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7" r:id="rId2"/>
    <p:sldId id="729" r:id="rId3"/>
    <p:sldId id="725" r:id="rId4"/>
    <p:sldId id="688" r:id="rId5"/>
    <p:sldId id="726" r:id="rId6"/>
    <p:sldId id="727" r:id="rId7"/>
    <p:sldId id="542" r:id="rId8"/>
    <p:sldId id="728" r:id="rId9"/>
    <p:sldId id="730" r:id="rId10"/>
    <p:sldId id="656" r:id="rId11"/>
    <p:sldId id="260" r:id="rId12"/>
    <p:sldId id="660" r:id="rId13"/>
    <p:sldId id="515" r:id="rId14"/>
    <p:sldId id="261" r:id="rId15"/>
    <p:sldId id="519" r:id="rId16"/>
    <p:sldId id="591" r:id="rId17"/>
    <p:sldId id="593" r:id="rId18"/>
    <p:sldId id="263" r:id="rId19"/>
    <p:sldId id="620" r:id="rId20"/>
    <p:sldId id="625" r:id="rId21"/>
    <p:sldId id="594" r:id="rId22"/>
    <p:sldId id="609" r:id="rId23"/>
    <p:sldId id="663" r:id="rId24"/>
    <p:sldId id="664" r:id="rId25"/>
    <p:sldId id="506" r:id="rId26"/>
    <p:sldId id="631" r:id="rId27"/>
    <p:sldId id="661" r:id="rId28"/>
    <p:sldId id="489" r:id="rId29"/>
    <p:sldId id="607" r:id="rId30"/>
    <p:sldId id="606" r:id="rId31"/>
    <p:sldId id="608" r:id="rId32"/>
    <p:sldId id="696" r:id="rId33"/>
    <p:sldId id="530" r:id="rId34"/>
    <p:sldId id="508" r:id="rId35"/>
    <p:sldId id="595" r:id="rId36"/>
    <p:sldId id="590" r:id="rId37"/>
    <p:sldId id="585" r:id="rId38"/>
    <p:sldId id="597" r:id="rId39"/>
    <p:sldId id="633" r:id="rId40"/>
    <p:sldId id="701" r:id="rId41"/>
    <p:sldId id="557" r:id="rId42"/>
    <p:sldId id="558" r:id="rId43"/>
    <p:sldId id="681" r:id="rId44"/>
    <p:sldId id="674" r:id="rId45"/>
    <p:sldId id="675" r:id="rId46"/>
    <p:sldId id="705" r:id="rId47"/>
    <p:sldId id="706" r:id="rId48"/>
    <p:sldId id="707" r:id="rId49"/>
    <p:sldId id="634" r:id="rId50"/>
    <p:sldId id="702" r:id="rId51"/>
    <p:sldId id="676" r:id="rId52"/>
    <p:sldId id="698" r:id="rId53"/>
    <p:sldId id="697" r:id="rId54"/>
    <p:sldId id="704" r:id="rId55"/>
    <p:sldId id="723" r:id="rId56"/>
    <p:sldId id="712" r:id="rId57"/>
    <p:sldId id="714" r:id="rId58"/>
    <p:sldId id="715" r:id="rId59"/>
    <p:sldId id="258" r:id="rId60"/>
    <p:sldId id="717" r:id="rId61"/>
    <p:sldId id="718" r:id="rId62"/>
    <p:sldId id="259" r:id="rId63"/>
    <p:sldId id="711" r:id="rId64"/>
    <p:sldId id="682" r:id="rId65"/>
    <p:sldId id="721" r:id="rId66"/>
    <p:sldId id="632" r:id="rId67"/>
    <p:sldId id="670" r:id="rId68"/>
    <p:sldId id="671" r:id="rId69"/>
    <p:sldId id="672" r:id="rId70"/>
    <p:sldId id="673" r:id="rId7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IKA" initials="A" lastIdx="4" clrIdx="0"/>
  <p:cmAuthor id="2" name="TOYO UNIV" initials="TU" lastIdx="2" clrIdx="1"/>
  <p:cmAuthor id="3" name="Microsoft Office ユーザー" initials="MOユ"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F6B0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17" autoAdjust="0"/>
    <p:restoredTop sz="86314"/>
  </p:normalViewPr>
  <p:slideViewPr>
    <p:cSldViewPr snapToGrid="0">
      <p:cViewPr varScale="1">
        <p:scale>
          <a:sx n="74" d="100"/>
          <a:sy n="74" d="100"/>
        </p:scale>
        <p:origin x="1445" y="58"/>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Volumes\Untitled\&#12426;&#12375;&#12435;&#20808;&#29983;\aa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9518115942028997"/>
          <c:y val="2.0490480800258101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アレンジされた広告</c:v>
                </c:pt>
              </c:strCache>
            </c:strRef>
          </c:tx>
          <c:spPr>
            <a:solidFill>
              <a:srgbClr val="FF0000"/>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10BF-574B-9C1B-B6D135D5ACD1}"/>
              </c:ext>
            </c:extLst>
          </c:dPt>
          <c:dPt>
            <c:idx val="1"/>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3-10BF-574B-9C1B-B6D135D5ACD1}"/>
              </c:ext>
            </c:extLst>
          </c:dPt>
          <c:dLbls>
            <c:dLbl>
              <c:idx val="0"/>
              <c:layout>
                <c:manualLayout>
                  <c:x val="9.6618832971964597E-3"/>
                  <c:y val="-0.14684858018715699"/>
                </c:manualLayout>
              </c:layout>
              <c:tx>
                <c:rich>
                  <a:bodyPr rot="0" spcFirstLastPara="1" vertOverflow="ellipsis" vert="horz" wrap="square" lIns="38100" tIns="19050" rIns="38100" bIns="19050" anchor="ctr" anchorCtr="1">
                    <a:noAutofit/>
                  </a:bodyPr>
                  <a:lstStyle/>
                  <a:p>
                    <a:pPr>
                      <a:defRPr sz="2800" b="0" i="0" u="none" strike="noStrike" kern="1200" baseline="0">
                        <a:solidFill>
                          <a:schemeClr val="tx1"/>
                        </a:solidFill>
                        <a:latin typeface="+mn-lt"/>
                        <a:ea typeface="+mn-ea"/>
                        <a:cs typeface="+mn-cs"/>
                      </a:defRPr>
                    </a:pPr>
                    <a:fld id="{3C13363C-D493-4831-AB7E-8E7A8AA6E880}" type="VALUE">
                      <a:rPr lang="en-US" altLang="ja-JP" sz="2800">
                        <a:solidFill>
                          <a:schemeClr val="tx1"/>
                        </a:solidFill>
                      </a:rPr>
                      <a:pPr>
                        <a:defRPr sz="2800">
                          <a:solidFill>
                            <a:schemeClr val="tx1"/>
                          </a:solidFill>
                        </a:defRPr>
                      </a:pPr>
                      <a:t>[値]</a:t>
                    </a:fld>
                    <a:endParaRPr lang="ja-JP" altLang="en-US"/>
                  </a:p>
                </c:rich>
              </c:tx>
              <c:spPr>
                <a:noFill/>
                <a:ln>
                  <a:noFill/>
                </a:ln>
                <a:effectLst/>
              </c:spPr>
              <c:txPr>
                <a:bodyPr rot="0" spcFirstLastPara="1" vertOverflow="ellipsis" vert="horz" wrap="square" lIns="38100" tIns="19050" rIns="38100" bIns="19050" anchor="ctr" anchorCtr="1">
                  <a:noAutofit/>
                </a:bodyPr>
                <a:lstStyle/>
                <a:p>
                  <a:pPr>
                    <a:defRPr sz="2800" b="0" i="0" u="none" strike="noStrike" kern="1200" baseline="0">
                      <a:solidFill>
                        <a:schemeClr val="tx1"/>
                      </a:solidFill>
                      <a:latin typeface="+mn-lt"/>
                      <a:ea typeface="+mn-ea"/>
                      <a:cs typeface="+mn-cs"/>
                    </a:defRPr>
                  </a:pPr>
                  <a:endParaRPr lang="ja-JP"/>
                </a:p>
              </c:txPr>
              <c:dLblPos val="bestFit"/>
              <c:showLegendKey val="0"/>
              <c:showVal val="1"/>
              <c:showCatName val="0"/>
              <c:showSerName val="0"/>
              <c:showPercent val="0"/>
              <c:showBubbleSize val="0"/>
              <c:extLst>
                <c:ext xmlns:c15="http://schemas.microsoft.com/office/drawing/2012/chart" uri="{CE6537A1-D6FC-4f65-9D91-7224C49458BB}">
                  <c15:layout>
                    <c:manualLayout>
                      <c:w val="0.144263285024155"/>
                      <c:h val="0.22239001828546801"/>
                    </c:manualLayout>
                  </c15:layout>
                  <c15:dlblFieldTable/>
                  <c15:showDataLabelsRange val="0"/>
                </c:ext>
                <c:ext xmlns:c16="http://schemas.microsoft.com/office/drawing/2014/chart" uri="{C3380CC4-5D6E-409C-BE32-E72D297353CC}">
                  <c16:uniqueId val="{00000001-10BF-574B-9C1B-B6D135D5ACD1}"/>
                </c:ext>
              </c:extLst>
            </c:dLbl>
            <c:dLbl>
              <c:idx val="1"/>
              <c:layout>
                <c:manualLayout>
                  <c:x val="-2.41545893719807E-2"/>
                  <c:y val="8.1961923201032599E-2"/>
                </c:manualLayout>
              </c:layout>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solidFill>
                      <a:latin typeface="+mn-lt"/>
                      <a:ea typeface="+mn-ea"/>
                      <a:cs typeface="+mn-cs"/>
                    </a:defRPr>
                  </a:pPr>
                  <a:endParaRPr lang="ja-JP"/>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0BF-574B-9C1B-B6D135D5ACD1}"/>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n-lt"/>
                    <a:ea typeface="+mn-ea"/>
                    <a:cs typeface="+mn-cs"/>
                  </a:defRPr>
                </a:pPr>
                <a:endParaRPr lang="ja-JP"/>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ユーモア広告</c:v>
                </c:pt>
                <c:pt idx="1">
                  <c:v>非ユーモア広告</c:v>
                </c:pt>
              </c:strCache>
            </c:strRef>
          </c:cat>
          <c:val>
            <c:numRef>
              <c:f>Sheet1!$B$2:$B$3</c:f>
              <c:numCache>
                <c:formatCode>0%</c:formatCode>
                <c:ptCount val="2"/>
                <c:pt idx="0">
                  <c:v>0.85714000000000001</c:v>
                </c:pt>
                <c:pt idx="1">
                  <c:v>0.14285</c:v>
                </c:pt>
              </c:numCache>
            </c:numRef>
          </c:val>
          <c:extLst>
            <c:ext xmlns:c16="http://schemas.microsoft.com/office/drawing/2014/chart" uri="{C3380CC4-5D6E-409C-BE32-E72D297353CC}">
              <c16:uniqueId val="{00000004-10BF-574B-9C1B-B6D135D5ACD1}"/>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27364296854197601"/>
          <c:y val="0.83970205442615897"/>
          <c:w val="0.45875261516223498"/>
          <c:h val="0.12956222437345399"/>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Sheet1!$A$2</c:f>
              <c:strCache>
                <c:ptCount val="1"/>
                <c:pt idx="0">
                  <c:v>質問項目</c:v>
                </c:pt>
              </c:strCache>
            </c:strRef>
          </c:tx>
          <c:spPr>
            <a:ln w="25400" cap="rnd">
              <a:noFill/>
              <a:round/>
            </a:ln>
            <a:effectLst/>
          </c:spPr>
          <c:marker>
            <c:symbol val="circle"/>
            <c:size val="7"/>
            <c:spPr>
              <a:solidFill>
                <a:schemeClr val="accent1"/>
              </a:solidFill>
              <a:ln w="9525">
                <a:solidFill>
                  <a:schemeClr val="accent1"/>
                </a:solidFill>
              </a:ln>
              <a:effectLst/>
            </c:spPr>
          </c:marker>
          <c:dLbls>
            <c:dLbl>
              <c:idx val="0"/>
              <c:tx>
                <c:rich>
                  <a:bodyPr/>
                  <a:lstStyle/>
                  <a:p>
                    <a:fld id="{1887F6B8-FDBA-4221-9F86-37C6D17D804C}" type="CELLRANGE">
                      <a:rPr lang="en-US" altLang="ja-JP"/>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D153-4211-9766-8ABEC2A50164}"/>
                </c:ext>
              </c:extLst>
            </c:dLbl>
            <c:dLbl>
              <c:idx val="1"/>
              <c:tx>
                <c:rich>
                  <a:bodyPr/>
                  <a:lstStyle/>
                  <a:p>
                    <a:fld id="{F6CC1CD4-02C0-4761-ACA9-36AD2F24CB88}"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0-A469-4447-80ED-B801307268FC}"/>
                </c:ext>
              </c:extLst>
            </c:dLbl>
            <c:dLbl>
              <c:idx val="2"/>
              <c:tx>
                <c:rich>
                  <a:bodyPr/>
                  <a:lstStyle/>
                  <a:p>
                    <a:fld id="{47551BBE-9A15-4A7C-8928-CBBC34C704C2}"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A469-4447-80ED-B801307268FC}"/>
                </c:ext>
              </c:extLst>
            </c:dLbl>
            <c:dLbl>
              <c:idx val="3"/>
              <c:tx>
                <c:rich>
                  <a:bodyPr/>
                  <a:lstStyle/>
                  <a:p>
                    <a:fld id="{60352821-905D-414A-A9CE-8135FF977876}"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A469-4447-80ED-B801307268FC}"/>
                </c:ext>
              </c:extLst>
            </c:dLbl>
            <c:dLbl>
              <c:idx val="4"/>
              <c:tx>
                <c:rich>
                  <a:bodyPr/>
                  <a:lstStyle/>
                  <a:p>
                    <a:fld id="{DF498149-0AA3-4763-A291-7FDC92CE4316}"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A469-4447-80ED-B801307268FC}"/>
                </c:ext>
              </c:extLst>
            </c:dLbl>
            <c:dLbl>
              <c:idx val="5"/>
              <c:tx>
                <c:rich>
                  <a:bodyPr/>
                  <a:lstStyle/>
                  <a:p>
                    <a:fld id="{34F70940-33A3-496B-93F4-BA5F29C7F902}"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A469-4447-80ED-B801307268FC}"/>
                </c:ext>
              </c:extLst>
            </c:dLbl>
            <c:dLbl>
              <c:idx val="6"/>
              <c:tx>
                <c:rich>
                  <a:bodyPr/>
                  <a:lstStyle/>
                  <a:p>
                    <a:fld id="{8CF9CFA0-A6B7-4456-9CAD-7935A368C5C9}"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A469-4447-80ED-B801307268FC}"/>
                </c:ext>
              </c:extLst>
            </c:dLbl>
            <c:dLbl>
              <c:idx val="7"/>
              <c:tx>
                <c:rich>
                  <a:bodyPr/>
                  <a:lstStyle/>
                  <a:p>
                    <a:fld id="{2E8A4ED6-85B2-4FD9-AD10-70EAF75A447D}"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A469-4447-80ED-B801307268FC}"/>
                </c:ext>
              </c:extLst>
            </c:dLbl>
            <c:dLbl>
              <c:idx val="8"/>
              <c:tx>
                <c:rich>
                  <a:bodyPr/>
                  <a:lstStyle/>
                  <a:p>
                    <a:fld id="{8129D377-FE01-4A4B-B0A4-A2174C3C1AD5}" type="CELLRANGE">
                      <a:rPr lang="ja-JP" altLang="en-US"/>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A469-4447-80ED-B801307268FC}"/>
                </c:ext>
              </c:extLst>
            </c:dLbl>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ja-JP"/>
              </a:p>
            </c:txPr>
            <c:dLblPos val="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Sheet1!$C$2:$C$10</c:f>
              <c:numCache>
                <c:formatCode>General</c:formatCode>
                <c:ptCount val="9"/>
                <c:pt idx="0">
                  <c:v>0.871</c:v>
                </c:pt>
                <c:pt idx="1">
                  <c:v>0.86499999999999999</c:v>
                </c:pt>
                <c:pt idx="2">
                  <c:v>0.81100000000000005</c:v>
                </c:pt>
                <c:pt idx="3">
                  <c:v>0.78500000000000003</c:v>
                </c:pt>
                <c:pt idx="4">
                  <c:v>0.72799999999999998</c:v>
                </c:pt>
                <c:pt idx="5">
                  <c:v>0.63700000000000001</c:v>
                </c:pt>
                <c:pt idx="6">
                  <c:v>0.156</c:v>
                </c:pt>
                <c:pt idx="7">
                  <c:v>0.26800000000000002</c:v>
                </c:pt>
                <c:pt idx="8">
                  <c:v>0.54</c:v>
                </c:pt>
              </c:numCache>
            </c:numRef>
          </c:xVal>
          <c:yVal>
            <c:numRef>
              <c:f>Sheet1!$D$2:$D$10</c:f>
              <c:numCache>
                <c:formatCode>General</c:formatCode>
                <c:ptCount val="9"/>
                <c:pt idx="0">
                  <c:v>0.187</c:v>
                </c:pt>
                <c:pt idx="1">
                  <c:v>9.8000000000000004E-2</c:v>
                </c:pt>
                <c:pt idx="2">
                  <c:v>0.23499999999999999</c:v>
                </c:pt>
                <c:pt idx="3">
                  <c:v>0.34</c:v>
                </c:pt>
                <c:pt idx="4">
                  <c:v>0.38500000000000001</c:v>
                </c:pt>
                <c:pt idx="5">
                  <c:v>0.30199999999999999</c:v>
                </c:pt>
                <c:pt idx="6">
                  <c:v>0.92700000000000005</c:v>
                </c:pt>
                <c:pt idx="7">
                  <c:v>0.87</c:v>
                </c:pt>
                <c:pt idx="8">
                  <c:v>0.57299999999999995</c:v>
                </c:pt>
              </c:numCache>
            </c:numRef>
          </c:yVal>
          <c:smooth val="0"/>
          <c:extLst>
            <c:ext xmlns:c15="http://schemas.microsoft.com/office/drawing/2012/chart" uri="{02D57815-91ED-43cb-92C2-25804820EDAC}">
              <c15:datalabelsRange>
                <c15:f>Sheet1!$B$2:$B$10</c15:f>
                <c15:dlblRangeCache>
                  <c:ptCount val="9"/>
                  <c:pt idx="0">
                    <c:v>S②</c:v>
                  </c:pt>
                  <c:pt idx="1">
                    <c:v>I③</c:v>
                  </c:pt>
                  <c:pt idx="2">
                    <c:v>I②</c:v>
                  </c:pt>
                  <c:pt idx="3">
                    <c:v>S①</c:v>
                  </c:pt>
                  <c:pt idx="4">
                    <c:v>I①</c:v>
                  </c:pt>
                  <c:pt idx="5">
                    <c:v>S③</c:v>
                  </c:pt>
                  <c:pt idx="6">
                    <c:v>P②</c:v>
                  </c:pt>
                  <c:pt idx="7">
                    <c:v>P①</c:v>
                  </c:pt>
                  <c:pt idx="8">
                    <c:v>P③</c:v>
                  </c:pt>
                </c15:dlblRangeCache>
              </c15:datalabelsRange>
            </c:ext>
            <c:ext xmlns:c16="http://schemas.microsoft.com/office/drawing/2014/chart" uri="{C3380CC4-5D6E-409C-BE32-E72D297353CC}">
              <c16:uniqueId val="{00000001-D153-4211-9766-8ABEC2A50164}"/>
            </c:ext>
          </c:extLst>
        </c:ser>
        <c:ser>
          <c:idx val="1"/>
          <c:order val="1"/>
          <c:tx>
            <c:strRef>
              <c:f>Sheet1!$A$11</c:f>
              <c:strCache>
                <c:ptCount val="1"/>
                <c:pt idx="0">
                  <c:v>広告</c:v>
                </c:pt>
              </c:strCache>
            </c:strRef>
          </c:tx>
          <c:spPr>
            <a:ln w="25400" cap="rnd">
              <a:noFill/>
              <a:round/>
            </a:ln>
            <a:effectLst/>
          </c:spPr>
          <c:marker>
            <c:symbol val="triangle"/>
            <c:size val="9"/>
            <c:spPr>
              <a:solidFill>
                <a:schemeClr val="accent2"/>
              </a:solidFill>
              <a:ln w="9525">
                <a:solidFill>
                  <a:schemeClr val="accent2"/>
                </a:solidFill>
              </a:ln>
              <a:effectLst/>
            </c:spPr>
          </c:marker>
          <c:dLbls>
            <c:dLbl>
              <c:idx val="0"/>
              <c:tx>
                <c:rich>
                  <a:bodyPr/>
                  <a:lstStyle/>
                  <a:p>
                    <a:fld id="{DC237969-087D-4F96-BFC5-35DB29BD46B5}" type="CELLRANGE">
                      <a:rPr lang="en-US" altLang="ja-JP"/>
                      <a:pPr/>
                      <a:t>[CELLRANGE]</a:t>
                    </a:fld>
                    <a:endParaRPr lang="ja-JP" altLang="en-US"/>
                  </a:p>
                </c:rich>
              </c:tx>
              <c:dLblPos val="l"/>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D153-4211-9766-8ABEC2A50164}"/>
                </c:ext>
              </c:extLst>
            </c:dLbl>
            <c:dLbl>
              <c:idx val="1"/>
              <c:layout>
                <c:manualLayout>
                  <c:x val="-0.14379671026291199"/>
                  <c:y val="4.3760604603877797E-2"/>
                </c:manualLayout>
              </c:layout>
              <c:tx>
                <c:rich>
                  <a:bodyPr/>
                  <a:lstStyle/>
                  <a:p>
                    <a:fld id="{69D18115-B36F-4200-B051-0FB1733682F6}" type="CELLRANGE">
                      <a:rPr lang="en-US" altLang="ja-JP"/>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layout>
                    <c:manualLayout>
                      <c:w val="0.274779961297211"/>
                      <c:h val="8.9639017472243399E-2"/>
                    </c:manualLayout>
                  </c15:layout>
                  <c15:dlblFieldTable/>
                  <c15:showDataLabelsRange val="1"/>
                </c:ext>
                <c:ext xmlns:c16="http://schemas.microsoft.com/office/drawing/2014/chart" uri="{C3380CC4-5D6E-409C-BE32-E72D297353CC}">
                  <c16:uniqueId val="{00000008-A469-4447-80ED-B801307268FC}"/>
                </c:ext>
              </c:extLst>
            </c:dLbl>
            <c:dLbl>
              <c:idx val="2"/>
              <c:layout>
                <c:manualLayout>
                  <c:x val="-0.230932203389831"/>
                  <c:y val="3.7758940014386302E-2"/>
                </c:manualLayout>
              </c:layout>
              <c:tx>
                <c:rich>
                  <a:bodyPr/>
                  <a:lstStyle/>
                  <a:p>
                    <a:fld id="{80DFE619-13D3-4E72-A1A6-6F27F04BD017}" type="CELLRANGE">
                      <a:rPr lang="en-US" altLang="ja-JP"/>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A469-4447-80ED-B801307268FC}"/>
                </c:ext>
              </c:extLst>
            </c:dLbl>
            <c:dLbl>
              <c:idx val="3"/>
              <c:tx>
                <c:rich>
                  <a:bodyPr/>
                  <a:lstStyle/>
                  <a:p>
                    <a:fld id="{04E6AAE7-97AB-4DC8-807D-1AC8F13BC03B}" type="CELLRANGE">
                      <a:rPr lang="ja-JP" altLang="en-US"/>
                      <a:pPr/>
                      <a:t>[CELLRANGE]</a:t>
                    </a:fld>
                    <a:endParaRPr lang="ja-JP" altLang="en-US"/>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A469-4447-80ED-B801307268FC}"/>
                </c:ext>
              </c:extLst>
            </c:dLbl>
            <c:dLbl>
              <c:idx val="4"/>
              <c:tx>
                <c:rich>
                  <a:bodyPr/>
                  <a:lstStyle/>
                  <a:p>
                    <a:fld id="{54612263-B028-4A65-AD7C-9C5ACBF49866}" type="CELLRANGE">
                      <a:rPr lang="ja-JP" altLang="en-US"/>
                      <a:pPr/>
                      <a:t>[CELLRANGE]</a:t>
                    </a:fld>
                    <a:endParaRPr lang="ja-JP" altLang="en-US"/>
                  </a:p>
                </c:rich>
              </c:tx>
              <c:dLblPos val="l"/>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A469-4447-80ED-B801307268FC}"/>
                </c:ext>
              </c:extLst>
            </c:dLbl>
            <c:dLbl>
              <c:idx val="5"/>
              <c:layout>
                <c:manualLayout>
                  <c:x val="-9.0183451417003999E-2"/>
                  <c:y val="-3.2507318946071798E-2"/>
                </c:manualLayout>
              </c:layout>
              <c:tx>
                <c:rich>
                  <a:bodyPr/>
                  <a:lstStyle/>
                  <a:p>
                    <a:fld id="{070CBAAF-0C1D-421A-9FAE-8A6A2E1C75F7}" type="CELLRANGE">
                      <a:rPr lang="en-US" altLang="ja-JP"/>
                      <a:pPr/>
                      <a:t>[CELLRANGE]</a:t>
                    </a:fld>
                    <a:endParaRPr lang="ja-JP" altLang="en-US"/>
                  </a:p>
                </c:rich>
              </c:tx>
              <c:dLblPos val="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80E5-4FFF-A48E-EC5346D822B4}"/>
                </c:ext>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ja-JP"/>
              </a:p>
            </c:txPr>
            <c:dLblPos val="l"/>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Sheet1!$C$11:$C$16</c:f>
              <c:numCache>
                <c:formatCode>General</c:formatCode>
                <c:ptCount val="6"/>
                <c:pt idx="0">
                  <c:v>0.02</c:v>
                </c:pt>
                <c:pt idx="1">
                  <c:v>-1.06</c:v>
                </c:pt>
                <c:pt idx="2">
                  <c:v>0.68</c:v>
                </c:pt>
                <c:pt idx="3">
                  <c:v>-0.65</c:v>
                </c:pt>
                <c:pt idx="4">
                  <c:v>0.69</c:v>
                </c:pt>
                <c:pt idx="5">
                  <c:v>-1.31</c:v>
                </c:pt>
              </c:numCache>
            </c:numRef>
          </c:xVal>
          <c:yVal>
            <c:numRef>
              <c:f>Sheet1!$D$11:$D$16</c:f>
              <c:numCache>
                <c:formatCode>General</c:formatCode>
                <c:ptCount val="6"/>
                <c:pt idx="0">
                  <c:v>0.57999999999999996</c:v>
                </c:pt>
                <c:pt idx="1">
                  <c:v>-0.3</c:v>
                </c:pt>
                <c:pt idx="2">
                  <c:v>-0.1</c:v>
                </c:pt>
                <c:pt idx="3">
                  <c:v>-0.21</c:v>
                </c:pt>
                <c:pt idx="4">
                  <c:v>-0.05</c:v>
                </c:pt>
                <c:pt idx="5">
                  <c:v>-0.64</c:v>
                </c:pt>
              </c:numCache>
            </c:numRef>
          </c:yVal>
          <c:smooth val="0"/>
          <c:extLst>
            <c:ext xmlns:c15="http://schemas.microsoft.com/office/drawing/2012/chart" uri="{02D57815-91ED-43cb-92C2-25804820EDAC}">
              <c15:datalabelsRange>
                <c15:f>Sheet1!$B$11:$B$16</c15:f>
                <c15:dlblRangeCache>
                  <c:ptCount val="6"/>
                  <c:pt idx="0">
                    <c:v>一本満足バー</c:v>
                  </c:pt>
                  <c:pt idx="1">
                    <c:v>インテグレート</c:v>
                  </c:pt>
                  <c:pt idx="2">
                    <c:v>スニッカーズ</c:v>
                  </c:pt>
                  <c:pt idx="3">
                    <c:v>JT</c:v>
                  </c:pt>
                  <c:pt idx="4">
                    <c:v>ゆいちき</c:v>
                  </c:pt>
                  <c:pt idx="5">
                    <c:v>Apple Watch</c:v>
                  </c:pt>
                </c15:dlblRangeCache>
              </c15:datalabelsRange>
            </c:ext>
            <c:ext xmlns:c16="http://schemas.microsoft.com/office/drawing/2014/chart" uri="{C3380CC4-5D6E-409C-BE32-E72D297353CC}">
              <c16:uniqueId val="{00000002-D153-4211-9766-8ABEC2A50164}"/>
            </c:ext>
          </c:extLst>
        </c:ser>
        <c:ser>
          <c:idx val="2"/>
          <c:order val="2"/>
          <c:tx>
            <c:strRef>
              <c:f>Sheet1!$A$17</c:f>
              <c:strCache>
                <c:ptCount val="1"/>
                <c:pt idx="0">
                  <c:v>選好</c:v>
                </c:pt>
              </c:strCache>
            </c:strRef>
          </c:tx>
          <c:spPr>
            <a:ln w="25400" cap="rnd">
              <a:noFill/>
              <a:round/>
            </a:ln>
            <a:effectLst/>
          </c:spPr>
          <c:marker>
            <c:symbol val="circle"/>
            <c:size val="9"/>
            <c:spPr>
              <a:solidFill>
                <a:srgbClr val="FF0000"/>
              </a:solidFill>
              <a:ln w="9525">
                <a:solidFill>
                  <a:schemeClr val="accent3"/>
                </a:solidFill>
              </a:ln>
              <a:effectLst/>
            </c:spPr>
          </c:marker>
          <c:dLbls>
            <c:delete val="1"/>
          </c:dLbls>
          <c:xVal>
            <c:numRef>
              <c:f>Sheet1!$C$17</c:f>
              <c:numCache>
                <c:formatCode>General</c:formatCode>
                <c:ptCount val="1"/>
                <c:pt idx="0">
                  <c:v>0.41299999999999998</c:v>
                </c:pt>
              </c:numCache>
            </c:numRef>
          </c:xVal>
          <c:yVal>
            <c:numRef>
              <c:f>Sheet1!$D$17</c:f>
              <c:numCache>
                <c:formatCode>General</c:formatCode>
                <c:ptCount val="1"/>
                <c:pt idx="0">
                  <c:v>0.38700000000000001</c:v>
                </c:pt>
              </c:numCache>
            </c:numRef>
          </c:yVal>
          <c:smooth val="0"/>
          <c:extLst>
            <c:ext xmlns:c16="http://schemas.microsoft.com/office/drawing/2014/chart" uri="{C3380CC4-5D6E-409C-BE32-E72D297353CC}">
              <c16:uniqueId val="{00000003-D153-4211-9766-8ABEC2A50164}"/>
            </c:ext>
          </c:extLst>
        </c:ser>
        <c:dLbls>
          <c:dLblPos val="l"/>
          <c:showLegendKey val="0"/>
          <c:showVal val="1"/>
          <c:showCatName val="0"/>
          <c:showSerName val="0"/>
          <c:showPercent val="0"/>
          <c:showBubbleSize val="0"/>
        </c:dLbls>
        <c:axId val="1971569984"/>
        <c:axId val="1938412896"/>
      </c:scatterChart>
      <c:valAx>
        <c:axId val="1971569984"/>
        <c:scaling>
          <c:orientation val="minMax"/>
          <c:max val="1.5"/>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1938412896"/>
        <c:crosses val="autoZero"/>
        <c:crossBetween val="midCat"/>
      </c:valAx>
      <c:valAx>
        <c:axId val="1938412896"/>
        <c:scaling>
          <c:orientation val="minMax"/>
          <c:max val="1"/>
          <c:min val="-1"/>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1971569984"/>
        <c:crosses val="autoZero"/>
        <c:crossBetween val="midCat"/>
      </c:valAx>
      <c:spPr>
        <a:noFill/>
        <a:ln>
          <a:noFill/>
        </a:ln>
        <a:effectLst/>
      </c:spPr>
    </c:plotArea>
    <c:plotVisOnly val="1"/>
    <c:dispBlanksAs val="gap"/>
    <c:showDLblsOverMax val="0"/>
  </c:chart>
  <c:spPr>
    <a:noFill/>
    <a:ln>
      <a:noFill/>
    </a:ln>
    <a:effectLst/>
  </c:spPr>
  <c:txPr>
    <a:bodyPr/>
    <a:lstStyle/>
    <a:p>
      <a:pPr>
        <a:defRPr sz="1400" baseline="0"/>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32CF45-9A6D-4920-ABC9-B08AC8BE623D}" type="doc">
      <dgm:prSet loTypeId="urn:microsoft.com/office/officeart/2005/8/layout/chevron1" loCatId="process" qsTypeId="urn:microsoft.com/office/officeart/2005/8/quickstyle/simple1" qsCatId="simple" csTypeId="urn:microsoft.com/office/officeart/2005/8/colors/accent0_1" csCatId="mainScheme" phldr="1"/>
      <dgm:spPr/>
    </dgm:pt>
    <dgm:pt modelId="{8BFEB112-1EEC-46DE-9E68-7BC0C589B6EA}">
      <dgm:prSet phldrT="[テキスト]" custT="1"/>
      <dgm:spPr>
        <a:solidFill>
          <a:schemeClr val="bg2"/>
        </a:solidFill>
        <a:ln w="28575"/>
      </dgm:spPr>
      <dgm:t>
        <a:bodyPr/>
        <a:lstStyle/>
        <a:p>
          <a:r>
            <a:rPr kumimoji="1" lang="ja-JP" altLang="en-US" sz="1800" dirty="0"/>
            <a:t>本調査１</a:t>
          </a:r>
        </a:p>
      </dgm:t>
    </dgm:pt>
    <dgm:pt modelId="{30B7763C-6ED8-4133-B9F1-D73671FE008C}" type="parTrans" cxnId="{6E620C03-9476-459C-8921-2BEDA2572DF0}">
      <dgm:prSet/>
      <dgm:spPr/>
      <dgm:t>
        <a:bodyPr/>
        <a:lstStyle/>
        <a:p>
          <a:endParaRPr kumimoji="1" lang="ja-JP" altLang="en-US"/>
        </a:p>
      </dgm:t>
    </dgm:pt>
    <dgm:pt modelId="{F26D0210-E567-4928-8B9C-53AAD61E9E43}" type="sibTrans" cxnId="{6E620C03-9476-459C-8921-2BEDA2572DF0}">
      <dgm:prSet/>
      <dgm:spPr/>
      <dgm:t>
        <a:bodyPr/>
        <a:lstStyle/>
        <a:p>
          <a:endParaRPr kumimoji="1" lang="ja-JP" altLang="en-US"/>
        </a:p>
      </dgm:t>
    </dgm:pt>
    <dgm:pt modelId="{46F17B55-1E1D-499C-BD31-A808A2486C32}">
      <dgm:prSet phldrT="[テキスト]" custT="1"/>
      <dgm:spPr>
        <a:ln w="28575"/>
      </dgm:spPr>
      <dgm:t>
        <a:bodyPr/>
        <a:lstStyle/>
        <a:p>
          <a:r>
            <a:rPr kumimoji="1" lang="ja-JP" altLang="en-US" sz="1800" dirty="0"/>
            <a:t>事前調査１・２</a:t>
          </a:r>
        </a:p>
      </dgm:t>
    </dgm:pt>
    <dgm:pt modelId="{E1DC4136-265D-40E1-AF9D-86B906260B86}" type="parTrans" cxnId="{79A6BC86-C9CB-4C35-9344-D0A80C9911E3}">
      <dgm:prSet/>
      <dgm:spPr/>
      <dgm:t>
        <a:bodyPr/>
        <a:lstStyle/>
        <a:p>
          <a:endParaRPr kumimoji="1" lang="ja-JP" altLang="en-US"/>
        </a:p>
      </dgm:t>
    </dgm:pt>
    <dgm:pt modelId="{163242FB-F1BD-4F38-BE1D-4A34145AD78B}" type="sibTrans" cxnId="{79A6BC86-C9CB-4C35-9344-D0A80C9911E3}">
      <dgm:prSet/>
      <dgm:spPr/>
      <dgm:t>
        <a:bodyPr/>
        <a:lstStyle/>
        <a:p>
          <a:endParaRPr kumimoji="1" lang="ja-JP" altLang="en-US"/>
        </a:p>
      </dgm:t>
    </dgm:pt>
    <dgm:pt modelId="{4801FE6E-036E-4C43-B9AC-C05C43D76453}">
      <dgm:prSet phldrT="[テキスト]" custT="1"/>
      <dgm:spPr>
        <a:ln w="28575"/>
      </dgm:spPr>
      <dgm:t>
        <a:bodyPr/>
        <a:lstStyle/>
        <a:p>
          <a:r>
            <a:rPr kumimoji="1" lang="ja-JP" altLang="en-US" sz="1800" dirty="0"/>
            <a:t>本調査２</a:t>
          </a:r>
        </a:p>
      </dgm:t>
    </dgm:pt>
    <dgm:pt modelId="{15BFB229-A9B3-4EB7-8D59-4D80C129DF92}" type="parTrans" cxnId="{E028E905-B6FD-453B-AC7B-151BC7A9D36A}">
      <dgm:prSet/>
      <dgm:spPr/>
      <dgm:t>
        <a:bodyPr/>
        <a:lstStyle/>
        <a:p>
          <a:endParaRPr kumimoji="1" lang="ja-JP" altLang="en-US"/>
        </a:p>
      </dgm:t>
    </dgm:pt>
    <dgm:pt modelId="{50280EE6-107D-40E2-9D65-F9F81172D4C8}" type="sibTrans" cxnId="{E028E905-B6FD-453B-AC7B-151BC7A9D36A}">
      <dgm:prSet/>
      <dgm:spPr/>
      <dgm:t>
        <a:bodyPr/>
        <a:lstStyle/>
        <a:p>
          <a:endParaRPr kumimoji="1" lang="ja-JP" altLang="en-US"/>
        </a:p>
      </dgm:t>
    </dgm:pt>
    <dgm:pt modelId="{0776B25A-D834-4D40-925C-326A135FB97D}" type="pres">
      <dgm:prSet presAssocID="{2132CF45-9A6D-4920-ABC9-B08AC8BE623D}" presName="Name0" presStyleCnt="0">
        <dgm:presLayoutVars>
          <dgm:dir/>
          <dgm:animLvl val="lvl"/>
          <dgm:resizeHandles val="exact"/>
        </dgm:presLayoutVars>
      </dgm:prSet>
      <dgm:spPr/>
    </dgm:pt>
    <dgm:pt modelId="{D0C07AE4-FA1D-4C9E-959F-67230B3AEB97}" type="pres">
      <dgm:prSet presAssocID="{8BFEB112-1EEC-46DE-9E68-7BC0C589B6EA}" presName="parTxOnly" presStyleLbl="node1" presStyleIdx="0" presStyleCnt="3">
        <dgm:presLayoutVars>
          <dgm:chMax val="0"/>
          <dgm:chPref val="0"/>
          <dgm:bulletEnabled val="1"/>
        </dgm:presLayoutVars>
      </dgm:prSet>
      <dgm:spPr/>
    </dgm:pt>
    <dgm:pt modelId="{89C09994-A6C5-40A8-BD2F-2E2AB37F1094}" type="pres">
      <dgm:prSet presAssocID="{F26D0210-E567-4928-8B9C-53AAD61E9E43}" presName="parTxOnlySpace" presStyleCnt="0"/>
      <dgm:spPr/>
    </dgm:pt>
    <dgm:pt modelId="{06E4F42E-48A8-4A78-B477-23D0E58E4C14}" type="pres">
      <dgm:prSet presAssocID="{46F17B55-1E1D-499C-BD31-A808A2486C32}" presName="parTxOnly" presStyleLbl="node1" presStyleIdx="1" presStyleCnt="3">
        <dgm:presLayoutVars>
          <dgm:chMax val="0"/>
          <dgm:chPref val="0"/>
          <dgm:bulletEnabled val="1"/>
        </dgm:presLayoutVars>
      </dgm:prSet>
      <dgm:spPr/>
    </dgm:pt>
    <dgm:pt modelId="{BC703817-6C00-4E46-A0AE-D1323A8B4D21}" type="pres">
      <dgm:prSet presAssocID="{163242FB-F1BD-4F38-BE1D-4A34145AD78B}" presName="parTxOnlySpace" presStyleCnt="0"/>
      <dgm:spPr/>
    </dgm:pt>
    <dgm:pt modelId="{3FEA8E9E-A003-41B3-B743-AFC94C0EA4B4}" type="pres">
      <dgm:prSet presAssocID="{4801FE6E-036E-4C43-B9AC-C05C43D76453}" presName="parTxOnly" presStyleLbl="node1" presStyleIdx="2" presStyleCnt="3">
        <dgm:presLayoutVars>
          <dgm:chMax val="0"/>
          <dgm:chPref val="0"/>
          <dgm:bulletEnabled val="1"/>
        </dgm:presLayoutVars>
      </dgm:prSet>
      <dgm:spPr/>
    </dgm:pt>
  </dgm:ptLst>
  <dgm:cxnLst>
    <dgm:cxn modelId="{6E620C03-9476-459C-8921-2BEDA2572DF0}" srcId="{2132CF45-9A6D-4920-ABC9-B08AC8BE623D}" destId="{8BFEB112-1EEC-46DE-9E68-7BC0C589B6EA}" srcOrd="0" destOrd="0" parTransId="{30B7763C-6ED8-4133-B9F1-D73671FE008C}" sibTransId="{F26D0210-E567-4928-8B9C-53AAD61E9E43}"/>
    <dgm:cxn modelId="{E028E905-B6FD-453B-AC7B-151BC7A9D36A}" srcId="{2132CF45-9A6D-4920-ABC9-B08AC8BE623D}" destId="{4801FE6E-036E-4C43-B9AC-C05C43D76453}" srcOrd="2" destOrd="0" parTransId="{15BFB229-A9B3-4EB7-8D59-4D80C129DF92}" sibTransId="{50280EE6-107D-40E2-9D65-F9F81172D4C8}"/>
    <dgm:cxn modelId="{355B341A-1B74-4CED-B0CA-DAA2154614D4}" type="presOf" srcId="{4801FE6E-036E-4C43-B9AC-C05C43D76453}" destId="{3FEA8E9E-A003-41B3-B743-AFC94C0EA4B4}" srcOrd="0" destOrd="0" presId="urn:microsoft.com/office/officeart/2005/8/layout/chevron1"/>
    <dgm:cxn modelId="{D7FCC14C-3621-4F3B-9C06-CB04F1A903ED}" type="presOf" srcId="{2132CF45-9A6D-4920-ABC9-B08AC8BE623D}" destId="{0776B25A-D834-4D40-925C-326A135FB97D}" srcOrd="0" destOrd="0" presId="urn:microsoft.com/office/officeart/2005/8/layout/chevron1"/>
    <dgm:cxn modelId="{20F95959-9B26-4FB2-8A1A-75B710B4F903}" type="presOf" srcId="{8BFEB112-1EEC-46DE-9E68-7BC0C589B6EA}" destId="{D0C07AE4-FA1D-4C9E-959F-67230B3AEB97}" srcOrd="0" destOrd="0" presId="urn:microsoft.com/office/officeart/2005/8/layout/chevron1"/>
    <dgm:cxn modelId="{79A6BC86-C9CB-4C35-9344-D0A80C9911E3}" srcId="{2132CF45-9A6D-4920-ABC9-B08AC8BE623D}" destId="{46F17B55-1E1D-499C-BD31-A808A2486C32}" srcOrd="1" destOrd="0" parTransId="{E1DC4136-265D-40E1-AF9D-86B906260B86}" sibTransId="{163242FB-F1BD-4F38-BE1D-4A34145AD78B}"/>
    <dgm:cxn modelId="{6054C6B5-B3FD-4C76-A210-25FA96EE769D}" type="presOf" srcId="{46F17B55-1E1D-499C-BD31-A808A2486C32}" destId="{06E4F42E-48A8-4A78-B477-23D0E58E4C14}" srcOrd="0" destOrd="0" presId="urn:microsoft.com/office/officeart/2005/8/layout/chevron1"/>
    <dgm:cxn modelId="{DF550A10-7DEB-4B86-8DEB-60484ADE596A}" type="presParOf" srcId="{0776B25A-D834-4D40-925C-326A135FB97D}" destId="{D0C07AE4-FA1D-4C9E-959F-67230B3AEB97}" srcOrd="0" destOrd="0" presId="urn:microsoft.com/office/officeart/2005/8/layout/chevron1"/>
    <dgm:cxn modelId="{81C17451-B987-48F9-8A93-4CA82FA011F0}" type="presParOf" srcId="{0776B25A-D834-4D40-925C-326A135FB97D}" destId="{89C09994-A6C5-40A8-BD2F-2E2AB37F1094}" srcOrd="1" destOrd="0" presId="urn:microsoft.com/office/officeart/2005/8/layout/chevron1"/>
    <dgm:cxn modelId="{4A967108-A2A0-4A6C-BA77-DA99BCAACD37}" type="presParOf" srcId="{0776B25A-D834-4D40-925C-326A135FB97D}" destId="{06E4F42E-48A8-4A78-B477-23D0E58E4C14}" srcOrd="2" destOrd="0" presId="urn:microsoft.com/office/officeart/2005/8/layout/chevron1"/>
    <dgm:cxn modelId="{726D8B0A-B234-4D27-A2C7-EE39744B473D}" type="presParOf" srcId="{0776B25A-D834-4D40-925C-326A135FB97D}" destId="{BC703817-6C00-4E46-A0AE-D1323A8B4D21}" srcOrd="3" destOrd="0" presId="urn:microsoft.com/office/officeart/2005/8/layout/chevron1"/>
    <dgm:cxn modelId="{67FE1E7C-4DEA-40CD-A882-F6C11A6A3AAE}" type="presParOf" srcId="{0776B25A-D834-4D40-925C-326A135FB97D}" destId="{3FEA8E9E-A003-41B3-B743-AFC94C0EA4B4}" srcOrd="4" destOrd="0" presId="urn:microsoft.com/office/officeart/2005/8/layout/chevron1"/>
  </dgm:cxnLst>
  <dgm:bg/>
  <dgm:whole>
    <a:ln w="28575"/>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32CF45-9A6D-4920-ABC9-B08AC8BE623D}" type="doc">
      <dgm:prSet loTypeId="urn:microsoft.com/office/officeart/2005/8/layout/chevron1" loCatId="process" qsTypeId="urn:microsoft.com/office/officeart/2005/8/quickstyle/simple1" qsCatId="simple" csTypeId="urn:microsoft.com/office/officeart/2005/8/colors/accent0_1" csCatId="mainScheme" phldr="1"/>
      <dgm:spPr/>
    </dgm:pt>
    <dgm:pt modelId="{8BFEB112-1EEC-46DE-9E68-7BC0C589B6EA}">
      <dgm:prSet phldrT="[テキスト]" custT="1"/>
      <dgm:spPr>
        <a:solidFill>
          <a:schemeClr val="bg2"/>
        </a:solidFill>
        <a:ln w="28575"/>
      </dgm:spPr>
      <dgm:t>
        <a:bodyPr/>
        <a:lstStyle/>
        <a:p>
          <a:r>
            <a:rPr kumimoji="1" lang="ja-JP" altLang="en-US" sz="1800" dirty="0"/>
            <a:t>本調査１</a:t>
          </a:r>
        </a:p>
      </dgm:t>
    </dgm:pt>
    <dgm:pt modelId="{30B7763C-6ED8-4133-B9F1-D73671FE008C}" type="parTrans" cxnId="{6E620C03-9476-459C-8921-2BEDA2572DF0}">
      <dgm:prSet/>
      <dgm:spPr/>
      <dgm:t>
        <a:bodyPr/>
        <a:lstStyle/>
        <a:p>
          <a:endParaRPr kumimoji="1" lang="ja-JP" altLang="en-US"/>
        </a:p>
      </dgm:t>
    </dgm:pt>
    <dgm:pt modelId="{F26D0210-E567-4928-8B9C-53AAD61E9E43}" type="sibTrans" cxnId="{6E620C03-9476-459C-8921-2BEDA2572DF0}">
      <dgm:prSet/>
      <dgm:spPr/>
      <dgm:t>
        <a:bodyPr/>
        <a:lstStyle/>
        <a:p>
          <a:endParaRPr kumimoji="1" lang="ja-JP" altLang="en-US"/>
        </a:p>
      </dgm:t>
    </dgm:pt>
    <dgm:pt modelId="{46F17B55-1E1D-499C-BD31-A808A2486C32}">
      <dgm:prSet phldrT="[テキスト]" custT="1"/>
      <dgm:spPr>
        <a:ln w="28575"/>
      </dgm:spPr>
      <dgm:t>
        <a:bodyPr/>
        <a:lstStyle/>
        <a:p>
          <a:r>
            <a:rPr kumimoji="1" lang="ja-JP" altLang="en-US" sz="1800" dirty="0"/>
            <a:t>事前調査１・２</a:t>
          </a:r>
        </a:p>
      </dgm:t>
    </dgm:pt>
    <dgm:pt modelId="{E1DC4136-265D-40E1-AF9D-86B906260B86}" type="parTrans" cxnId="{79A6BC86-C9CB-4C35-9344-D0A80C9911E3}">
      <dgm:prSet/>
      <dgm:spPr/>
      <dgm:t>
        <a:bodyPr/>
        <a:lstStyle/>
        <a:p>
          <a:endParaRPr kumimoji="1" lang="ja-JP" altLang="en-US"/>
        </a:p>
      </dgm:t>
    </dgm:pt>
    <dgm:pt modelId="{163242FB-F1BD-4F38-BE1D-4A34145AD78B}" type="sibTrans" cxnId="{79A6BC86-C9CB-4C35-9344-D0A80C9911E3}">
      <dgm:prSet/>
      <dgm:spPr/>
      <dgm:t>
        <a:bodyPr/>
        <a:lstStyle/>
        <a:p>
          <a:endParaRPr kumimoji="1" lang="ja-JP" altLang="en-US"/>
        </a:p>
      </dgm:t>
    </dgm:pt>
    <dgm:pt modelId="{4801FE6E-036E-4C43-B9AC-C05C43D76453}">
      <dgm:prSet phldrT="[テキスト]" custT="1"/>
      <dgm:spPr>
        <a:ln w="28575"/>
      </dgm:spPr>
      <dgm:t>
        <a:bodyPr/>
        <a:lstStyle/>
        <a:p>
          <a:r>
            <a:rPr kumimoji="1" lang="ja-JP" altLang="en-US" sz="1800" dirty="0"/>
            <a:t>本調査２</a:t>
          </a:r>
        </a:p>
      </dgm:t>
    </dgm:pt>
    <dgm:pt modelId="{15BFB229-A9B3-4EB7-8D59-4D80C129DF92}" type="parTrans" cxnId="{E028E905-B6FD-453B-AC7B-151BC7A9D36A}">
      <dgm:prSet/>
      <dgm:spPr/>
      <dgm:t>
        <a:bodyPr/>
        <a:lstStyle/>
        <a:p>
          <a:endParaRPr kumimoji="1" lang="ja-JP" altLang="en-US"/>
        </a:p>
      </dgm:t>
    </dgm:pt>
    <dgm:pt modelId="{50280EE6-107D-40E2-9D65-F9F81172D4C8}" type="sibTrans" cxnId="{E028E905-B6FD-453B-AC7B-151BC7A9D36A}">
      <dgm:prSet/>
      <dgm:spPr/>
      <dgm:t>
        <a:bodyPr/>
        <a:lstStyle/>
        <a:p>
          <a:endParaRPr kumimoji="1" lang="ja-JP" altLang="en-US"/>
        </a:p>
      </dgm:t>
    </dgm:pt>
    <dgm:pt modelId="{0776B25A-D834-4D40-925C-326A135FB97D}" type="pres">
      <dgm:prSet presAssocID="{2132CF45-9A6D-4920-ABC9-B08AC8BE623D}" presName="Name0" presStyleCnt="0">
        <dgm:presLayoutVars>
          <dgm:dir/>
          <dgm:animLvl val="lvl"/>
          <dgm:resizeHandles val="exact"/>
        </dgm:presLayoutVars>
      </dgm:prSet>
      <dgm:spPr/>
    </dgm:pt>
    <dgm:pt modelId="{D0C07AE4-FA1D-4C9E-959F-67230B3AEB97}" type="pres">
      <dgm:prSet presAssocID="{8BFEB112-1EEC-46DE-9E68-7BC0C589B6EA}" presName="parTxOnly" presStyleLbl="node1" presStyleIdx="0" presStyleCnt="3">
        <dgm:presLayoutVars>
          <dgm:chMax val="0"/>
          <dgm:chPref val="0"/>
          <dgm:bulletEnabled val="1"/>
        </dgm:presLayoutVars>
      </dgm:prSet>
      <dgm:spPr/>
    </dgm:pt>
    <dgm:pt modelId="{89C09994-A6C5-40A8-BD2F-2E2AB37F1094}" type="pres">
      <dgm:prSet presAssocID="{F26D0210-E567-4928-8B9C-53AAD61E9E43}" presName="parTxOnlySpace" presStyleCnt="0"/>
      <dgm:spPr/>
    </dgm:pt>
    <dgm:pt modelId="{06E4F42E-48A8-4A78-B477-23D0E58E4C14}" type="pres">
      <dgm:prSet presAssocID="{46F17B55-1E1D-499C-BD31-A808A2486C32}" presName="parTxOnly" presStyleLbl="node1" presStyleIdx="1" presStyleCnt="3">
        <dgm:presLayoutVars>
          <dgm:chMax val="0"/>
          <dgm:chPref val="0"/>
          <dgm:bulletEnabled val="1"/>
        </dgm:presLayoutVars>
      </dgm:prSet>
      <dgm:spPr/>
    </dgm:pt>
    <dgm:pt modelId="{BC703817-6C00-4E46-A0AE-D1323A8B4D21}" type="pres">
      <dgm:prSet presAssocID="{163242FB-F1BD-4F38-BE1D-4A34145AD78B}" presName="parTxOnlySpace" presStyleCnt="0"/>
      <dgm:spPr/>
    </dgm:pt>
    <dgm:pt modelId="{3FEA8E9E-A003-41B3-B743-AFC94C0EA4B4}" type="pres">
      <dgm:prSet presAssocID="{4801FE6E-036E-4C43-B9AC-C05C43D76453}" presName="parTxOnly" presStyleLbl="node1" presStyleIdx="2" presStyleCnt="3">
        <dgm:presLayoutVars>
          <dgm:chMax val="0"/>
          <dgm:chPref val="0"/>
          <dgm:bulletEnabled val="1"/>
        </dgm:presLayoutVars>
      </dgm:prSet>
      <dgm:spPr/>
    </dgm:pt>
  </dgm:ptLst>
  <dgm:cxnLst>
    <dgm:cxn modelId="{6E620C03-9476-459C-8921-2BEDA2572DF0}" srcId="{2132CF45-9A6D-4920-ABC9-B08AC8BE623D}" destId="{8BFEB112-1EEC-46DE-9E68-7BC0C589B6EA}" srcOrd="0" destOrd="0" parTransId="{30B7763C-6ED8-4133-B9F1-D73671FE008C}" sibTransId="{F26D0210-E567-4928-8B9C-53AAD61E9E43}"/>
    <dgm:cxn modelId="{E028E905-B6FD-453B-AC7B-151BC7A9D36A}" srcId="{2132CF45-9A6D-4920-ABC9-B08AC8BE623D}" destId="{4801FE6E-036E-4C43-B9AC-C05C43D76453}" srcOrd="2" destOrd="0" parTransId="{15BFB229-A9B3-4EB7-8D59-4D80C129DF92}" sibTransId="{50280EE6-107D-40E2-9D65-F9F81172D4C8}"/>
    <dgm:cxn modelId="{355B341A-1B74-4CED-B0CA-DAA2154614D4}" type="presOf" srcId="{4801FE6E-036E-4C43-B9AC-C05C43D76453}" destId="{3FEA8E9E-A003-41B3-B743-AFC94C0EA4B4}" srcOrd="0" destOrd="0" presId="urn:microsoft.com/office/officeart/2005/8/layout/chevron1"/>
    <dgm:cxn modelId="{D7FCC14C-3621-4F3B-9C06-CB04F1A903ED}" type="presOf" srcId="{2132CF45-9A6D-4920-ABC9-B08AC8BE623D}" destId="{0776B25A-D834-4D40-925C-326A135FB97D}" srcOrd="0" destOrd="0" presId="urn:microsoft.com/office/officeart/2005/8/layout/chevron1"/>
    <dgm:cxn modelId="{20F95959-9B26-4FB2-8A1A-75B710B4F903}" type="presOf" srcId="{8BFEB112-1EEC-46DE-9E68-7BC0C589B6EA}" destId="{D0C07AE4-FA1D-4C9E-959F-67230B3AEB97}" srcOrd="0" destOrd="0" presId="urn:microsoft.com/office/officeart/2005/8/layout/chevron1"/>
    <dgm:cxn modelId="{79A6BC86-C9CB-4C35-9344-D0A80C9911E3}" srcId="{2132CF45-9A6D-4920-ABC9-B08AC8BE623D}" destId="{46F17B55-1E1D-499C-BD31-A808A2486C32}" srcOrd="1" destOrd="0" parTransId="{E1DC4136-265D-40E1-AF9D-86B906260B86}" sibTransId="{163242FB-F1BD-4F38-BE1D-4A34145AD78B}"/>
    <dgm:cxn modelId="{6054C6B5-B3FD-4C76-A210-25FA96EE769D}" type="presOf" srcId="{46F17B55-1E1D-499C-BD31-A808A2486C32}" destId="{06E4F42E-48A8-4A78-B477-23D0E58E4C14}" srcOrd="0" destOrd="0" presId="urn:microsoft.com/office/officeart/2005/8/layout/chevron1"/>
    <dgm:cxn modelId="{DF550A10-7DEB-4B86-8DEB-60484ADE596A}" type="presParOf" srcId="{0776B25A-D834-4D40-925C-326A135FB97D}" destId="{D0C07AE4-FA1D-4C9E-959F-67230B3AEB97}" srcOrd="0" destOrd="0" presId="urn:microsoft.com/office/officeart/2005/8/layout/chevron1"/>
    <dgm:cxn modelId="{81C17451-B987-48F9-8A93-4CA82FA011F0}" type="presParOf" srcId="{0776B25A-D834-4D40-925C-326A135FB97D}" destId="{89C09994-A6C5-40A8-BD2F-2E2AB37F1094}" srcOrd="1" destOrd="0" presId="urn:microsoft.com/office/officeart/2005/8/layout/chevron1"/>
    <dgm:cxn modelId="{4A967108-A2A0-4A6C-BA77-DA99BCAACD37}" type="presParOf" srcId="{0776B25A-D834-4D40-925C-326A135FB97D}" destId="{06E4F42E-48A8-4A78-B477-23D0E58E4C14}" srcOrd="2" destOrd="0" presId="urn:microsoft.com/office/officeart/2005/8/layout/chevron1"/>
    <dgm:cxn modelId="{726D8B0A-B234-4D27-A2C7-EE39744B473D}" type="presParOf" srcId="{0776B25A-D834-4D40-925C-326A135FB97D}" destId="{BC703817-6C00-4E46-A0AE-D1323A8B4D21}" srcOrd="3" destOrd="0" presId="urn:microsoft.com/office/officeart/2005/8/layout/chevron1"/>
    <dgm:cxn modelId="{67FE1E7C-4DEA-40CD-A882-F6C11A6A3AAE}" type="presParOf" srcId="{0776B25A-D834-4D40-925C-326A135FB97D}" destId="{3FEA8E9E-A003-41B3-B743-AFC94C0EA4B4}" srcOrd="4" destOrd="0" presId="urn:microsoft.com/office/officeart/2005/8/layout/chevron1"/>
  </dgm:cxnLst>
  <dgm:bg/>
  <dgm:whole>
    <a:ln w="28575"/>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32CF45-9A6D-4920-ABC9-B08AC8BE623D}" type="doc">
      <dgm:prSet loTypeId="urn:microsoft.com/office/officeart/2005/8/layout/chevron1" loCatId="process" qsTypeId="urn:microsoft.com/office/officeart/2005/8/quickstyle/simple1" qsCatId="simple" csTypeId="urn:microsoft.com/office/officeart/2005/8/colors/accent0_1" csCatId="mainScheme" phldr="1"/>
      <dgm:spPr/>
    </dgm:pt>
    <dgm:pt modelId="{8BFEB112-1EEC-46DE-9E68-7BC0C589B6EA}">
      <dgm:prSet phldrT="[テキスト]" custT="1"/>
      <dgm:spPr>
        <a:solidFill>
          <a:schemeClr val="bg1"/>
        </a:solidFill>
        <a:ln w="28575"/>
      </dgm:spPr>
      <dgm:t>
        <a:bodyPr/>
        <a:lstStyle/>
        <a:p>
          <a:r>
            <a:rPr kumimoji="1" lang="ja-JP" altLang="en-US" sz="1800" dirty="0"/>
            <a:t>本調査１</a:t>
          </a:r>
        </a:p>
      </dgm:t>
    </dgm:pt>
    <dgm:pt modelId="{30B7763C-6ED8-4133-B9F1-D73671FE008C}" type="parTrans" cxnId="{6E620C03-9476-459C-8921-2BEDA2572DF0}">
      <dgm:prSet/>
      <dgm:spPr/>
      <dgm:t>
        <a:bodyPr/>
        <a:lstStyle/>
        <a:p>
          <a:endParaRPr kumimoji="1" lang="ja-JP" altLang="en-US"/>
        </a:p>
      </dgm:t>
    </dgm:pt>
    <dgm:pt modelId="{F26D0210-E567-4928-8B9C-53AAD61E9E43}" type="sibTrans" cxnId="{6E620C03-9476-459C-8921-2BEDA2572DF0}">
      <dgm:prSet/>
      <dgm:spPr/>
      <dgm:t>
        <a:bodyPr/>
        <a:lstStyle/>
        <a:p>
          <a:endParaRPr kumimoji="1" lang="ja-JP" altLang="en-US"/>
        </a:p>
      </dgm:t>
    </dgm:pt>
    <dgm:pt modelId="{46F17B55-1E1D-499C-BD31-A808A2486C32}">
      <dgm:prSet phldrT="[テキスト]" custT="1"/>
      <dgm:spPr>
        <a:solidFill>
          <a:schemeClr val="bg2"/>
        </a:solidFill>
        <a:ln w="28575"/>
      </dgm:spPr>
      <dgm:t>
        <a:bodyPr/>
        <a:lstStyle/>
        <a:p>
          <a:r>
            <a:rPr kumimoji="1" lang="ja-JP" altLang="en-US" sz="1800" dirty="0"/>
            <a:t>事前調査１・２</a:t>
          </a:r>
        </a:p>
      </dgm:t>
    </dgm:pt>
    <dgm:pt modelId="{E1DC4136-265D-40E1-AF9D-86B906260B86}" type="parTrans" cxnId="{79A6BC86-C9CB-4C35-9344-D0A80C9911E3}">
      <dgm:prSet/>
      <dgm:spPr/>
      <dgm:t>
        <a:bodyPr/>
        <a:lstStyle/>
        <a:p>
          <a:endParaRPr kumimoji="1" lang="ja-JP" altLang="en-US"/>
        </a:p>
      </dgm:t>
    </dgm:pt>
    <dgm:pt modelId="{163242FB-F1BD-4F38-BE1D-4A34145AD78B}" type="sibTrans" cxnId="{79A6BC86-C9CB-4C35-9344-D0A80C9911E3}">
      <dgm:prSet/>
      <dgm:spPr/>
      <dgm:t>
        <a:bodyPr/>
        <a:lstStyle/>
        <a:p>
          <a:endParaRPr kumimoji="1" lang="ja-JP" altLang="en-US"/>
        </a:p>
      </dgm:t>
    </dgm:pt>
    <dgm:pt modelId="{4801FE6E-036E-4C43-B9AC-C05C43D76453}">
      <dgm:prSet phldrT="[テキスト]" custT="1"/>
      <dgm:spPr>
        <a:ln w="28575"/>
      </dgm:spPr>
      <dgm:t>
        <a:bodyPr/>
        <a:lstStyle/>
        <a:p>
          <a:r>
            <a:rPr kumimoji="1" lang="ja-JP" altLang="en-US" sz="1800" dirty="0"/>
            <a:t>本調査２</a:t>
          </a:r>
        </a:p>
      </dgm:t>
    </dgm:pt>
    <dgm:pt modelId="{15BFB229-A9B3-4EB7-8D59-4D80C129DF92}" type="parTrans" cxnId="{E028E905-B6FD-453B-AC7B-151BC7A9D36A}">
      <dgm:prSet/>
      <dgm:spPr/>
      <dgm:t>
        <a:bodyPr/>
        <a:lstStyle/>
        <a:p>
          <a:endParaRPr kumimoji="1" lang="ja-JP" altLang="en-US"/>
        </a:p>
      </dgm:t>
    </dgm:pt>
    <dgm:pt modelId="{50280EE6-107D-40E2-9D65-F9F81172D4C8}" type="sibTrans" cxnId="{E028E905-B6FD-453B-AC7B-151BC7A9D36A}">
      <dgm:prSet/>
      <dgm:spPr/>
      <dgm:t>
        <a:bodyPr/>
        <a:lstStyle/>
        <a:p>
          <a:endParaRPr kumimoji="1" lang="ja-JP" altLang="en-US"/>
        </a:p>
      </dgm:t>
    </dgm:pt>
    <dgm:pt modelId="{0776B25A-D834-4D40-925C-326A135FB97D}" type="pres">
      <dgm:prSet presAssocID="{2132CF45-9A6D-4920-ABC9-B08AC8BE623D}" presName="Name0" presStyleCnt="0">
        <dgm:presLayoutVars>
          <dgm:dir/>
          <dgm:animLvl val="lvl"/>
          <dgm:resizeHandles val="exact"/>
        </dgm:presLayoutVars>
      </dgm:prSet>
      <dgm:spPr/>
    </dgm:pt>
    <dgm:pt modelId="{D0C07AE4-FA1D-4C9E-959F-67230B3AEB97}" type="pres">
      <dgm:prSet presAssocID="{8BFEB112-1EEC-46DE-9E68-7BC0C589B6EA}" presName="parTxOnly" presStyleLbl="node1" presStyleIdx="0" presStyleCnt="3">
        <dgm:presLayoutVars>
          <dgm:chMax val="0"/>
          <dgm:chPref val="0"/>
          <dgm:bulletEnabled val="1"/>
        </dgm:presLayoutVars>
      </dgm:prSet>
      <dgm:spPr/>
    </dgm:pt>
    <dgm:pt modelId="{89C09994-A6C5-40A8-BD2F-2E2AB37F1094}" type="pres">
      <dgm:prSet presAssocID="{F26D0210-E567-4928-8B9C-53AAD61E9E43}" presName="parTxOnlySpace" presStyleCnt="0"/>
      <dgm:spPr/>
    </dgm:pt>
    <dgm:pt modelId="{06E4F42E-48A8-4A78-B477-23D0E58E4C14}" type="pres">
      <dgm:prSet presAssocID="{46F17B55-1E1D-499C-BD31-A808A2486C32}" presName="parTxOnly" presStyleLbl="node1" presStyleIdx="1" presStyleCnt="3">
        <dgm:presLayoutVars>
          <dgm:chMax val="0"/>
          <dgm:chPref val="0"/>
          <dgm:bulletEnabled val="1"/>
        </dgm:presLayoutVars>
      </dgm:prSet>
      <dgm:spPr/>
    </dgm:pt>
    <dgm:pt modelId="{BC703817-6C00-4E46-A0AE-D1323A8B4D21}" type="pres">
      <dgm:prSet presAssocID="{163242FB-F1BD-4F38-BE1D-4A34145AD78B}" presName="parTxOnlySpace" presStyleCnt="0"/>
      <dgm:spPr/>
    </dgm:pt>
    <dgm:pt modelId="{3FEA8E9E-A003-41B3-B743-AFC94C0EA4B4}" type="pres">
      <dgm:prSet presAssocID="{4801FE6E-036E-4C43-B9AC-C05C43D76453}" presName="parTxOnly" presStyleLbl="node1" presStyleIdx="2" presStyleCnt="3">
        <dgm:presLayoutVars>
          <dgm:chMax val="0"/>
          <dgm:chPref val="0"/>
          <dgm:bulletEnabled val="1"/>
        </dgm:presLayoutVars>
      </dgm:prSet>
      <dgm:spPr/>
    </dgm:pt>
  </dgm:ptLst>
  <dgm:cxnLst>
    <dgm:cxn modelId="{6E620C03-9476-459C-8921-2BEDA2572DF0}" srcId="{2132CF45-9A6D-4920-ABC9-B08AC8BE623D}" destId="{8BFEB112-1EEC-46DE-9E68-7BC0C589B6EA}" srcOrd="0" destOrd="0" parTransId="{30B7763C-6ED8-4133-B9F1-D73671FE008C}" sibTransId="{F26D0210-E567-4928-8B9C-53AAD61E9E43}"/>
    <dgm:cxn modelId="{E028E905-B6FD-453B-AC7B-151BC7A9D36A}" srcId="{2132CF45-9A6D-4920-ABC9-B08AC8BE623D}" destId="{4801FE6E-036E-4C43-B9AC-C05C43D76453}" srcOrd="2" destOrd="0" parTransId="{15BFB229-A9B3-4EB7-8D59-4D80C129DF92}" sibTransId="{50280EE6-107D-40E2-9D65-F9F81172D4C8}"/>
    <dgm:cxn modelId="{355B341A-1B74-4CED-B0CA-DAA2154614D4}" type="presOf" srcId="{4801FE6E-036E-4C43-B9AC-C05C43D76453}" destId="{3FEA8E9E-A003-41B3-B743-AFC94C0EA4B4}" srcOrd="0" destOrd="0" presId="urn:microsoft.com/office/officeart/2005/8/layout/chevron1"/>
    <dgm:cxn modelId="{D7FCC14C-3621-4F3B-9C06-CB04F1A903ED}" type="presOf" srcId="{2132CF45-9A6D-4920-ABC9-B08AC8BE623D}" destId="{0776B25A-D834-4D40-925C-326A135FB97D}" srcOrd="0" destOrd="0" presId="urn:microsoft.com/office/officeart/2005/8/layout/chevron1"/>
    <dgm:cxn modelId="{20F95959-9B26-4FB2-8A1A-75B710B4F903}" type="presOf" srcId="{8BFEB112-1EEC-46DE-9E68-7BC0C589B6EA}" destId="{D0C07AE4-FA1D-4C9E-959F-67230B3AEB97}" srcOrd="0" destOrd="0" presId="urn:microsoft.com/office/officeart/2005/8/layout/chevron1"/>
    <dgm:cxn modelId="{79A6BC86-C9CB-4C35-9344-D0A80C9911E3}" srcId="{2132CF45-9A6D-4920-ABC9-B08AC8BE623D}" destId="{46F17B55-1E1D-499C-BD31-A808A2486C32}" srcOrd="1" destOrd="0" parTransId="{E1DC4136-265D-40E1-AF9D-86B906260B86}" sibTransId="{163242FB-F1BD-4F38-BE1D-4A34145AD78B}"/>
    <dgm:cxn modelId="{6054C6B5-B3FD-4C76-A210-25FA96EE769D}" type="presOf" srcId="{46F17B55-1E1D-499C-BD31-A808A2486C32}" destId="{06E4F42E-48A8-4A78-B477-23D0E58E4C14}" srcOrd="0" destOrd="0" presId="urn:microsoft.com/office/officeart/2005/8/layout/chevron1"/>
    <dgm:cxn modelId="{DF550A10-7DEB-4B86-8DEB-60484ADE596A}" type="presParOf" srcId="{0776B25A-D834-4D40-925C-326A135FB97D}" destId="{D0C07AE4-FA1D-4C9E-959F-67230B3AEB97}" srcOrd="0" destOrd="0" presId="urn:microsoft.com/office/officeart/2005/8/layout/chevron1"/>
    <dgm:cxn modelId="{81C17451-B987-48F9-8A93-4CA82FA011F0}" type="presParOf" srcId="{0776B25A-D834-4D40-925C-326A135FB97D}" destId="{89C09994-A6C5-40A8-BD2F-2E2AB37F1094}" srcOrd="1" destOrd="0" presId="urn:microsoft.com/office/officeart/2005/8/layout/chevron1"/>
    <dgm:cxn modelId="{4A967108-A2A0-4A6C-BA77-DA99BCAACD37}" type="presParOf" srcId="{0776B25A-D834-4D40-925C-326A135FB97D}" destId="{06E4F42E-48A8-4A78-B477-23D0E58E4C14}" srcOrd="2" destOrd="0" presId="urn:microsoft.com/office/officeart/2005/8/layout/chevron1"/>
    <dgm:cxn modelId="{726D8B0A-B234-4D27-A2C7-EE39744B473D}" type="presParOf" srcId="{0776B25A-D834-4D40-925C-326A135FB97D}" destId="{BC703817-6C00-4E46-A0AE-D1323A8B4D21}" srcOrd="3" destOrd="0" presId="urn:microsoft.com/office/officeart/2005/8/layout/chevron1"/>
    <dgm:cxn modelId="{67FE1E7C-4DEA-40CD-A882-F6C11A6A3AAE}" type="presParOf" srcId="{0776B25A-D834-4D40-925C-326A135FB97D}" destId="{3FEA8E9E-A003-41B3-B743-AFC94C0EA4B4}" srcOrd="4" destOrd="0" presId="urn:microsoft.com/office/officeart/2005/8/layout/chevron1"/>
  </dgm:cxnLst>
  <dgm:bg/>
  <dgm:whole>
    <a:ln w="28575"/>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32CF45-9A6D-4920-ABC9-B08AC8BE623D}" type="doc">
      <dgm:prSet loTypeId="urn:microsoft.com/office/officeart/2005/8/layout/chevron1" loCatId="process" qsTypeId="urn:microsoft.com/office/officeart/2005/8/quickstyle/simple1" qsCatId="simple" csTypeId="urn:microsoft.com/office/officeart/2005/8/colors/accent0_1" csCatId="mainScheme" phldr="1"/>
      <dgm:spPr/>
    </dgm:pt>
    <dgm:pt modelId="{8BFEB112-1EEC-46DE-9E68-7BC0C589B6EA}">
      <dgm:prSet phldrT="[テキスト]" custT="1"/>
      <dgm:spPr>
        <a:solidFill>
          <a:schemeClr val="bg1"/>
        </a:solidFill>
        <a:ln w="28575"/>
      </dgm:spPr>
      <dgm:t>
        <a:bodyPr/>
        <a:lstStyle/>
        <a:p>
          <a:r>
            <a:rPr kumimoji="1" lang="ja-JP" altLang="en-US" sz="1800" dirty="0"/>
            <a:t>本調査１</a:t>
          </a:r>
        </a:p>
      </dgm:t>
    </dgm:pt>
    <dgm:pt modelId="{30B7763C-6ED8-4133-B9F1-D73671FE008C}" type="parTrans" cxnId="{6E620C03-9476-459C-8921-2BEDA2572DF0}">
      <dgm:prSet/>
      <dgm:spPr/>
      <dgm:t>
        <a:bodyPr/>
        <a:lstStyle/>
        <a:p>
          <a:endParaRPr kumimoji="1" lang="ja-JP" altLang="en-US"/>
        </a:p>
      </dgm:t>
    </dgm:pt>
    <dgm:pt modelId="{F26D0210-E567-4928-8B9C-53AAD61E9E43}" type="sibTrans" cxnId="{6E620C03-9476-459C-8921-2BEDA2572DF0}">
      <dgm:prSet/>
      <dgm:spPr/>
      <dgm:t>
        <a:bodyPr/>
        <a:lstStyle/>
        <a:p>
          <a:endParaRPr kumimoji="1" lang="ja-JP" altLang="en-US"/>
        </a:p>
      </dgm:t>
    </dgm:pt>
    <dgm:pt modelId="{46F17B55-1E1D-499C-BD31-A808A2486C32}">
      <dgm:prSet phldrT="[テキスト]" custT="1"/>
      <dgm:spPr>
        <a:solidFill>
          <a:schemeClr val="bg2"/>
        </a:solidFill>
        <a:ln w="28575"/>
      </dgm:spPr>
      <dgm:t>
        <a:bodyPr/>
        <a:lstStyle/>
        <a:p>
          <a:r>
            <a:rPr kumimoji="1" lang="ja-JP" altLang="en-US" sz="1800" dirty="0"/>
            <a:t>事前調査１・２</a:t>
          </a:r>
        </a:p>
      </dgm:t>
    </dgm:pt>
    <dgm:pt modelId="{E1DC4136-265D-40E1-AF9D-86B906260B86}" type="parTrans" cxnId="{79A6BC86-C9CB-4C35-9344-D0A80C9911E3}">
      <dgm:prSet/>
      <dgm:spPr/>
      <dgm:t>
        <a:bodyPr/>
        <a:lstStyle/>
        <a:p>
          <a:endParaRPr kumimoji="1" lang="ja-JP" altLang="en-US"/>
        </a:p>
      </dgm:t>
    </dgm:pt>
    <dgm:pt modelId="{163242FB-F1BD-4F38-BE1D-4A34145AD78B}" type="sibTrans" cxnId="{79A6BC86-C9CB-4C35-9344-D0A80C9911E3}">
      <dgm:prSet/>
      <dgm:spPr/>
      <dgm:t>
        <a:bodyPr/>
        <a:lstStyle/>
        <a:p>
          <a:endParaRPr kumimoji="1" lang="ja-JP" altLang="en-US"/>
        </a:p>
      </dgm:t>
    </dgm:pt>
    <dgm:pt modelId="{4801FE6E-036E-4C43-B9AC-C05C43D76453}">
      <dgm:prSet phldrT="[テキスト]" custT="1"/>
      <dgm:spPr>
        <a:ln w="28575"/>
      </dgm:spPr>
      <dgm:t>
        <a:bodyPr/>
        <a:lstStyle/>
        <a:p>
          <a:r>
            <a:rPr kumimoji="1" lang="ja-JP" altLang="en-US" sz="1800" dirty="0"/>
            <a:t>本調査２</a:t>
          </a:r>
        </a:p>
      </dgm:t>
    </dgm:pt>
    <dgm:pt modelId="{15BFB229-A9B3-4EB7-8D59-4D80C129DF92}" type="parTrans" cxnId="{E028E905-B6FD-453B-AC7B-151BC7A9D36A}">
      <dgm:prSet/>
      <dgm:spPr/>
      <dgm:t>
        <a:bodyPr/>
        <a:lstStyle/>
        <a:p>
          <a:endParaRPr kumimoji="1" lang="ja-JP" altLang="en-US"/>
        </a:p>
      </dgm:t>
    </dgm:pt>
    <dgm:pt modelId="{50280EE6-107D-40E2-9D65-F9F81172D4C8}" type="sibTrans" cxnId="{E028E905-B6FD-453B-AC7B-151BC7A9D36A}">
      <dgm:prSet/>
      <dgm:spPr/>
      <dgm:t>
        <a:bodyPr/>
        <a:lstStyle/>
        <a:p>
          <a:endParaRPr kumimoji="1" lang="ja-JP" altLang="en-US"/>
        </a:p>
      </dgm:t>
    </dgm:pt>
    <dgm:pt modelId="{0776B25A-D834-4D40-925C-326A135FB97D}" type="pres">
      <dgm:prSet presAssocID="{2132CF45-9A6D-4920-ABC9-B08AC8BE623D}" presName="Name0" presStyleCnt="0">
        <dgm:presLayoutVars>
          <dgm:dir/>
          <dgm:animLvl val="lvl"/>
          <dgm:resizeHandles val="exact"/>
        </dgm:presLayoutVars>
      </dgm:prSet>
      <dgm:spPr/>
    </dgm:pt>
    <dgm:pt modelId="{D0C07AE4-FA1D-4C9E-959F-67230B3AEB97}" type="pres">
      <dgm:prSet presAssocID="{8BFEB112-1EEC-46DE-9E68-7BC0C589B6EA}" presName="parTxOnly" presStyleLbl="node1" presStyleIdx="0" presStyleCnt="3">
        <dgm:presLayoutVars>
          <dgm:chMax val="0"/>
          <dgm:chPref val="0"/>
          <dgm:bulletEnabled val="1"/>
        </dgm:presLayoutVars>
      </dgm:prSet>
      <dgm:spPr/>
    </dgm:pt>
    <dgm:pt modelId="{89C09994-A6C5-40A8-BD2F-2E2AB37F1094}" type="pres">
      <dgm:prSet presAssocID="{F26D0210-E567-4928-8B9C-53AAD61E9E43}" presName="parTxOnlySpace" presStyleCnt="0"/>
      <dgm:spPr/>
    </dgm:pt>
    <dgm:pt modelId="{06E4F42E-48A8-4A78-B477-23D0E58E4C14}" type="pres">
      <dgm:prSet presAssocID="{46F17B55-1E1D-499C-BD31-A808A2486C32}" presName="parTxOnly" presStyleLbl="node1" presStyleIdx="1" presStyleCnt="3">
        <dgm:presLayoutVars>
          <dgm:chMax val="0"/>
          <dgm:chPref val="0"/>
          <dgm:bulletEnabled val="1"/>
        </dgm:presLayoutVars>
      </dgm:prSet>
      <dgm:spPr/>
    </dgm:pt>
    <dgm:pt modelId="{BC703817-6C00-4E46-A0AE-D1323A8B4D21}" type="pres">
      <dgm:prSet presAssocID="{163242FB-F1BD-4F38-BE1D-4A34145AD78B}" presName="parTxOnlySpace" presStyleCnt="0"/>
      <dgm:spPr/>
    </dgm:pt>
    <dgm:pt modelId="{3FEA8E9E-A003-41B3-B743-AFC94C0EA4B4}" type="pres">
      <dgm:prSet presAssocID="{4801FE6E-036E-4C43-B9AC-C05C43D76453}" presName="parTxOnly" presStyleLbl="node1" presStyleIdx="2" presStyleCnt="3">
        <dgm:presLayoutVars>
          <dgm:chMax val="0"/>
          <dgm:chPref val="0"/>
          <dgm:bulletEnabled val="1"/>
        </dgm:presLayoutVars>
      </dgm:prSet>
      <dgm:spPr/>
    </dgm:pt>
  </dgm:ptLst>
  <dgm:cxnLst>
    <dgm:cxn modelId="{6E620C03-9476-459C-8921-2BEDA2572DF0}" srcId="{2132CF45-9A6D-4920-ABC9-B08AC8BE623D}" destId="{8BFEB112-1EEC-46DE-9E68-7BC0C589B6EA}" srcOrd="0" destOrd="0" parTransId="{30B7763C-6ED8-4133-B9F1-D73671FE008C}" sibTransId="{F26D0210-E567-4928-8B9C-53AAD61E9E43}"/>
    <dgm:cxn modelId="{E028E905-B6FD-453B-AC7B-151BC7A9D36A}" srcId="{2132CF45-9A6D-4920-ABC9-B08AC8BE623D}" destId="{4801FE6E-036E-4C43-B9AC-C05C43D76453}" srcOrd="2" destOrd="0" parTransId="{15BFB229-A9B3-4EB7-8D59-4D80C129DF92}" sibTransId="{50280EE6-107D-40E2-9D65-F9F81172D4C8}"/>
    <dgm:cxn modelId="{355B341A-1B74-4CED-B0CA-DAA2154614D4}" type="presOf" srcId="{4801FE6E-036E-4C43-B9AC-C05C43D76453}" destId="{3FEA8E9E-A003-41B3-B743-AFC94C0EA4B4}" srcOrd="0" destOrd="0" presId="urn:microsoft.com/office/officeart/2005/8/layout/chevron1"/>
    <dgm:cxn modelId="{D7FCC14C-3621-4F3B-9C06-CB04F1A903ED}" type="presOf" srcId="{2132CF45-9A6D-4920-ABC9-B08AC8BE623D}" destId="{0776B25A-D834-4D40-925C-326A135FB97D}" srcOrd="0" destOrd="0" presId="urn:microsoft.com/office/officeart/2005/8/layout/chevron1"/>
    <dgm:cxn modelId="{20F95959-9B26-4FB2-8A1A-75B710B4F903}" type="presOf" srcId="{8BFEB112-1EEC-46DE-9E68-7BC0C589B6EA}" destId="{D0C07AE4-FA1D-4C9E-959F-67230B3AEB97}" srcOrd="0" destOrd="0" presId="urn:microsoft.com/office/officeart/2005/8/layout/chevron1"/>
    <dgm:cxn modelId="{79A6BC86-C9CB-4C35-9344-D0A80C9911E3}" srcId="{2132CF45-9A6D-4920-ABC9-B08AC8BE623D}" destId="{46F17B55-1E1D-499C-BD31-A808A2486C32}" srcOrd="1" destOrd="0" parTransId="{E1DC4136-265D-40E1-AF9D-86B906260B86}" sibTransId="{163242FB-F1BD-4F38-BE1D-4A34145AD78B}"/>
    <dgm:cxn modelId="{6054C6B5-B3FD-4C76-A210-25FA96EE769D}" type="presOf" srcId="{46F17B55-1E1D-499C-BD31-A808A2486C32}" destId="{06E4F42E-48A8-4A78-B477-23D0E58E4C14}" srcOrd="0" destOrd="0" presId="urn:microsoft.com/office/officeart/2005/8/layout/chevron1"/>
    <dgm:cxn modelId="{DF550A10-7DEB-4B86-8DEB-60484ADE596A}" type="presParOf" srcId="{0776B25A-D834-4D40-925C-326A135FB97D}" destId="{D0C07AE4-FA1D-4C9E-959F-67230B3AEB97}" srcOrd="0" destOrd="0" presId="urn:microsoft.com/office/officeart/2005/8/layout/chevron1"/>
    <dgm:cxn modelId="{81C17451-B987-48F9-8A93-4CA82FA011F0}" type="presParOf" srcId="{0776B25A-D834-4D40-925C-326A135FB97D}" destId="{89C09994-A6C5-40A8-BD2F-2E2AB37F1094}" srcOrd="1" destOrd="0" presId="urn:microsoft.com/office/officeart/2005/8/layout/chevron1"/>
    <dgm:cxn modelId="{4A967108-A2A0-4A6C-BA77-DA99BCAACD37}" type="presParOf" srcId="{0776B25A-D834-4D40-925C-326A135FB97D}" destId="{06E4F42E-48A8-4A78-B477-23D0E58E4C14}" srcOrd="2" destOrd="0" presId="urn:microsoft.com/office/officeart/2005/8/layout/chevron1"/>
    <dgm:cxn modelId="{726D8B0A-B234-4D27-A2C7-EE39744B473D}" type="presParOf" srcId="{0776B25A-D834-4D40-925C-326A135FB97D}" destId="{BC703817-6C00-4E46-A0AE-D1323A8B4D21}" srcOrd="3" destOrd="0" presId="urn:microsoft.com/office/officeart/2005/8/layout/chevron1"/>
    <dgm:cxn modelId="{67FE1E7C-4DEA-40CD-A882-F6C11A6A3AAE}" type="presParOf" srcId="{0776B25A-D834-4D40-925C-326A135FB97D}" destId="{3FEA8E9E-A003-41B3-B743-AFC94C0EA4B4}" srcOrd="4" destOrd="0" presId="urn:microsoft.com/office/officeart/2005/8/layout/chevron1"/>
  </dgm:cxnLst>
  <dgm:bg/>
  <dgm:whole>
    <a:ln w="28575"/>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32CF45-9A6D-4920-ABC9-B08AC8BE623D}" type="doc">
      <dgm:prSet loTypeId="urn:microsoft.com/office/officeart/2005/8/layout/chevron1" loCatId="process" qsTypeId="urn:microsoft.com/office/officeart/2005/8/quickstyle/simple1" qsCatId="simple" csTypeId="urn:microsoft.com/office/officeart/2005/8/colors/accent0_1" csCatId="mainScheme" phldr="1"/>
      <dgm:spPr/>
    </dgm:pt>
    <dgm:pt modelId="{8BFEB112-1EEC-46DE-9E68-7BC0C589B6EA}">
      <dgm:prSet phldrT="[テキスト]" custT="1"/>
      <dgm:spPr>
        <a:solidFill>
          <a:schemeClr val="bg1"/>
        </a:solidFill>
        <a:ln w="28575"/>
      </dgm:spPr>
      <dgm:t>
        <a:bodyPr/>
        <a:lstStyle/>
        <a:p>
          <a:r>
            <a:rPr kumimoji="1" lang="ja-JP" altLang="en-US" sz="1800" dirty="0"/>
            <a:t>本調査１</a:t>
          </a:r>
        </a:p>
      </dgm:t>
    </dgm:pt>
    <dgm:pt modelId="{30B7763C-6ED8-4133-B9F1-D73671FE008C}" type="parTrans" cxnId="{6E620C03-9476-459C-8921-2BEDA2572DF0}">
      <dgm:prSet/>
      <dgm:spPr/>
      <dgm:t>
        <a:bodyPr/>
        <a:lstStyle/>
        <a:p>
          <a:endParaRPr kumimoji="1" lang="ja-JP" altLang="en-US"/>
        </a:p>
      </dgm:t>
    </dgm:pt>
    <dgm:pt modelId="{F26D0210-E567-4928-8B9C-53AAD61E9E43}" type="sibTrans" cxnId="{6E620C03-9476-459C-8921-2BEDA2572DF0}">
      <dgm:prSet/>
      <dgm:spPr/>
      <dgm:t>
        <a:bodyPr/>
        <a:lstStyle/>
        <a:p>
          <a:endParaRPr kumimoji="1" lang="ja-JP" altLang="en-US"/>
        </a:p>
      </dgm:t>
    </dgm:pt>
    <dgm:pt modelId="{46F17B55-1E1D-499C-BD31-A808A2486C32}">
      <dgm:prSet phldrT="[テキスト]" custT="1"/>
      <dgm:spPr>
        <a:solidFill>
          <a:schemeClr val="bg2"/>
        </a:solidFill>
        <a:ln w="28575"/>
      </dgm:spPr>
      <dgm:t>
        <a:bodyPr/>
        <a:lstStyle/>
        <a:p>
          <a:r>
            <a:rPr kumimoji="1" lang="ja-JP" altLang="en-US" sz="1800" dirty="0"/>
            <a:t>事前調査１・２</a:t>
          </a:r>
        </a:p>
      </dgm:t>
    </dgm:pt>
    <dgm:pt modelId="{E1DC4136-265D-40E1-AF9D-86B906260B86}" type="parTrans" cxnId="{79A6BC86-C9CB-4C35-9344-D0A80C9911E3}">
      <dgm:prSet/>
      <dgm:spPr/>
      <dgm:t>
        <a:bodyPr/>
        <a:lstStyle/>
        <a:p>
          <a:endParaRPr kumimoji="1" lang="ja-JP" altLang="en-US"/>
        </a:p>
      </dgm:t>
    </dgm:pt>
    <dgm:pt modelId="{163242FB-F1BD-4F38-BE1D-4A34145AD78B}" type="sibTrans" cxnId="{79A6BC86-C9CB-4C35-9344-D0A80C9911E3}">
      <dgm:prSet/>
      <dgm:spPr/>
      <dgm:t>
        <a:bodyPr/>
        <a:lstStyle/>
        <a:p>
          <a:endParaRPr kumimoji="1" lang="ja-JP" altLang="en-US"/>
        </a:p>
      </dgm:t>
    </dgm:pt>
    <dgm:pt modelId="{4801FE6E-036E-4C43-B9AC-C05C43D76453}">
      <dgm:prSet phldrT="[テキスト]" custT="1"/>
      <dgm:spPr>
        <a:ln w="28575"/>
      </dgm:spPr>
      <dgm:t>
        <a:bodyPr/>
        <a:lstStyle/>
        <a:p>
          <a:r>
            <a:rPr kumimoji="1" lang="ja-JP" altLang="en-US" sz="1800" dirty="0"/>
            <a:t>本調査２</a:t>
          </a:r>
        </a:p>
      </dgm:t>
    </dgm:pt>
    <dgm:pt modelId="{15BFB229-A9B3-4EB7-8D59-4D80C129DF92}" type="parTrans" cxnId="{E028E905-B6FD-453B-AC7B-151BC7A9D36A}">
      <dgm:prSet/>
      <dgm:spPr/>
      <dgm:t>
        <a:bodyPr/>
        <a:lstStyle/>
        <a:p>
          <a:endParaRPr kumimoji="1" lang="ja-JP" altLang="en-US"/>
        </a:p>
      </dgm:t>
    </dgm:pt>
    <dgm:pt modelId="{50280EE6-107D-40E2-9D65-F9F81172D4C8}" type="sibTrans" cxnId="{E028E905-B6FD-453B-AC7B-151BC7A9D36A}">
      <dgm:prSet/>
      <dgm:spPr/>
      <dgm:t>
        <a:bodyPr/>
        <a:lstStyle/>
        <a:p>
          <a:endParaRPr kumimoji="1" lang="ja-JP" altLang="en-US"/>
        </a:p>
      </dgm:t>
    </dgm:pt>
    <dgm:pt modelId="{0776B25A-D834-4D40-925C-326A135FB97D}" type="pres">
      <dgm:prSet presAssocID="{2132CF45-9A6D-4920-ABC9-B08AC8BE623D}" presName="Name0" presStyleCnt="0">
        <dgm:presLayoutVars>
          <dgm:dir/>
          <dgm:animLvl val="lvl"/>
          <dgm:resizeHandles val="exact"/>
        </dgm:presLayoutVars>
      </dgm:prSet>
      <dgm:spPr/>
    </dgm:pt>
    <dgm:pt modelId="{D0C07AE4-FA1D-4C9E-959F-67230B3AEB97}" type="pres">
      <dgm:prSet presAssocID="{8BFEB112-1EEC-46DE-9E68-7BC0C589B6EA}" presName="parTxOnly" presStyleLbl="node1" presStyleIdx="0" presStyleCnt="3">
        <dgm:presLayoutVars>
          <dgm:chMax val="0"/>
          <dgm:chPref val="0"/>
          <dgm:bulletEnabled val="1"/>
        </dgm:presLayoutVars>
      </dgm:prSet>
      <dgm:spPr/>
    </dgm:pt>
    <dgm:pt modelId="{89C09994-A6C5-40A8-BD2F-2E2AB37F1094}" type="pres">
      <dgm:prSet presAssocID="{F26D0210-E567-4928-8B9C-53AAD61E9E43}" presName="parTxOnlySpace" presStyleCnt="0"/>
      <dgm:spPr/>
    </dgm:pt>
    <dgm:pt modelId="{06E4F42E-48A8-4A78-B477-23D0E58E4C14}" type="pres">
      <dgm:prSet presAssocID="{46F17B55-1E1D-499C-BD31-A808A2486C32}" presName="parTxOnly" presStyleLbl="node1" presStyleIdx="1" presStyleCnt="3">
        <dgm:presLayoutVars>
          <dgm:chMax val="0"/>
          <dgm:chPref val="0"/>
          <dgm:bulletEnabled val="1"/>
        </dgm:presLayoutVars>
      </dgm:prSet>
      <dgm:spPr/>
    </dgm:pt>
    <dgm:pt modelId="{BC703817-6C00-4E46-A0AE-D1323A8B4D21}" type="pres">
      <dgm:prSet presAssocID="{163242FB-F1BD-4F38-BE1D-4A34145AD78B}" presName="parTxOnlySpace" presStyleCnt="0"/>
      <dgm:spPr/>
    </dgm:pt>
    <dgm:pt modelId="{3FEA8E9E-A003-41B3-B743-AFC94C0EA4B4}" type="pres">
      <dgm:prSet presAssocID="{4801FE6E-036E-4C43-B9AC-C05C43D76453}" presName="parTxOnly" presStyleLbl="node1" presStyleIdx="2" presStyleCnt="3">
        <dgm:presLayoutVars>
          <dgm:chMax val="0"/>
          <dgm:chPref val="0"/>
          <dgm:bulletEnabled val="1"/>
        </dgm:presLayoutVars>
      </dgm:prSet>
      <dgm:spPr/>
    </dgm:pt>
  </dgm:ptLst>
  <dgm:cxnLst>
    <dgm:cxn modelId="{6E620C03-9476-459C-8921-2BEDA2572DF0}" srcId="{2132CF45-9A6D-4920-ABC9-B08AC8BE623D}" destId="{8BFEB112-1EEC-46DE-9E68-7BC0C589B6EA}" srcOrd="0" destOrd="0" parTransId="{30B7763C-6ED8-4133-B9F1-D73671FE008C}" sibTransId="{F26D0210-E567-4928-8B9C-53AAD61E9E43}"/>
    <dgm:cxn modelId="{E028E905-B6FD-453B-AC7B-151BC7A9D36A}" srcId="{2132CF45-9A6D-4920-ABC9-B08AC8BE623D}" destId="{4801FE6E-036E-4C43-B9AC-C05C43D76453}" srcOrd="2" destOrd="0" parTransId="{15BFB229-A9B3-4EB7-8D59-4D80C129DF92}" sibTransId="{50280EE6-107D-40E2-9D65-F9F81172D4C8}"/>
    <dgm:cxn modelId="{355B341A-1B74-4CED-B0CA-DAA2154614D4}" type="presOf" srcId="{4801FE6E-036E-4C43-B9AC-C05C43D76453}" destId="{3FEA8E9E-A003-41B3-B743-AFC94C0EA4B4}" srcOrd="0" destOrd="0" presId="urn:microsoft.com/office/officeart/2005/8/layout/chevron1"/>
    <dgm:cxn modelId="{D7FCC14C-3621-4F3B-9C06-CB04F1A903ED}" type="presOf" srcId="{2132CF45-9A6D-4920-ABC9-B08AC8BE623D}" destId="{0776B25A-D834-4D40-925C-326A135FB97D}" srcOrd="0" destOrd="0" presId="urn:microsoft.com/office/officeart/2005/8/layout/chevron1"/>
    <dgm:cxn modelId="{20F95959-9B26-4FB2-8A1A-75B710B4F903}" type="presOf" srcId="{8BFEB112-1EEC-46DE-9E68-7BC0C589B6EA}" destId="{D0C07AE4-FA1D-4C9E-959F-67230B3AEB97}" srcOrd="0" destOrd="0" presId="urn:microsoft.com/office/officeart/2005/8/layout/chevron1"/>
    <dgm:cxn modelId="{79A6BC86-C9CB-4C35-9344-D0A80C9911E3}" srcId="{2132CF45-9A6D-4920-ABC9-B08AC8BE623D}" destId="{46F17B55-1E1D-499C-BD31-A808A2486C32}" srcOrd="1" destOrd="0" parTransId="{E1DC4136-265D-40E1-AF9D-86B906260B86}" sibTransId="{163242FB-F1BD-4F38-BE1D-4A34145AD78B}"/>
    <dgm:cxn modelId="{6054C6B5-B3FD-4C76-A210-25FA96EE769D}" type="presOf" srcId="{46F17B55-1E1D-499C-BD31-A808A2486C32}" destId="{06E4F42E-48A8-4A78-B477-23D0E58E4C14}" srcOrd="0" destOrd="0" presId="urn:microsoft.com/office/officeart/2005/8/layout/chevron1"/>
    <dgm:cxn modelId="{DF550A10-7DEB-4B86-8DEB-60484ADE596A}" type="presParOf" srcId="{0776B25A-D834-4D40-925C-326A135FB97D}" destId="{D0C07AE4-FA1D-4C9E-959F-67230B3AEB97}" srcOrd="0" destOrd="0" presId="urn:microsoft.com/office/officeart/2005/8/layout/chevron1"/>
    <dgm:cxn modelId="{81C17451-B987-48F9-8A93-4CA82FA011F0}" type="presParOf" srcId="{0776B25A-D834-4D40-925C-326A135FB97D}" destId="{89C09994-A6C5-40A8-BD2F-2E2AB37F1094}" srcOrd="1" destOrd="0" presId="urn:microsoft.com/office/officeart/2005/8/layout/chevron1"/>
    <dgm:cxn modelId="{4A967108-A2A0-4A6C-BA77-DA99BCAACD37}" type="presParOf" srcId="{0776B25A-D834-4D40-925C-326A135FB97D}" destId="{06E4F42E-48A8-4A78-B477-23D0E58E4C14}" srcOrd="2" destOrd="0" presId="urn:microsoft.com/office/officeart/2005/8/layout/chevron1"/>
    <dgm:cxn modelId="{726D8B0A-B234-4D27-A2C7-EE39744B473D}" type="presParOf" srcId="{0776B25A-D834-4D40-925C-326A135FB97D}" destId="{BC703817-6C00-4E46-A0AE-D1323A8B4D21}" srcOrd="3" destOrd="0" presId="urn:microsoft.com/office/officeart/2005/8/layout/chevron1"/>
    <dgm:cxn modelId="{67FE1E7C-4DEA-40CD-A882-F6C11A6A3AAE}" type="presParOf" srcId="{0776B25A-D834-4D40-925C-326A135FB97D}" destId="{3FEA8E9E-A003-41B3-B743-AFC94C0EA4B4}" srcOrd="4" destOrd="0" presId="urn:microsoft.com/office/officeart/2005/8/layout/chevron1"/>
  </dgm:cxnLst>
  <dgm:bg/>
  <dgm:whole>
    <a:ln w="28575"/>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132CF45-9A6D-4920-ABC9-B08AC8BE623D}" type="doc">
      <dgm:prSet loTypeId="urn:microsoft.com/office/officeart/2005/8/layout/chevron1" loCatId="process" qsTypeId="urn:microsoft.com/office/officeart/2005/8/quickstyle/simple1" qsCatId="simple" csTypeId="urn:microsoft.com/office/officeart/2005/8/colors/accent0_1" csCatId="mainScheme" phldr="1"/>
      <dgm:spPr/>
    </dgm:pt>
    <dgm:pt modelId="{8BFEB112-1EEC-46DE-9E68-7BC0C589B6EA}">
      <dgm:prSet phldrT="[テキスト]" custT="1"/>
      <dgm:spPr>
        <a:solidFill>
          <a:schemeClr val="bg1"/>
        </a:solidFill>
        <a:ln w="28575"/>
      </dgm:spPr>
      <dgm:t>
        <a:bodyPr/>
        <a:lstStyle/>
        <a:p>
          <a:r>
            <a:rPr kumimoji="1" lang="ja-JP" altLang="en-US" sz="1800" dirty="0"/>
            <a:t>本調査１</a:t>
          </a:r>
        </a:p>
      </dgm:t>
    </dgm:pt>
    <dgm:pt modelId="{30B7763C-6ED8-4133-B9F1-D73671FE008C}" type="parTrans" cxnId="{6E620C03-9476-459C-8921-2BEDA2572DF0}">
      <dgm:prSet/>
      <dgm:spPr/>
      <dgm:t>
        <a:bodyPr/>
        <a:lstStyle/>
        <a:p>
          <a:endParaRPr kumimoji="1" lang="ja-JP" altLang="en-US"/>
        </a:p>
      </dgm:t>
    </dgm:pt>
    <dgm:pt modelId="{F26D0210-E567-4928-8B9C-53AAD61E9E43}" type="sibTrans" cxnId="{6E620C03-9476-459C-8921-2BEDA2572DF0}">
      <dgm:prSet/>
      <dgm:spPr/>
      <dgm:t>
        <a:bodyPr/>
        <a:lstStyle/>
        <a:p>
          <a:endParaRPr kumimoji="1" lang="ja-JP" altLang="en-US"/>
        </a:p>
      </dgm:t>
    </dgm:pt>
    <dgm:pt modelId="{46F17B55-1E1D-499C-BD31-A808A2486C32}">
      <dgm:prSet phldrT="[テキスト]" custT="1"/>
      <dgm:spPr>
        <a:solidFill>
          <a:schemeClr val="bg1"/>
        </a:solidFill>
        <a:ln w="28575"/>
      </dgm:spPr>
      <dgm:t>
        <a:bodyPr/>
        <a:lstStyle/>
        <a:p>
          <a:r>
            <a:rPr kumimoji="1" lang="ja-JP" altLang="en-US" sz="1800" dirty="0"/>
            <a:t>事前調査１・２</a:t>
          </a:r>
        </a:p>
      </dgm:t>
    </dgm:pt>
    <dgm:pt modelId="{E1DC4136-265D-40E1-AF9D-86B906260B86}" type="parTrans" cxnId="{79A6BC86-C9CB-4C35-9344-D0A80C9911E3}">
      <dgm:prSet/>
      <dgm:spPr/>
      <dgm:t>
        <a:bodyPr/>
        <a:lstStyle/>
        <a:p>
          <a:endParaRPr kumimoji="1" lang="ja-JP" altLang="en-US"/>
        </a:p>
      </dgm:t>
    </dgm:pt>
    <dgm:pt modelId="{163242FB-F1BD-4F38-BE1D-4A34145AD78B}" type="sibTrans" cxnId="{79A6BC86-C9CB-4C35-9344-D0A80C9911E3}">
      <dgm:prSet/>
      <dgm:spPr/>
      <dgm:t>
        <a:bodyPr/>
        <a:lstStyle/>
        <a:p>
          <a:endParaRPr kumimoji="1" lang="ja-JP" altLang="en-US"/>
        </a:p>
      </dgm:t>
    </dgm:pt>
    <dgm:pt modelId="{4801FE6E-036E-4C43-B9AC-C05C43D76453}">
      <dgm:prSet phldrT="[テキスト]" custT="1"/>
      <dgm:spPr>
        <a:solidFill>
          <a:schemeClr val="bg2"/>
        </a:solidFill>
        <a:ln w="28575"/>
      </dgm:spPr>
      <dgm:t>
        <a:bodyPr/>
        <a:lstStyle/>
        <a:p>
          <a:r>
            <a:rPr kumimoji="1" lang="ja-JP" altLang="en-US" sz="1800" dirty="0"/>
            <a:t>本調査２</a:t>
          </a:r>
        </a:p>
      </dgm:t>
    </dgm:pt>
    <dgm:pt modelId="{15BFB229-A9B3-4EB7-8D59-4D80C129DF92}" type="parTrans" cxnId="{E028E905-B6FD-453B-AC7B-151BC7A9D36A}">
      <dgm:prSet/>
      <dgm:spPr/>
      <dgm:t>
        <a:bodyPr/>
        <a:lstStyle/>
        <a:p>
          <a:endParaRPr kumimoji="1" lang="ja-JP" altLang="en-US"/>
        </a:p>
      </dgm:t>
    </dgm:pt>
    <dgm:pt modelId="{50280EE6-107D-40E2-9D65-F9F81172D4C8}" type="sibTrans" cxnId="{E028E905-B6FD-453B-AC7B-151BC7A9D36A}">
      <dgm:prSet/>
      <dgm:spPr/>
      <dgm:t>
        <a:bodyPr/>
        <a:lstStyle/>
        <a:p>
          <a:endParaRPr kumimoji="1" lang="ja-JP" altLang="en-US"/>
        </a:p>
      </dgm:t>
    </dgm:pt>
    <dgm:pt modelId="{0776B25A-D834-4D40-925C-326A135FB97D}" type="pres">
      <dgm:prSet presAssocID="{2132CF45-9A6D-4920-ABC9-B08AC8BE623D}" presName="Name0" presStyleCnt="0">
        <dgm:presLayoutVars>
          <dgm:dir/>
          <dgm:animLvl val="lvl"/>
          <dgm:resizeHandles val="exact"/>
        </dgm:presLayoutVars>
      </dgm:prSet>
      <dgm:spPr/>
    </dgm:pt>
    <dgm:pt modelId="{D0C07AE4-FA1D-4C9E-959F-67230B3AEB97}" type="pres">
      <dgm:prSet presAssocID="{8BFEB112-1EEC-46DE-9E68-7BC0C589B6EA}" presName="parTxOnly" presStyleLbl="node1" presStyleIdx="0" presStyleCnt="3">
        <dgm:presLayoutVars>
          <dgm:chMax val="0"/>
          <dgm:chPref val="0"/>
          <dgm:bulletEnabled val="1"/>
        </dgm:presLayoutVars>
      </dgm:prSet>
      <dgm:spPr/>
    </dgm:pt>
    <dgm:pt modelId="{89C09994-A6C5-40A8-BD2F-2E2AB37F1094}" type="pres">
      <dgm:prSet presAssocID="{F26D0210-E567-4928-8B9C-53AAD61E9E43}" presName="parTxOnlySpace" presStyleCnt="0"/>
      <dgm:spPr/>
    </dgm:pt>
    <dgm:pt modelId="{06E4F42E-48A8-4A78-B477-23D0E58E4C14}" type="pres">
      <dgm:prSet presAssocID="{46F17B55-1E1D-499C-BD31-A808A2486C32}" presName="parTxOnly" presStyleLbl="node1" presStyleIdx="1" presStyleCnt="3">
        <dgm:presLayoutVars>
          <dgm:chMax val="0"/>
          <dgm:chPref val="0"/>
          <dgm:bulletEnabled val="1"/>
        </dgm:presLayoutVars>
      </dgm:prSet>
      <dgm:spPr/>
    </dgm:pt>
    <dgm:pt modelId="{BC703817-6C00-4E46-A0AE-D1323A8B4D21}" type="pres">
      <dgm:prSet presAssocID="{163242FB-F1BD-4F38-BE1D-4A34145AD78B}" presName="parTxOnlySpace" presStyleCnt="0"/>
      <dgm:spPr/>
    </dgm:pt>
    <dgm:pt modelId="{3FEA8E9E-A003-41B3-B743-AFC94C0EA4B4}" type="pres">
      <dgm:prSet presAssocID="{4801FE6E-036E-4C43-B9AC-C05C43D76453}" presName="parTxOnly" presStyleLbl="node1" presStyleIdx="2" presStyleCnt="3">
        <dgm:presLayoutVars>
          <dgm:chMax val="0"/>
          <dgm:chPref val="0"/>
          <dgm:bulletEnabled val="1"/>
        </dgm:presLayoutVars>
      </dgm:prSet>
      <dgm:spPr/>
    </dgm:pt>
  </dgm:ptLst>
  <dgm:cxnLst>
    <dgm:cxn modelId="{6E620C03-9476-459C-8921-2BEDA2572DF0}" srcId="{2132CF45-9A6D-4920-ABC9-B08AC8BE623D}" destId="{8BFEB112-1EEC-46DE-9E68-7BC0C589B6EA}" srcOrd="0" destOrd="0" parTransId="{30B7763C-6ED8-4133-B9F1-D73671FE008C}" sibTransId="{F26D0210-E567-4928-8B9C-53AAD61E9E43}"/>
    <dgm:cxn modelId="{E028E905-B6FD-453B-AC7B-151BC7A9D36A}" srcId="{2132CF45-9A6D-4920-ABC9-B08AC8BE623D}" destId="{4801FE6E-036E-4C43-B9AC-C05C43D76453}" srcOrd="2" destOrd="0" parTransId="{15BFB229-A9B3-4EB7-8D59-4D80C129DF92}" sibTransId="{50280EE6-107D-40E2-9D65-F9F81172D4C8}"/>
    <dgm:cxn modelId="{355B341A-1B74-4CED-B0CA-DAA2154614D4}" type="presOf" srcId="{4801FE6E-036E-4C43-B9AC-C05C43D76453}" destId="{3FEA8E9E-A003-41B3-B743-AFC94C0EA4B4}" srcOrd="0" destOrd="0" presId="urn:microsoft.com/office/officeart/2005/8/layout/chevron1"/>
    <dgm:cxn modelId="{D7FCC14C-3621-4F3B-9C06-CB04F1A903ED}" type="presOf" srcId="{2132CF45-9A6D-4920-ABC9-B08AC8BE623D}" destId="{0776B25A-D834-4D40-925C-326A135FB97D}" srcOrd="0" destOrd="0" presId="urn:microsoft.com/office/officeart/2005/8/layout/chevron1"/>
    <dgm:cxn modelId="{20F95959-9B26-4FB2-8A1A-75B710B4F903}" type="presOf" srcId="{8BFEB112-1EEC-46DE-9E68-7BC0C589B6EA}" destId="{D0C07AE4-FA1D-4C9E-959F-67230B3AEB97}" srcOrd="0" destOrd="0" presId="urn:microsoft.com/office/officeart/2005/8/layout/chevron1"/>
    <dgm:cxn modelId="{79A6BC86-C9CB-4C35-9344-D0A80C9911E3}" srcId="{2132CF45-9A6D-4920-ABC9-B08AC8BE623D}" destId="{46F17B55-1E1D-499C-BD31-A808A2486C32}" srcOrd="1" destOrd="0" parTransId="{E1DC4136-265D-40E1-AF9D-86B906260B86}" sibTransId="{163242FB-F1BD-4F38-BE1D-4A34145AD78B}"/>
    <dgm:cxn modelId="{6054C6B5-B3FD-4C76-A210-25FA96EE769D}" type="presOf" srcId="{46F17B55-1E1D-499C-BD31-A808A2486C32}" destId="{06E4F42E-48A8-4A78-B477-23D0E58E4C14}" srcOrd="0" destOrd="0" presId="urn:microsoft.com/office/officeart/2005/8/layout/chevron1"/>
    <dgm:cxn modelId="{DF550A10-7DEB-4B86-8DEB-60484ADE596A}" type="presParOf" srcId="{0776B25A-D834-4D40-925C-326A135FB97D}" destId="{D0C07AE4-FA1D-4C9E-959F-67230B3AEB97}" srcOrd="0" destOrd="0" presId="urn:microsoft.com/office/officeart/2005/8/layout/chevron1"/>
    <dgm:cxn modelId="{81C17451-B987-48F9-8A93-4CA82FA011F0}" type="presParOf" srcId="{0776B25A-D834-4D40-925C-326A135FB97D}" destId="{89C09994-A6C5-40A8-BD2F-2E2AB37F1094}" srcOrd="1" destOrd="0" presId="urn:microsoft.com/office/officeart/2005/8/layout/chevron1"/>
    <dgm:cxn modelId="{4A967108-A2A0-4A6C-BA77-DA99BCAACD37}" type="presParOf" srcId="{0776B25A-D834-4D40-925C-326A135FB97D}" destId="{06E4F42E-48A8-4A78-B477-23D0E58E4C14}" srcOrd="2" destOrd="0" presId="urn:microsoft.com/office/officeart/2005/8/layout/chevron1"/>
    <dgm:cxn modelId="{726D8B0A-B234-4D27-A2C7-EE39744B473D}" type="presParOf" srcId="{0776B25A-D834-4D40-925C-326A135FB97D}" destId="{BC703817-6C00-4E46-A0AE-D1323A8B4D21}" srcOrd="3" destOrd="0" presId="urn:microsoft.com/office/officeart/2005/8/layout/chevron1"/>
    <dgm:cxn modelId="{67FE1E7C-4DEA-40CD-A882-F6C11A6A3AAE}" type="presParOf" srcId="{0776B25A-D834-4D40-925C-326A135FB97D}" destId="{3FEA8E9E-A003-41B3-B743-AFC94C0EA4B4}" srcOrd="4" destOrd="0" presId="urn:microsoft.com/office/officeart/2005/8/layout/chevron1"/>
  </dgm:cxnLst>
  <dgm:bg/>
  <dgm:whole>
    <a:ln w="28575"/>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07AE4-FA1D-4C9E-959F-67230B3AEB97}">
      <dsp:nvSpPr>
        <dsp:cNvPr id="0" name=""/>
        <dsp:cNvSpPr/>
      </dsp:nvSpPr>
      <dsp:spPr>
        <a:xfrm>
          <a:off x="1539" y="287672"/>
          <a:ext cx="1875545" cy="750218"/>
        </a:xfrm>
        <a:prstGeom prst="chevron">
          <a:avLst/>
        </a:prstGeom>
        <a:solidFill>
          <a:schemeClr val="bg2"/>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本調査１</a:t>
          </a:r>
        </a:p>
      </dsp:txBody>
      <dsp:txXfrm>
        <a:off x="376648" y="287672"/>
        <a:ext cx="1125327" cy="750218"/>
      </dsp:txXfrm>
    </dsp:sp>
    <dsp:sp modelId="{06E4F42E-48A8-4A78-B477-23D0E58E4C14}">
      <dsp:nvSpPr>
        <dsp:cNvPr id="0" name=""/>
        <dsp:cNvSpPr/>
      </dsp:nvSpPr>
      <dsp:spPr>
        <a:xfrm>
          <a:off x="1689530"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事前調査１・２</a:t>
          </a:r>
        </a:p>
      </dsp:txBody>
      <dsp:txXfrm>
        <a:off x="2064639" y="287672"/>
        <a:ext cx="1125327" cy="750218"/>
      </dsp:txXfrm>
    </dsp:sp>
    <dsp:sp modelId="{3FEA8E9E-A003-41B3-B743-AFC94C0EA4B4}">
      <dsp:nvSpPr>
        <dsp:cNvPr id="0" name=""/>
        <dsp:cNvSpPr/>
      </dsp:nvSpPr>
      <dsp:spPr>
        <a:xfrm>
          <a:off x="3377521"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本調査２</a:t>
          </a:r>
        </a:p>
      </dsp:txBody>
      <dsp:txXfrm>
        <a:off x="3752630" y="287672"/>
        <a:ext cx="1125327" cy="7502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07AE4-FA1D-4C9E-959F-67230B3AEB97}">
      <dsp:nvSpPr>
        <dsp:cNvPr id="0" name=""/>
        <dsp:cNvSpPr/>
      </dsp:nvSpPr>
      <dsp:spPr>
        <a:xfrm>
          <a:off x="1539" y="287672"/>
          <a:ext cx="1875545" cy="750218"/>
        </a:xfrm>
        <a:prstGeom prst="chevron">
          <a:avLst/>
        </a:prstGeom>
        <a:solidFill>
          <a:schemeClr val="bg2"/>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本調査１</a:t>
          </a:r>
        </a:p>
      </dsp:txBody>
      <dsp:txXfrm>
        <a:off x="376648" y="287672"/>
        <a:ext cx="1125327" cy="750218"/>
      </dsp:txXfrm>
    </dsp:sp>
    <dsp:sp modelId="{06E4F42E-48A8-4A78-B477-23D0E58E4C14}">
      <dsp:nvSpPr>
        <dsp:cNvPr id="0" name=""/>
        <dsp:cNvSpPr/>
      </dsp:nvSpPr>
      <dsp:spPr>
        <a:xfrm>
          <a:off x="1689530"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事前調査１・２</a:t>
          </a:r>
        </a:p>
      </dsp:txBody>
      <dsp:txXfrm>
        <a:off x="2064639" y="287672"/>
        <a:ext cx="1125327" cy="750218"/>
      </dsp:txXfrm>
    </dsp:sp>
    <dsp:sp modelId="{3FEA8E9E-A003-41B3-B743-AFC94C0EA4B4}">
      <dsp:nvSpPr>
        <dsp:cNvPr id="0" name=""/>
        <dsp:cNvSpPr/>
      </dsp:nvSpPr>
      <dsp:spPr>
        <a:xfrm>
          <a:off x="3377521"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本調査２</a:t>
          </a:r>
        </a:p>
      </dsp:txBody>
      <dsp:txXfrm>
        <a:off x="3752630" y="287672"/>
        <a:ext cx="1125327" cy="7502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07AE4-FA1D-4C9E-959F-67230B3AEB97}">
      <dsp:nvSpPr>
        <dsp:cNvPr id="0" name=""/>
        <dsp:cNvSpPr/>
      </dsp:nvSpPr>
      <dsp:spPr>
        <a:xfrm>
          <a:off x="1539" y="287672"/>
          <a:ext cx="1875545" cy="750218"/>
        </a:xfrm>
        <a:prstGeom prst="chevron">
          <a:avLst/>
        </a:prstGeom>
        <a:solidFill>
          <a:schemeClr val="bg1"/>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本調査１</a:t>
          </a:r>
        </a:p>
      </dsp:txBody>
      <dsp:txXfrm>
        <a:off x="376648" y="287672"/>
        <a:ext cx="1125327" cy="750218"/>
      </dsp:txXfrm>
    </dsp:sp>
    <dsp:sp modelId="{06E4F42E-48A8-4A78-B477-23D0E58E4C14}">
      <dsp:nvSpPr>
        <dsp:cNvPr id="0" name=""/>
        <dsp:cNvSpPr/>
      </dsp:nvSpPr>
      <dsp:spPr>
        <a:xfrm>
          <a:off x="1689530" y="287672"/>
          <a:ext cx="1875545" cy="750218"/>
        </a:xfrm>
        <a:prstGeom prst="chevron">
          <a:avLst/>
        </a:prstGeom>
        <a:solidFill>
          <a:schemeClr val="bg2"/>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事前調査１・２</a:t>
          </a:r>
        </a:p>
      </dsp:txBody>
      <dsp:txXfrm>
        <a:off x="2064639" y="287672"/>
        <a:ext cx="1125327" cy="750218"/>
      </dsp:txXfrm>
    </dsp:sp>
    <dsp:sp modelId="{3FEA8E9E-A003-41B3-B743-AFC94C0EA4B4}">
      <dsp:nvSpPr>
        <dsp:cNvPr id="0" name=""/>
        <dsp:cNvSpPr/>
      </dsp:nvSpPr>
      <dsp:spPr>
        <a:xfrm>
          <a:off x="3377521"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本調査２</a:t>
          </a:r>
        </a:p>
      </dsp:txBody>
      <dsp:txXfrm>
        <a:off x="3752630" y="287672"/>
        <a:ext cx="1125327" cy="75021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07AE4-FA1D-4C9E-959F-67230B3AEB97}">
      <dsp:nvSpPr>
        <dsp:cNvPr id="0" name=""/>
        <dsp:cNvSpPr/>
      </dsp:nvSpPr>
      <dsp:spPr>
        <a:xfrm>
          <a:off x="1539" y="287672"/>
          <a:ext cx="1875545" cy="750218"/>
        </a:xfrm>
        <a:prstGeom prst="chevron">
          <a:avLst/>
        </a:prstGeom>
        <a:solidFill>
          <a:schemeClr val="bg1"/>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本調査１</a:t>
          </a:r>
        </a:p>
      </dsp:txBody>
      <dsp:txXfrm>
        <a:off x="376648" y="287672"/>
        <a:ext cx="1125327" cy="750218"/>
      </dsp:txXfrm>
    </dsp:sp>
    <dsp:sp modelId="{06E4F42E-48A8-4A78-B477-23D0E58E4C14}">
      <dsp:nvSpPr>
        <dsp:cNvPr id="0" name=""/>
        <dsp:cNvSpPr/>
      </dsp:nvSpPr>
      <dsp:spPr>
        <a:xfrm>
          <a:off x="1689530" y="287672"/>
          <a:ext cx="1875545" cy="750218"/>
        </a:xfrm>
        <a:prstGeom prst="chevron">
          <a:avLst/>
        </a:prstGeom>
        <a:solidFill>
          <a:schemeClr val="bg2"/>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事前調査１・２</a:t>
          </a:r>
        </a:p>
      </dsp:txBody>
      <dsp:txXfrm>
        <a:off x="2064639" y="287672"/>
        <a:ext cx="1125327" cy="750218"/>
      </dsp:txXfrm>
    </dsp:sp>
    <dsp:sp modelId="{3FEA8E9E-A003-41B3-B743-AFC94C0EA4B4}">
      <dsp:nvSpPr>
        <dsp:cNvPr id="0" name=""/>
        <dsp:cNvSpPr/>
      </dsp:nvSpPr>
      <dsp:spPr>
        <a:xfrm>
          <a:off x="3377521"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本調査２</a:t>
          </a:r>
        </a:p>
      </dsp:txBody>
      <dsp:txXfrm>
        <a:off x="3752630" y="287672"/>
        <a:ext cx="1125327" cy="7502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07AE4-FA1D-4C9E-959F-67230B3AEB97}">
      <dsp:nvSpPr>
        <dsp:cNvPr id="0" name=""/>
        <dsp:cNvSpPr/>
      </dsp:nvSpPr>
      <dsp:spPr>
        <a:xfrm>
          <a:off x="1539" y="287672"/>
          <a:ext cx="1875545" cy="750218"/>
        </a:xfrm>
        <a:prstGeom prst="chevron">
          <a:avLst/>
        </a:prstGeom>
        <a:solidFill>
          <a:schemeClr val="bg1"/>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本調査１</a:t>
          </a:r>
        </a:p>
      </dsp:txBody>
      <dsp:txXfrm>
        <a:off x="376648" y="287672"/>
        <a:ext cx="1125327" cy="750218"/>
      </dsp:txXfrm>
    </dsp:sp>
    <dsp:sp modelId="{06E4F42E-48A8-4A78-B477-23D0E58E4C14}">
      <dsp:nvSpPr>
        <dsp:cNvPr id="0" name=""/>
        <dsp:cNvSpPr/>
      </dsp:nvSpPr>
      <dsp:spPr>
        <a:xfrm>
          <a:off x="1689530" y="287672"/>
          <a:ext cx="1875545" cy="750218"/>
        </a:xfrm>
        <a:prstGeom prst="chevron">
          <a:avLst/>
        </a:prstGeom>
        <a:solidFill>
          <a:schemeClr val="bg2"/>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事前調査１・２</a:t>
          </a:r>
        </a:p>
      </dsp:txBody>
      <dsp:txXfrm>
        <a:off x="2064639" y="287672"/>
        <a:ext cx="1125327" cy="750218"/>
      </dsp:txXfrm>
    </dsp:sp>
    <dsp:sp modelId="{3FEA8E9E-A003-41B3-B743-AFC94C0EA4B4}">
      <dsp:nvSpPr>
        <dsp:cNvPr id="0" name=""/>
        <dsp:cNvSpPr/>
      </dsp:nvSpPr>
      <dsp:spPr>
        <a:xfrm>
          <a:off x="3377521" y="287672"/>
          <a:ext cx="1875545" cy="750218"/>
        </a:xfrm>
        <a:prstGeom prst="chevron">
          <a:avLst/>
        </a:prstGeom>
        <a:solidFill>
          <a:schemeClr val="lt1">
            <a:hueOff val="0"/>
            <a:satOff val="0"/>
            <a:lumOff val="0"/>
            <a:alphaOff val="0"/>
          </a:schemeClr>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本調査２</a:t>
          </a:r>
        </a:p>
      </dsp:txBody>
      <dsp:txXfrm>
        <a:off x="3752630" y="287672"/>
        <a:ext cx="1125327" cy="7502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07AE4-FA1D-4C9E-959F-67230B3AEB97}">
      <dsp:nvSpPr>
        <dsp:cNvPr id="0" name=""/>
        <dsp:cNvSpPr/>
      </dsp:nvSpPr>
      <dsp:spPr>
        <a:xfrm>
          <a:off x="1539" y="287672"/>
          <a:ext cx="1875545" cy="750218"/>
        </a:xfrm>
        <a:prstGeom prst="chevron">
          <a:avLst/>
        </a:prstGeom>
        <a:solidFill>
          <a:schemeClr val="bg1"/>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本調査１</a:t>
          </a:r>
        </a:p>
      </dsp:txBody>
      <dsp:txXfrm>
        <a:off x="376648" y="287672"/>
        <a:ext cx="1125327" cy="750218"/>
      </dsp:txXfrm>
    </dsp:sp>
    <dsp:sp modelId="{06E4F42E-48A8-4A78-B477-23D0E58E4C14}">
      <dsp:nvSpPr>
        <dsp:cNvPr id="0" name=""/>
        <dsp:cNvSpPr/>
      </dsp:nvSpPr>
      <dsp:spPr>
        <a:xfrm>
          <a:off x="1689530" y="287672"/>
          <a:ext cx="1875545" cy="750218"/>
        </a:xfrm>
        <a:prstGeom prst="chevron">
          <a:avLst/>
        </a:prstGeom>
        <a:solidFill>
          <a:schemeClr val="bg1"/>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事前調査１・２</a:t>
          </a:r>
        </a:p>
      </dsp:txBody>
      <dsp:txXfrm>
        <a:off x="2064639" y="287672"/>
        <a:ext cx="1125327" cy="750218"/>
      </dsp:txXfrm>
    </dsp:sp>
    <dsp:sp modelId="{3FEA8E9E-A003-41B3-B743-AFC94C0EA4B4}">
      <dsp:nvSpPr>
        <dsp:cNvPr id="0" name=""/>
        <dsp:cNvSpPr/>
      </dsp:nvSpPr>
      <dsp:spPr>
        <a:xfrm>
          <a:off x="3377521" y="287672"/>
          <a:ext cx="1875545" cy="750218"/>
        </a:xfrm>
        <a:prstGeom prst="chevron">
          <a:avLst/>
        </a:prstGeom>
        <a:solidFill>
          <a:schemeClr val="bg2"/>
        </a:solidFill>
        <a:ln w="28575"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kumimoji="1" lang="ja-JP" altLang="en-US" sz="1800" kern="1200" dirty="0"/>
            <a:t>本調査２</a:t>
          </a:r>
        </a:p>
      </dsp:txBody>
      <dsp:txXfrm>
        <a:off x="3752630" y="287672"/>
        <a:ext cx="1125327" cy="75021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1963C3-EA4C-4B73-8113-F6802B703F2F}" type="datetimeFigureOut">
              <a:rPr kumimoji="1" lang="ja-JP" altLang="en-US" smtClean="0"/>
              <a:t>2019/12/19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B9C9C0-5941-4903-B924-4A68B9F9E432}" type="slidenum">
              <a:rPr kumimoji="1" lang="ja-JP" altLang="en-US" smtClean="0"/>
              <a:t>‹#›</a:t>
            </a:fld>
            <a:endParaRPr kumimoji="1" lang="ja-JP" altLang="en-US"/>
          </a:p>
        </p:txBody>
      </p:sp>
    </p:spTree>
    <p:extLst>
      <p:ext uri="{BB962C8B-B14F-4D97-AF65-F5344CB8AC3E}">
        <p14:creationId xmlns:p14="http://schemas.microsoft.com/office/powerpoint/2010/main" val="782267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a:t>
            </a:fld>
            <a:endParaRPr kumimoji="1" lang="ja-JP" altLang="en-US"/>
          </a:p>
        </p:txBody>
      </p:sp>
    </p:spTree>
    <p:extLst>
      <p:ext uri="{BB962C8B-B14F-4D97-AF65-F5344CB8AC3E}">
        <p14:creationId xmlns:p14="http://schemas.microsoft.com/office/powerpoint/2010/main" val="1285623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EB9C9C0-5941-4903-B924-4A68B9F9E432}" type="slidenum">
              <a:rPr kumimoji="1" lang="ja-JP" altLang="en-US" smtClean="0"/>
              <a:t>61</a:t>
            </a:fld>
            <a:endParaRPr kumimoji="1" lang="ja-JP" altLang="en-US"/>
          </a:p>
        </p:txBody>
      </p:sp>
    </p:spTree>
    <p:extLst>
      <p:ext uri="{BB962C8B-B14F-4D97-AF65-F5344CB8AC3E}">
        <p14:creationId xmlns:p14="http://schemas.microsoft.com/office/powerpoint/2010/main" val="464431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なぜそう思ったかは使用したアレンジ動画ごとに分析すると差があることがわかったから。</a:t>
            </a:r>
            <a:r>
              <a:rPr lang="en-US" altLang="ja-JP" dirty="0"/>
              <a:t>(</a:t>
            </a:r>
            <a:r>
              <a:rPr lang="ja-JP" altLang="en-US" dirty="0"/>
              <a:t>一本満足バーはアレンジの程度が高く、有意。それ以外のゆいちきとスニッカーズはアレンジの程度低く、非有意だった。）</a:t>
            </a:r>
            <a:endParaRPr kumimoji="1" lang="ja-JP" altLang="en-US" dirty="0"/>
          </a:p>
        </p:txBody>
      </p:sp>
      <p:sp>
        <p:nvSpPr>
          <p:cNvPr id="4" name="スライド番号プレースホルダー 3"/>
          <p:cNvSpPr>
            <a:spLocks noGrp="1"/>
          </p:cNvSpPr>
          <p:nvPr>
            <p:ph type="sldNum" sz="quarter" idx="5"/>
          </p:nvPr>
        </p:nvSpPr>
        <p:spPr/>
        <p:txBody>
          <a:bodyPr/>
          <a:lstStyle/>
          <a:p>
            <a:fld id="{CEB9C9C0-5941-4903-B924-4A68B9F9E432}" type="slidenum">
              <a:rPr kumimoji="1" lang="ja-JP" altLang="en-US" smtClean="0"/>
              <a:t>62</a:t>
            </a:fld>
            <a:endParaRPr kumimoji="1" lang="ja-JP" altLang="en-US"/>
          </a:p>
        </p:txBody>
      </p:sp>
    </p:spTree>
    <p:extLst>
      <p:ext uri="{BB962C8B-B14F-4D97-AF65-F5344CB8AC3E}">
        <p14:creationId xmlns:p14="http://schemas.microsoft.com/office/powerpoint/2010/main" val="767089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EB9C9C0-5941-4903-B924-4A68B9F9E432}" type="slidenum">
              <a:rPr kumimoji="1" lang="ja-JP" altLang="en-US" smtClean="0"/>
              <a:t>63</a:t>
            </a:fld>
            <a:endParaRPr kumimoji="1" lang="ja-JP" altLang="en-US"/>
          </a:p>
        </p:txBody>
      </p:sp>
    </p:spTree>
    <p:extLst>
      <p:ext uri="{BB962C8B-B14F-4D97-AF65-F5344CB8AC3E}">
        <p14:creationId xmlns:p14="http://schemas.microsoft.com/office/powerpoint/2010/main" val="1819673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EB9C9C0-5941-4903-B924-4A68B9F9E432}" type="slidenum">
              <a:rPr kumimoji="1" lang="ja-JP" altLang="en-US" smtClean="0"/>
              <a:t>68</a:t>
            </a:fld>
            <a:endParaRPr kumimoji="1" lang="ja-JP" altLang="en-US"/>
          </a:p>
        </p:txBody>
      </p:sp>
    </p:spTree>
    <p:extLst>
      <p:ext uri="{BB962C8B-B14F-4D97-AF65-F5344CB8AC3E}">
        <p14:creationId xmlns:p14="http://schemas.microsoft.com/office/powerpoint/2010/main" val="3463196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5</a:t>
            </a:fld>
            <a:endParaRPr kumimoji="1" lang="ja-JP" altLang="en-US"/>
          </a:p>
        </p:txBody>
      </p:sp>
    </p:spTree>
    <p:extLst>
      <p:ext uri="{BB962C8B-B14F-4D97-AF65-F5344CB8AC3E}">
        <p14:creationId xmlns:p14="http://schemas.microsoft.com/office/powerpoint/2010/main" val="3211998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11</a:t>
            </a:fld>
            <a:endParaRPr kumimoji="1" lang="ja-JP" altLang="en-US"/>
          </a:p>
        </p:txBody>
      </p:sp>
    </p:spTree>
    <p:extLst>
      <p:ext uri="{BB962C8B-B14F-4D97-AF65-F5344CB8AC3E}">
        <p14:creationId xmlns:p14="http://schemas.microsoft.com/office/powerpoint/2010/main" val="2759608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DC24AAF-7568-2341-9E6C-B7A249981A6C}" type="slidenum">
              <a:rPr kumimoji="1" lang="ja-JP" altLang="en-US" smtClean="0"/>
              <a:t>12</a:t>
            </a:fld>
            <a:endParaRPr kumimoji="1" lang="ja-JP" altLang="en-US"/>
          </a:p>
        </p:txBody>
      </p:sp>
    </p:spTree>
    <p:extLst>
      <p:ext uri="{BB962C8B-B14F-4D97-AF65-F5344CB8AC3E}">
        <p14:creationId xmlns:p14="http://schemas.microsoft.com/office/powerpoint/2010/main" val="2618431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先行研究でも述べた通り、、、</a:t>
            </a:r>
          </a:p>
        </p:txBody>
      </p:sp>
      <p:sp>
        <p:nvSpPr>
          <p:cNvPr id="4" name="スライド番号プレースホルダー 3"/>
          <p:cNvSpPr>
            <a:spLocks noGrp="1"/>
          </p:cNvSpPr>
          <p:nvPr>
            <p:ph type="sldNum" sz="quarter" idx="5"/>
          </p:nvPr>
        </p:nvSpPr>
        <p:spPr/>
        <p:txBody>
          <a:bodyPr/>
          <a:lstStyle/>
          <a:p>
            <a:fld id="{CEB9C9C0-5941-4903-B924-4A68B9F9E432}" type="slidenum">
              <a:rPr kumimoji="1" lang="ja-JP" altLang="en-US" smtClean="0"/>
              <a:t>40</a:t>
            </a:fld>
            <a:endParaRPr kumimoji="1" lang="ja-JP" altLang="en-US"/>
          </a:p>
        </p:txBody>
      </p:sp>
    </p:spTree>
    <p:extLst>
      <p:ext uri="{BB962C8B-B14F-4D97-AF65-F5344CB8AC3E}">
        <p14:creationId xmlns:p14="http://schemas.microsoft.com/office/powerpoint/2010/main" val="1725987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3</a:t>
            </a:r>
            <a:r>
              <a:rPr lang="ja-JP" altLang="en-US" dirty="0"/>
              <a:t>本の動画</a:t>
            </a:r>
            <a:r>
              <a:rPr lang="en-US" altLang="ja-JP" dirty="0"/>
              <a:t>(</a:t>
            </a:r>
            <a:r>
              <a:rPr lang="ja-JP" altLang="en-US" dirty="0"/>
              <a:t>ａｕ</a:t>
            </a:r>
            <a:r>
              <a:rPr lang="en-US" altLang="ja-JP" dirty="0"/>
              <a:t>,</a:t>
            </a:r>
            <a:r>
              <a:rPr lang="ja-JP" altLang="en-US" dirty="0"/>
              <a:t>スマートニュース、ゼスプリキウイ</a:t>
            </a:r>
            <a:r>
              <a:rPr lang="en-US" altLang="ja-JP" dirty="0"/>
              <a:t>)</a:t>
            </a:r>
            <a:r>
              <a:rPr lang="ja-JP" altLang="en-US" dirty="0"/>
              <a:t>は回答者全員がユーモアと回答したため、カイ二乗検定の必要はないとされた</a:t>
            </a:r>
            <a:r>
              <a:rPr lang="ja-JP" altLang="en-US" sz="1100" dirty="0"/>
              <a:t>が</a:t>
            </a:r>
            <a:endParaRPr lang="en-US" altLang="ja-JP"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rPr>
              <a:t>11</a:t>
            </a:r>
            <a:r>
              <a:rPr lang="ja-JP" altLang="en-US" sz="1200" dirty="0">
                <a:solidFill>
                  <a:schemeClr val="tx1"/>
                </a:solidFill>
              </a:rPr>
              <a:t>本の動画は</a:t>
            </a:r>
            <a:r>
              <a:rPr lang="en-US" altLang="ja-JP" sz="1200" dirty="0">
                <a:solidFill>
                  <a:schemeClr val="tx1"/>
                </a:solidFill>
              </a:rPr>
              <a:t>0.1</a:t>
            </a:r>
            <a:r>
              <a:rPr lang="ja-JP" altLang="en-US" sz="1200" dirty="0">
                <a:solidFill>
                  <a:schemeClr val="tx1"/>
                </a:solidFill>
              </a:rPr>
              <a:t>％、</a:t>
            </a:r>
            <a:r>
              <a:rPr lang="en-US" altLang="ja-JP" sz="1200" dirty="0">
                <a:solidFill>
                  <a:schemeClr val="tx1"/>
                </a:solidFill>
              </a:rPr>
              <a:t>1</a:t>
            </a:r>
            <a:r>
              <a:rPr lang="ja-JP" altLang="en-US" sz="1200" dirty="0">
                <a:solidFill>
                  <a:schemeClr val="tx1"/>
                </a:solidFill>
              </a:rPr>
              <a:t>％、</a:t>
            </a:r>
            <a:r>
              <a:rPr lang="en-US" altLang="ja-JP" sz="1200" dirty="0">
                <a:solidFill>
                  <a:schemeClr val="tx1"/>
                </a:solidFill>
              </a:rPr>
              <a:t>5</a:t>
            </a:r>
            <a:r>
              <a:rPr lang="ja-JP" altLang="en-US" sz="1200" dirty="0">
                <a:solidFill>
                  <a:schemeClr val="tx1"/>
                </a:solidFill>
              </a:rPr>
              <a:t>％水準で統計的に有意であった。</a:t>
            </a:r>
            <a:endParaRPr lang="en-US" altLang="ja-JP"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rPr>
              <a:t>これらをまとめると、</a:t>
            </a:r>
            <a:r>
              <a:rPr lang="en-US" altLang="ja-JP" sz="1200" dirty="0">
                <a:solidFill>
                  <a:schemeClr val="tx1"/>
                </a:solidFill>
              </a:rPr>
              <a:t>24</a:t>
            </a:r>
            <a:r>
              <a:rPr lang="ja-JP" altLang="en-US" sz="1200" dirty="0">
                <a:solidFill>
                  <a:schemeClr val="tx1"/>
                </a:solidFill>
              </a:rPr>
              <a:t>本のうち</a:t>
            </a:r>
            <a:r>
              <a:rPr lang="en-US" altLang="ja-JP" sz="1200" dirty="0">
                <a:solidFill>
                  <a:schemeClr val="tx1"/>
                </a:solidFill>
              </a:rPr>
              <a:t>14</a:t>
            </a:r>
            <a:r>
              <a:rPr lang="ja-JP" altLang="en-US" sz="1200" dirty="0">
                <a:solidFill>
                  <a:schemeClr val="tx1"/>
                </a:solidFill>
              </a:rPr>
              <a:t>本の動画広告ユーモアあると認められた。</a:t>
            </a:r>
            <a:endParaRPr lang="en-US" altLang="ja-JP" sz="1200" dirty="0">
              <a:solidFill>
                <a:schemeClr val="tx1"/>
              </a:solidFill>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CEB9C9C0-5941-4903-B924-4A68B9F9E432}" type="slidenum">
              <a:rPr kumimoji="1" lang="ja-JP" altLang="en-US" smtClean="0"/>
              <a:t>43</a:t>
            </a:fld>
            <a:endParaRPr kumimoji="1" lang="ja-JP" altLang="en-US"/>
          </a:p>
        </p:txBody>
      </p:sp>
    </p:spTree>
    <p:extLst>
      <p:ext uri="{BB962C8B-B14F-4D97-AF65-F5344CB8AC3E}">
        <p14:creationId xmlns:p14="http://schemas.microsoft.com/office/powerpoint/2010/main" val="3459930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EB9C9C0-5941-4903-B924-4A68B9F9E432}" type="slidenum">
              <a:rPr kumimoji="1" lang="ja-JP" altLang="en-US" smtClean="0"/>
              <a:t>50</a:t>
            </a:fld>
            <a:endParaRPr kumimoji="1" lang="ja-JP" altLang="en-US"/>
          </a:p>
        </p:txBody>
      </p:sp>
    </p:spTree>
    <p:extLst>
      <p:ext uri="{BB962C8B-B14F-4D97-AF65-F5344CB8AC3E}">
        <p14:creationId xmlns:p14="http://schemas.microsoft.com/office/powerpoint/2010/main" val="2220799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決定係数が小さい理由は</a:t>
            </a:r>
            <a:endParaRPr kumimoji="1" lang="en-US" altLang="ja-JP" dirty="0"/>
          </a:p>
          <a:p>
            <a:r>
              <a:rPr kumimoji="1" lang="ja-JP" altLang="en-US" dirty="0"/>
              <a:t>アレンジ欲に影響を与える大事な要素が他にもあったかもしれないが、今回は意外性だけを取り扱っているため</a:t>
            </a:r>
          </a:p>
        </p:txBody>
      </p:sp>
      <p:sp>
        <p:nvSpPr>
          <p:cNvPr id="4" name="スライド番号プレースホルダー 3"/>
          <p:cNvSpPr>
            <a:spLocks noGrp="1"/>
          </p:cNvSpPr>
          <p:nvPr>
            <p:ph type="sldNum" sz="quarter" idx="5"/>
          </p:nvPr>
        </p:nvSpPr>
        <p:spPr/>
        <p:txBody>
          <a:bodyPr/>
          <a:lstStyle/>
          <a:p>
            <a:fld id="{C945FD6F-854B-4B8D-BA95-017DDD8E3C9D}" type="slidenum">
              <a:rPr kumimoji="1" lang="ja-JP" altLang="en-US" smtClean="0"/>
              <a:t>53</a:t>
            </a:fld>
            <a:endParaRPr kumimoji="1" lang="ja-JP" altLang="en-US"/>
          </a:p>
        </p:txBody>
      </p:sp>
    </p:spTree>
    <p:extLst>
      <p:ext uri="{BB962C8B-B14F-4D97-AF65-F5344CB8AC3E}">
        <p14:creationId xmlns:p14="http://schemas.microsoft.com/office/powerpoint/2010/main" val="3734227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EB9C9C0-5941-4903-B924-4A68B9F9E432}" type="slidenum">
              <a:rPr kumimoji="1" lang="ja-JP" altLang="en-US" smtClean="0"/>
              <a:t>57</a:t>
            </a:fld>
            <a:endParaRPr kumimoji="1" lang="ja-JP" altLang="en-US"/>
          </a:p>
        </p:txBody>
      </p:sp>
    </p:spTree>
    <p:extLst>
      <p:ext uri="{BB962C8B-B14F-4D97-AF65-F5344CB8AC3E}">
        <p14:creationId xmlns:p14="http://schemas.microsoft.com/office/powerpoint/2010/main" val="942785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17AD59-41D8-4129-9086-5CEAF6EB700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8C8E387-B20C-4C49-AF01-CBAE809EFC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C8FC7E6-91FF-4ABB-BA3B-FC9559C41921}"/>
              </a:ext>
            </a:extLst>
          </p:cNvPr>
          <p:cNvSpPr>
            <a:spLocks noGrp="1"/>
          </p:cNvSpPr>
          <p:nvPr>
            <p:ph type="dt" sz="half" idx="10"/>
          </p:nvPr>
        </p:nvSpPr>
        <p:spPr/>
        <p:txBody>
          <a:bodyPr/>
          <a:lstStyle/>
          <a:p>
            <a:fld id="{F685CC60-93B0-4BF6-B8DD-00D3D163E260}"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83D37AE2-5252-4C5C-BE12-E60ACE7D5AC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3E08B7F-5EF5-408D-B369-AE24F8859131}"/>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2792152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B1320D-1BDB-44AB-91D5-14D275F6A95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B1E0A68-2258-4A3E-913A-F420F1A318E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06ABE01-28A9-4FF9-AD3A-84B70738B1BF}"/>
              </a:ext>
            </a:extLst>
          </p:cNvPr>
          <p:cNvSpPr>
            <a:spLocks noGrp="1"/>
          </p:cNvSpPr>
          <p:nvPr>
            <p:ph type="dt" sz="half" idx="10"/>
          </p:nvPr>
        </p:nvSpPr>
        <p:spPr/>
        <p:txBody>
          <a:bodyPr/>
          <a:lstStyle/>
          <a:p>
            <a:fld id="{138D753C-F46E-4AC8-981F-E4AE734C836A}"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F2B94B6F-B6A6-4DB7-82E5-3ADB794D077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E7EC7DF-AEAD-4CAB-B856-236163532F43}"/>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2313749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4ABFC71-0F45-42DA-9EB5-368A8F62FC7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14E0508-E680-443F-AAD2-E042B0FCC5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C73F9D7-6686-45BD-A0A6-A9CDC9F0377C}"/>
              </a:ext>
            </a:extLst>
          </p:cNvPr>
          <p:cNvSpPr>
            <a:spLocks noGrp="1"/>
          </p:cNvSpPr>
          <p:nvPr>
            <p:ph type="dt" sz="half" idx="10"/>
          </p:nvPr>
        </p:nvSpPr>
        <p:spPr/>
        <p:txBody>
          <a:bodyPr/>
          <a:lstStyle/>
          <a:p>
            <a:fld id="{1212BAFA-9631-4288-8227-DD9BD6106F3D}"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CD1D3D36-10BD-4D6B-A193-897A12F1910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77AE4FF-1BFB-428E-92A3-F38DD537E7EC}"/>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1448102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CB49C2-C351-4E7A-A66F-233F7E5816F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E05C36-7304-4EB6-88F9-C33A4F74CCD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2FD4AF5-7732-44DC-A493-A2B3E418A1AA}"/>
              </a:ext>
            </a:extLst>
          </p:cNvPr>
          <p:cNvSpPr>
            <a:spLocks noGrp="1"/>
          </p:cNvSpPr>
          <p:nvPr>
            <p:ph type="dt" sz="half" idx="10"/>
          </p:nvPr>
        </p:nvSpPr>
        <p:spPr/>
        <p:txBody>
          <a:bodyPr/>
          <a:lstStyle/>
          <a:p>
            <a:fld id="{22308882-7229-4691-85C3-C7579033AFC8}"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2FBE356E-6EB3-482E-81FC-7712E04334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690BC8A-A333-4FE7-A8FF-5FD1639F0987}"/>
              </a:ext>
            </a:extLst>
          </p:cNvPr>
          <p:cNvSpPr>
            <a:spLocks noGrp="1"/>
          </p:cNvSpPr>
          <p:nvPr>
            <p:ph type="sldNum" sz="quarter" idx="12"/>
          </p:nvPr>
        </p:nvSpPr>
        <p:spPr>
          <a:xfrm>
            <a:off x="8986615" y="6311900"/>
            <a:ext cx="2743200" cy="365125"/>
          </a:xfrm>
        </p:spPr>
        <p:txBody>
          <a:bodyPr/>
          <a:lstStyle>
            <a:lvl1pPr>
              <a:defRPr sz="1800"/>
            </a:lvl1pPr>
          </a:lstStyle>
          <a:p>
            <a:fld id="{A0425D7D-E298-47E0-9EE2-10DA9891358A}" type="slidenum">
              <a:rPr lang="ja-JP" altLang="en-US" smtClean="0"/>
              <a:pPr/>
              <a:t>‹#›</a:t>
            </a:fld>
            <a:endParaRPr lang="ja-JP" altLang="en-US" dirty="0"/>
          </a:p>
        </p:txBody>
      </p:sp>
    </p:spTree>
    <p:extLst>
      <p:ext uri="{BB962C8B-B14F-4D97-AF65-F5344CB8AC3E}">
        <p14:creationId xmlns:p14="http://schemas.microsoft.com/office/powerpoint/2010/main" val="282852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44987F-7558-483E-8B49-77507AC169A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AF10712-C50C-4E84-9730-C093FCDC4A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0EAA83D-DD32-4E18-8A68-61B0B622BC60}"/>
              </a:ext>
            </a:extLst>
          </p:cNvPr>
          <p:cNvSpPr>
            <a:spLocks noGrp="1"/>
          </p:cNvSpPr>
          <p:nvPr>
            <p:ph type="dt" sz="half" idx="10"/>
          </p:nvPr>
        </p:nvSpPr>
        <p:spPr/>
        <p:txBody>
          <a:bodyPr/>
          <a:lstStyle/>
          <a:p>
            <a:fld id="{2D114181-3AD1-4A08-B674-FD6F5FF53BA7}"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CEB6AF4C-C322-48F8-A5ED-67875415BB6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342DEC-AFCC-4927-8E21-8B912FCD3249}"/>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2693997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2A1B60-7B11-4697-B887-2DAC6D9D061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0BF9F62-E33A-4325-A5F7-5D64658C8D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967C5F7-0BF3-4848-B564-DF6049939D3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ABF0C0A-C4FA-40E9-85F2-241BE5D3D8B2}"/>
              </a:ext>
            </a:extLst>
          </p:cNvPr>
          <p:cNvSpPr>
            <a:spLocks noGrp="1"/>
          </p:cNvSpPr>
          <p:nvPr>
            <p:ph type="dt" sz="half" idx="10"/>
          </p:nvPr>
        </p:nvSpPr>
        <p:spPr/>
        <p:txBody>
          <a:bodyPr/>
          <a:lstStyle/>
          <a:p>
            <a:fld id="{98411455-D1EF-4F77-9BBC-5D841410E5C3}" type="datetime1">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6D3F38B8-3FF8-4097-B0BC-3ADCF9C1EDA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0065111-45BE-4912-9300-88D958493B61}"/>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332045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4D5B1D-6645-48BE-9E3B-8D97FB459CD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89B00AC-7427-4C3A-98F5-3F0B267FA9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6867DD3-F698-4415-A60C-69800B472BC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CDC14638-2D46-4F00-B130-FC4392C225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D0AD29E-DE3E-4DAB-83C8-1A4C6EC4F99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370663D-3C14-408B-B815-3AD01E0DA22B}"/>
              </a:ext>
            </a:extLst>
          </p:cNvPr>
          <p:cNvSpPr>
            <a:spLocks noGrp="1"/>
          </p:cNvSpPr>
          <p:nvPr>
            <p:ph type="dt" sz="half" idx="10"/>
          </p:nvPr>
        </p:nvSpPr>
        <p:spPr/>
        <p:txBody>
          <a:bodyPr/>
          <a:lstStyle/>
          <a:p>
            <a:fld id="{68338414-6783-4B9A-9913-61797C094CD6}" type="datetime1">
              <a:rPr kumimoji="1" lang="ja-JP" altLang="en-US" smtClean="0"/>
              <a:t>2019/12/19</a:t>
            </a:fld>
            <a:endParaRPr kumimoji="1" lang="ja-JP" altLang="en-US"/>
          </a:p>
        </p:txBody>
      </p:sp>
      <p:sp>
        <p:nvSpPr>
          <p:cNvPr id="8" name="フッター プレースホルダー 7">
            <a:extLst>
              <a:ext uri="{FF2B5EF4-FFF2-40B4-BE49-F238E27FC236}">
                <a16:creationId xmlns:a16="http://schemas.microsoft.com/office/drawing/2014/main" id="{8C27B59E-B493-4518-AB9F-092779DD0E3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29614BB-39C0-48ED-B70B-FE03CF89E2C0}"/>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3111371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860DE3-3C50-497D-A6AA-D895EBFE75C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6F06562-519D-4E72-A12D-D71EAC2DE356}"/>
              </a:ext>
            </a:extLst>
          </p:cNvPr>
          <p:cNvSpPr>
            <a:spLocks noGrp="1"/>
          </p:cNvSpPr>
          <p:nvPr>
            <p:ph type="dt" sz="half" idx="10"/>
          </p:nvPr>
        </p:nvSpPr>
        <p:spPr/>
        <p:txBody>
          <a:bodyPr/>
          <a:lstStyle/>
          <a:p>
            <a:fld id="{59F0E59E-292E-467F-92EC-D5FA655E5CC2}" type="datetime1">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538EE91D-B221-4C49-9CBB-254866176C4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FAAAE86-05E3-405E-9DF1-2461B310938E}"/>
              </a:ext>
            </a:extLst>
          </p:cNvPr>
          <p:cNvSpPr>
            <a:spLocks noGrp="1"/>
          </p:cNvSpPr>
          <p:nvPr>
            <p:ph type="sldNum" sz="quarter" idx="12"/>
          </p:nvPr>
        </p:nvSpPr>
        <p:spPr/>
        <p:txBody>
          <a:bodyPr/>
          <a:lstStyle>
            <a:lvl1pPr>
              <a:defRPr sz="1800"/>
            </a:lvl1pPr>
          </a:lstStyle>
          <a:p>
            <a:fld id="{A0425D7D-E298-47E0-9EE2-10DA9891358A}" type="slidenum">
              <a:rPr lang="ja-JP" altLang="en-US" smtClean="0"/>
              <a:pPr/>
              <a:t>‹#›</a:t>
            </a:fld>
            <a:endParaRPr lang="ja-JP" altLang="en-US"/>
          </a:p>
        </p:txBody>
      </p:sp>
    </p:spTree>
    <p:extLst>
      <p:ext uri="{BB962C8B-B14F-4D97-AF65-F5344CB8AC3E}">
        <p14:creationId xmlns:p14="http://schemas.microsoft.com/office/powerpoint/2010/main" val="1904703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5842B40-DA8B-48B6-A8EA-9AEF3DCD06D4}"/>
              </a:ext>
            </a:extLst>
          </p:cNvPr>
          <p:cNvSpPr>
            <a:spLocks noGrp="1"/>
          </p:cNvSpPr>
          <p:nvPr>
            <p:ph type="dt" sz="half" idx="10"/>
          </p:nvPr>
        </p:nvSpPr>
        <p:spPr/>
        <p:txBody>
          <a:bodyPr/>
          <a:lstStyle/>
          <a:p>
            <a:fld id="{1F31E637-581E-4B50-9C9E-3936B36B7684}" type="datetime1">
              <a:rPr kumimoji="1" lang="ja-JP" altLang="en-US" smtClean="0"/>
              <a:t>2019/12/19</a:t>
            </a:fld>
            <a:endParaRPr kumimoji="1" lang="ja-JP" altLang="en-US"/>
          </a:p>
        </p:txBody>
      </p:sp>
      <p:sp>
        <p:nvSpPr>
          <p:cNvPr id="3" name="フッター プレースホルダー 2">
            <a:extLst>
              <a:ext uri="{FF2B5EF4-FFF2-40B4-BE49-F238E27FC236}">
                <a16:creationId xmlns:a16="http://schemas.microsoft.com/office/drawing/2014/main" id="{A86FC77E-4EBD-4437-B63E-45292C1573E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8A5F3B8-35E2-4986-9982-4C6422B84916}"/>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4286583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FA9B10-2A38-441B-80EB-6ECB1973DC0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81624C4-297A-480A-A57D-A3022BA214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25C2872-AF1F-4BA1-971D-0ACFA27466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B1B4F2A-6E64-4839-9BC5-7C778754644B}"/>
              </a:ext>
            </a:extLst>
          </p:cNvPr>
          <p:cNvSpPr>
            <a:spLocks noGrp="1"/>
          </p:cNvSpPr>
          <p:nvPr>
            <p:ph type="dt" sz="half" idx="10"/>
          </p:nvPr>
        </p:nvSpPr>
        <p:spPr/>
        <p:txBody>
          <a:bodyPr/>
          <a:lstStyle/>
          <a:p>
            <a:fld id="{9BCEAF3A-1E79-4B7D-B704-CE6135A6AAF5}" type="datetime1">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7ACDE416-1FB6-40BD-A2FE-B7DE9A98D3A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F927A77-68E8-4B76-AEBE-E27A3425CED1}"/>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99408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F49CF5-36E5-474B-B50C-59CB1AF7773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B74072D-880C-4869-AADB-D90DF0FA8D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20F7553-CF45-40F6-A16B-5C7CCB1A8E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8F06ABC-B273-4609-A0C9-A4330D647356}"/>
              </a:ext>
            </a:extLst>
          </p:cNvPr>
          <p:cNvSpPr>
            <a:spLocks noGrp="1"/>
          </p:cNvSpPr>
          <p:nvPr>
            <p:ph type="dt" sz="half" idx="10"/>
          </p:nvPr>
        </p:nvSpPr>
        <p:spPr/>
        <p:txBody>
          <a:bodyPr/>
          <a:lstStyle/>
          <a:p>
            <a:fld id="{7678AC32-8D56-4CB8-BF00-8323C9C5A259}" type="datetime1">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D40B7A17-5E02-41DC-8BF0-62E56DA0B19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9459D61-327F-4268-A120-4DFC04CD9657}"/>
              </a:ext>
            </a:extLst>
          </p:cNvPr>
          <p:cNvSpPr>
            <a:spLocks noGrp="1"/>
          </p:cNvSpPr>
          <p:nvPr>
            <p:ph type="sldNum" sz="quarter" idx="12"/>
          </p:nvPr>
        </p:nvSpPr>
        <p:spPr/>
        <p:txBody>
          <a:body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4075434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D280C70-1965-4267-9A84-927B7FBFDE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2047BC1-22CF-4216-9C8D-52FED5326D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7C6EB04-4DBD-41B5-A045-362062C36E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69257B-B2A7-478E-9C4D-B46BA6FC6A78}"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54383000-1D55-4D78-B2E5-D156C41C38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2C42E31-6BD9-46EF-9BA6-21C8450B7A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425D7D-E298-47E0-9EE2-10DA9891358A}" type="slidenum">
              <a:rPr kumimoji="1" lang="ja-JP" altLang="en-US" smtClean="0"/>
              <a:t>‹#›</a:t>
            </a:fld>
            <a:endParaRPr kumimoji="1" lang="ja-JP" altLang="en-US"/>
          </a:p>
        </p:txBody>
      </p:sp>
    </p:spTree>
    <p:extLst>
      <p:ext uri="{BB962C8B-B14F-4D97-AF65-F5344CB8AC3E}">
        <p14:creationId xmlns:p14="http://schemas.microsoft.com/office/powerpoint/2010/main" val="37997681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bing.com/images/search?view=detailV2&amp;ccid=vYa/zKy7&amp;id=24988A011FBCEA0C541F73362E5F1654CA83CDCB&amp;thid=OIP.vYa_zKy7FfiHD-9lV0uCQAHaJl&amp;mediaurl=https://www.toyo.ac.jp/uploaded/image/1654.jpg&amp;exph=194&amp;expw=150&amp;q=%e4%ba%95%e4%b8%8a%e5%86%86%e4%ba%86&amp;simid=608003343556742724&amp;selectedIndex=1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3.emf"/></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tif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Adblock_Plus"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8FB81B44-3AA8-694B-9E0C-0394D9ADEEF7}"/>
              </a:ext>
            </a:extLst>
          </p:cNvPr>
          <p:cNvSpPr/>
          <p:nvPr/>
        </p:nvSpPr>
        <p:spPr>
          <a:xfrm>
            <a:off x="749319" y="996951"/>
            <a:ext cx="10614162" cy="4873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rgbClr val="767676"/>
              </a:solidFill>
              <a:hlinkClick r:id="rId3"/>
            </a:endParaRPr>
          </a:p>
          <a:p>
            <a:pPr algn="ctr"/>
            <a:endParaRPr kumimoji="1" lang="ja-JP" altLang="en-US" dirty="0"/>
          </a:p>
        </p:txBody>
      </p:sp>
      <p:sp>
        <p:nvSpPr>
          <p:cNvPr id="2" name="タイトル 1"/>
          <p:cNvSpPr>
            <a:spLocks noGrp="1"/>
          </p:cNvSpPr>
          <p:nvPr>
            <p:ph type="ctrTitle"/>
          </p:nvPr>
        </p:nvSpPr>
        <p:spPr/>
        <p:txBody>
          <a:bodyPr>
            <a:normAutofit/>
          </a:bodyPr>
          <a:lstStyle/>
          <a:p>
            <a:r>
              <a:rPr lang="ja-JP" altLang="en-US" sz="5400" dirty="0"/>
              <a:t>アレンジの基礎は〇〇にあり</a:t>
            </a:r>
          </a:p>
        </p:txBody>
      </p:sp>
      <p:sp>
        <p:nvSpPr>
          <p:cNvPr id="3" name="サブタイトル 2"/>
          <p:cNvSpPr>
            <a:spLocks noGrp="1"/>
          </p:cNvSpPr>
          <p:nvPr>
            <p:ph type="subTitle" idx="1"/>
          </p:nvPr>
        </p:nvSpPr>
        <p:spPr>
          <a:xfrm>
            <a:off x="477982" y="3602038"/>
            <a:ext cx="10190018" cy="1655762"/>
          </a:xfrm>
        </p:spPr>
        <p:txBody>
          <a:bodyPr>
            <a:normAutofit/>
          </a:bodyPr>
          <a:lstStyle/>
          <a:p>
            <a:endParaRPr kumimoji="1" lang="en-US" altLang="ja-JP" dirty="0"/>
          </a:p>
          <a:p>
            <a:r>
              <a:rPr lang="ja-JP" altLang="en-US" dirty="0"/>
              <a:t>東洋大学　峰尾ゼミナール</a:t>
            </a:r>
            <a:r>
              <a:rPr lang="en-US" altLang="ja-JP" dirty="0"/>
              <a:t> 3</a:t>
            </a:r>
            <a:r>
              <a:rPr lang="ja-JP" altLang="en-US" dirty="0"/>
              <a:t>年</a:t>
            </a:r>
            <a:endParaRPr lang="en-US" altLang="ja-JP" dirty="0"/>
          </a:p>
          <a:p>
            <a:r>
              <a:rPr lang="ja-JP" altLang="en-US" dirty="0"/>
              <a:t>浅田栞里、高木駿、西村亜美果、三塚広椰、米久保京香、渡邉花琳</a:t>
            </a:r>
            <a:endParaRPr lang="en-US" altLang="ja-JP" dirty="0"/>
          </a:p>
        </p:txBody>
      </p:sp>
      <p:cxnSp>
        <p:nvCxnSpPr>
          <p:cNvPr id="5" name="直線コネクタ 4">
            <a:extLst>
              <a:ext uri="{FF2B5EF4-FFF2-40B4-BE49-F238E27FC236}">
                <a16:creationId xmlns:a16="http://schemas.microsoft.com/office/drawing/2014/main" id="{40391B48-DBB4-F146-B48F-02C342E09B3C}"/>
              </a:ext>
            </a:extLst>
          </p:cNvPr>
          <p:cNvCxnSpPr>
            <a:cxnSpLocks/>
          </p:cNvCxnSpPr>
          <p:nvPr/>
        </p:nvCxnSpPr>
        <p:spPr>
          <a:xfrm>
            <a:off x="796834" y="987424"/>
            <a:ext cx="1061416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7" name="直線コネクタ 6">
            <a:extLst>
              <a:ext uri="{FF2B5EF4-FFF2-40B4-BE49-F238E27FC236}">
                <a16:creationId xmlns:a16="http://schemas.microsoft.com/office/drawing/2014/main" id="{5B575972-46DA-0B43-896C-AFFD03AC917C}"/>
              </a:ext>
            </a:extLst>
          </p:cNvPr>
          <p:cNvCxnSpPr>
            <a:cxnSpLocks/>
          </p:cNvCxnSpPr>
          <p:nvPr/>
        </p:nvCxnSpPr>
        <p:spPr>
          <a:xfrm>
            <a:off x="749319" y="5861049"/>
            <a:ext cx="10661677" cy="0"/>
          </a:xfrm>
          <a:prstGeom prst="line">
            <a:avLst/>
          </a:prstGeom>
          <a:ln w="28575"/>
        </p:spPr>
        <p:style>
          <a:lnRef idx="1">
            <a:schemeClr val="dk1"/>
          </a:lnRef>
          <a:fillRef idx="0">
            <a:schemeClr val="dk1"/>
          </a:fillRef>
          <a:effectRef idx="0">
            <a:schemeClr val="dk1"/>
          </a:effectRef>
          <a:fontRef idx="minor">
            <a:schemeClr val="tx1"/>
          </a:fontRef>
        </p:style>
      </p:cxnSp>
      <p:pic>
        <p:nvPicPr>
          <p:cNvPr id="4" name="図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133462" y="4523533"/>
            <a:ext cx="2058538" cy="2058538"/>
          </a:xfrm>
          <a:prstGeom prst="rect">
            <a:avLst/>
          </a:prstGeom>
        </p:spPr>
      </p:pic>
      <p:sp>
        <p:nvSpPr>
          <p:cNvPr id="6" name="スライド番号プレースホルダー 5"/>
          <p:cNvSpPr>
            <a:spLocks noGrp="1"/>
          </p:cNvSpPr>
          <p:nvPr>
            <p:ph type="sldNum" sz="quarter" idx="12"/>
          </p:nvPr>
        </p:nvSpPr>
        <p:spPr/>
        <p:txBody>
          <a:bodyPr/>
          <a:lstStyle/>
          <a:p>
            <a:fld id="{A0425D7D-E298-47E0-9EE2-10DA9891358A}" type="slidenum">
              <a:rPr kumimoji="1" lang="ja-JP" altLang="en-US" smtClean="0"/>
              <a:t>1</a:t>
            </a:fld>
            <a:endParaRPr kumimoji="1" lang="ja-JP" altLang="en-US"/>
          </a:p>
        </p:txBody>
      </p:sp>
    </p:spTree>
    <p:extLst>
      <p:ext uri="{BB962C8B-B14F-4D97-AF65-F5344CB8AC3E}">
        <p14:creationId xmlns:p14="http://schemas.microsoft.com/office/powerpoint/2010/main" val="2826545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9EE228-0E06-5646-AF44-94EBD37A17A6}"/>
              </a:ext>
            </a:extLst>
          </p:cNvPr>
          <p:cNvSpPr>
            <a:spLocks noGrp="1"/>
          </p:cNvSpPr>
          <p:nvPr>
            <p:ph type="title"/>
          </p:nvPr>
        </p:nvSpPr>
        <p:spPr/>
        <p:txBody>
          <a:bodyPr/>
          <a:lstStyle/>
          <a:p>
            <a:r>
              <a:rPr kumimoji="1" lang="ja-JP" altLang="en-US"/>
              <a:t>先行研究</a:t>
            </a:r>
          </a:p>
        </p:txBody>
      </p:sp>
      <p:sp>
        <p:nvSpPr>
          <p:cNvPr id="3" name="コンテンツ プレースホルダー 2">
            <a:extLst>
              <a:ext uri="{FF2B5EF4-FFF2-40B4-BE49-F238E27FC236}">
                <a16:creationId xmlns:a16="http://schemas.microsoft.com/office/drawing/2014/main" id="{3EC65628-0851-5541-BD08-BEF9522A000D}"/>
              </a:ext>
            </a:extLst>
          </p:cNvPr>
          <p:cNvSpPr>
            <a:spLocks noGrp="1"/>
          </p:cNvSpPr>
          <p:nvPr>
            <p:ph idx="1"/>
          </p:nvPr>
        </p:nvSpPr>
        <p:spPr/>
        <p:txBody>
          <a:bodyPr/>
          <a:lstStyle/>
          <a:p>
            <a:r>
              <a:rPr kumimoji="1" lang="ja-JP" altLang="en-US"/>
              <a:t>ユーモア広告が有効とされる条件</a:t>
            </a:r>
          </a:p>
        </p:txBody>
      </p:sp>
      <p:sp>
        <p:nvSpPr>
          <p:cNvPr id="4" name="スライド番号プレースホルダー 3">
            <a:extLst>
              <a:ext uri="{FF2B5EF4-FFF2-40B4-BE49-F238E27FC236}">
                <a16:creationId xmlns:a16="http://schemas.microsoft.com/office/drawing/2014/main" id="{A2E6D4DE-7F71-6648-A6A0-ADB2AC5DFA0E}"/>
              </a:ext>
            </a:extLst>
          </p:cNvPr>
          <p:cNvSpPr>
            <a:spLocks noGrp="1"/>
          </p:cNvSpPr>
          <p:nvPr>
            <p:ph type="sldNum" sz="quarter" idx="12"/>
          </p:nvPr>
        </p:nvSpPr>
        <p:spPr/>
        <p:txBody>
          <a:bodyPr/>
          <a:lstStyle/>
          <a:p>
            <a:fld id="{A0425D7D-E298-47E0-9EE2-10DA9891358A}" type="slidenum">
              <a:rPr lang="ja-JP" altLang="en-US" smtClean="0"/>
              <a:pPr/>
              <a:t>10</a:t>
            </a:fld>
            <a:endParaRPr lang="ja-JP" altLang="en-US" dirty="0"/>
          </a:p>
        </p:txBody>
      </p:sp>
      <p:graphicFrame>
        <p:nvGraphicFramePr>
          <p:cNvPr id="5" name="表 4">
            <a:extLst>
              <a:ext uri="{FF2B5EF4-FFF2-40B4-BE49-F238E27FC236}">
                <a16:creationId xmlns:a16="http://schemas.microsoft.com/office/drawing/2014/main" id="{ACCD6D85-881C-0D40-9CC4-350EA775C5D3}"/>
              </a:ext>
            </a:extLst>
          </p:cNvPr>
          <p:cNvGraphicFramePr>
            <a:graphicFrameLocks noGrp="1"/>
          </p:cNvGraphicFramePr>
          <p:nvPr/>
        </p:nvGraphicFramePr>
        <p:xfrm>
          <a:off x="1841863" y="3446562"/>
          <a:ext cx="8463064" cy="1305216"/>
        </p:xfrm>
        <a:graphic>
          <a:graphicData uri="http://schemas.openxmlformats.org/drawingml/2006/table">
            <a:tbl>
              <a:tblPr firstRow="1" bandRow="1">
                <a:tableStyleId>{5940675A-B579-460E-94D1-54222C63F5DA}</a:tableStyleId>
              </a:tblPr>
              <a:tblGrid>
                <a:gridCol w="1495118">
                  <a:extLst>
                    <a:ext uri="{9D8B030D-6E8A-4147-A177-3AD203B41FA5}">
                      <a16:colId xmlns:a16="http://schemas.microsoft.com/office/drawing/2014/main" val="1528978769"/>
                    </a:ext>
                  </a:extLst>
                </a:gridCol>
                <a:gridCol w="3233627">
                  <a:extLst>
                    <a:ext uri="{9D8B030D-6E8A-4147-A177-3AD203B41FA5}">
                      <a16:colId xmlns:a16="http://schemas.microsoft.com/office/drawing/2014/main" val="2583827663"/>
                    </a:ext>
                  </a:extLst>
                </a:gridCol>
                <a:gridCol w="3734319">
                  <a:extLst>
                    <a:ext uri="{9D8B030D-6E8A-4147-A177-3AD203B41FA5}">
                      <a16:colId xmlns:a16="http://schemas.microsoft.com/office/drawing/2014/main" val="3323335176"/>
                    </a:ext>
                  </a:extLst>
                </a:gridCol>
              </a:tblGrid>
              <a:tr h="435072">
                <a:tc>
                  <a:txBody>
                    <a:bodyPr/>
                    <a:lstStyle/>
                    <a:p>
                      <a:pPr algn="ctr"/>
                      <a:endParaRPr kumimoji="1" lang="ja-JP" altLang="en-US">
                        <a:solidFill>
                          <a:sysClr val="windowText" lastClr="000000"/>
                        </a:solidFill>
                      </a:endParaRPr>
                    </a:p>
                  </a:txBody>
                  <a:tcPr anchor="ctr"/>
                </a:tc>
                <a:tc>
                  <a:txBody>
                    <a:bodyPr/>
                    <a:lstStyle/>
                    <a:p>
                      <a:pPr algn="ctr"/>
                      <a:r>
                        <a:rPr kumimoji="1" lang="ja-JP" altLang="en-US">
                          <a:solidFill>
                            <a:sysClr val="windowText" lastClr="000000"/>
                          </a:solidFill>
                        </a:rPr>
                        <a:t>合理的製品</a:t>
                      </a:r>
                    </a:p>
                  </a:txBody>
                  <a:tcPr anchor="ctr"/>
                </a:tc>
                <a:tc>
                  <a:txBody>
                    <a:bodyPr/>
                    <a:lstStyle/>
                    <a:p>
                      <a:pPr algn="ctr"/>
                      <a:r>
                        <a:rPr kumimoji="1" lang="ja-JP" altLang="en-US">
                          <a:solidFill>
                            <a:sysClr val="windowText" lastClr="000000"/>
                          </a:solidFill>
                        </a:rPr>
                        <a:t>感情製品</a:t>
                      </a:r>
                    </a:p>
                  </a:txBody>
                  <a:tcPr anchor="ctr"/>
                </a:tc>
                <a:extLst>
                  <a:ext uri="{0D108BD9-81ED-4DB2-BD59-A6C34878D82A}">
                    <a16:rowId xmlns:a16="http://schemas.microsoft.com/office/drawing/2014/main" val="1500729347"/>
                  </a:ext>
                </a:extLst>
              </a:tr>
              <a:tr h="435072">
                <a:tc>
                  <a:txBody>
                    <a:bodyPr/>
                    <a:lstStyle/>
                    <a:p>
                      <a:pPr algn="ctr"/>
                      <a:r>
                        <a:rPr kumimoji="1" lang="ja-JP" altLang="en-US">
                          <a:solidFill>
                            <a:sysClr val="windowText" lastClr="000000"/>
                          </a:solidFill>
                        </a:rPr>
                        <a:t>高関与製品</a:t>
                      </a:r>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a:solidFill>
                            <a:sysClr val="windowText" lastClr="000000"/>
                          </a:solidFill>
                        </a:rPr>
                        <a:t>車、家、保険</a:t>
                      </a:r>
                    </a:p>
                  </a:txBody>
                  <a:tcPr anchor="ctr">
                    <a:solidFill>
                      <a:schemeClr val="bg2"/>
                    </a:solidFill>
                  </a:tcPr>
                </a:tc>
                <a:tc>
                  <a:txBody>
                    <a:bodyPr/>
                    <a:lstStyle/>
                    <a:p>
                      <a:pPr algn="ctr"/>
                      <a:r>
                        <a:rPr kumimoji="1" lang="ja-JP" altLang="en-US">
                          <a:solidFill>
                            <a:sysClr val="windowText" lastClr="000000"/>
                          </a:solidFill>
                        </a:rPr>
                        <a:t>スポーツカー、宝石</a:t>
                      </a:r>
                    </a:p>
                  </a:txBody>
                  <a:tcPr anchor="ctr">
                    <a:solidFill>
                      <a:schemeClr val="bg2"/>
                    </a:solidFill>
                  </a:tcPr>
                </a:tc>
                <a:extLst>
                  <a:ext uri="{0D108BD9-81ED-4DB2-BD59-A6C34878D82A}">
                    <a16:rowId xmlns:a16="http://schemas.microsoft.com/office/drawing/2014/main" val="2520548510"/>
                  </a:ext>
                </a:extLst>
              </a:tr>
              <a:tr h="435072">
                <a:tc>
                  <a:txBody>
                    <a:bodyPr/>
                    <a:lstStyle/>
                    <a:p>
                      <a:pPr algn="ctr"/>
                      <a:r>
                        <a:rPr kumimoji="1" lang="ja-JP" altLang="en-US">
                          <a:solidFill>
                            <a:sysClr val="windowText" lastClr="000000"/>
                          </a:solidFill>
                        </a:rPr>
                        <a:t>低関与製品</a:t>
                      </a:r>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a:solidFill>
                            <a:sysClr val="windowText" lastClr="000000"/>
                          </a:solidFill>
                        </a:rPr>
                        <a:t>家具、化粧品など</a:t>
                      </a:r>
                    </a:p>
                  </a:txBody>
                  <a:tcPr anchor="ctr"/>
                </a:tc>
                <a:tc>
                  <a:txBody>
                    <a:bodyPr/>
                    <a:lstStyle/>
                    <a:p>
                      <a:pPr algn="ctr"/>
                      <a:r>
                        <a:rPr kumimoji="1" lang="ja-JP" altLang="en-US">
                          <a:solidFill>
                            <a:sysClr val="windowText" lastClr="000000"/>
                          </a:solidFill>
                        </a:rPr>
                        <a:t>ビール、ポテチ、ワイン、タバコ</a:t>
                      </a:r>
                    </a:p>
                  </a:txBody>
                  <a:tcPr anchor="ctr"/>
                </a:tc>
                <a:extLst>
                  <a:ext uri="{0D108BD9-81ED-4DB2-BD59-A6C34878D82A}">
                    <a16:rowId xmlns:a16="http://schemas.microsoft.com/office/drawing/2014/main" val="3958149873"/>
                  </a:ext>
                </a:extLst>
              </a:tr>
            </a:tbl>
          </a:graphicData>
        </a:graphic>
      </p:graphicFrame>
      <p:sp>
        <p:nvSpPr>
          <p:cNvPr id="10" name="角丸四角形 9">
            <a:extLst>
              <a:ext uri="{FF2B5EF4-FFF2-40B4-BE49-F238E27FC236}">
                <a16:creationId xmlns:a16="http://schemas.microsoft.com/office/drawing/2014/main" id="{C5789F8A-EC13-5F47-8C47-13E9CB671795}"/>
              </a:ext>
            </a:extLst>
          </p:cNvPr>
          <p:cNvSpPr/>
          <p:nvPr/>
        </p:nvSpPr>
        <p:spPr>
          <a:xfrm>
            <a:off x="6557554" y="4275921"/>
            <a:ext cx="3747373" cy="546675"/>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AD682AD5-3D93-754C-91EB-20651FD6A00D}"/>
              </a:ext>
            </a:extLst>
          </p:cNvPr>
          <p:cNvSpPr txBox="1"/>
          <p:nvPr/>
        </p:nvSpPr>
        <p:spPr>
          <a:xfrm>
            <a:off x="1795377" y="3086706"/>
            <a:ext cx="4317207" cy="369332"/>
          </a:xfrm>
          <a:prstGeom prst="rect">
            <a:avLst/>
          </a:prstGeom>
          <a:noFill/>
        </p:spPr>
        <p:txBody>
          <a:bodyPr wrap="none" rtlCol="0">
            <a:spAutoFit/>
          </a:bodyPr>
          <a:lstStyle/>
          <a:p>
            <a:r>
              <a:rPr lang="en-US" altLang="ja-JP" dirty="0" err="1"/>
              <a:t>Aneta</a:t>
            </a:r>
            <a:r>
              <a:rPr lang="en-US" altLang="ja-JP" dirty="0"/>
              <a:t>, </a:t>
            </a:r>
            <a:r>
              <a:rPr lang="en-US" altLang="ja-JP" dirty="0" err="1"/>
              <a:t>Ilijana</a:t>
            </a:r>
            <a:r>
              <a:rPr lang="en-US" altLang="ja-JP" dirty="0"/>
              <a:t> and Elena(2016)</a:t>
            </a:r>
            <a:r>
              <a:rPr lang="ja-JP" altLang="en-US"/>
              <a:t>より作成</a:t>
            </a:r>
            <a:endParaRPr lang="en-US" altLang="ja-JP" dirty="0"/>
          </a:p>
        </p:txBody>
      </p:sp>
      <p:sp>
        <p:nvSpPr>
          <p:cNvPr id="14" name="テキスト ボックス 13">
            <a:extLst>
              <a:ext uri="{FF2B5EF4-FFF2-40B4-BE49-F238E27FC236}">
                <a16:creationId xmlns:a16="http://schemas.microsoft.com/office/drawing/2014/main" id="{1A742F42-4C2A-5542-AE66-3A774555AEB7}"/>
              </a:ext>
            </a:extLst>
          </p:cNvPr>
          <p:cNvSpPr txBox="1"/>
          <p:nvPr/>
        </p:nvSpPr>
        <p:spPr>
          <a:xfrm>
            <a:off x="825137" y="5171577"/>
            <a:ext cx="10528663" cy="1169551"/>
          </a:xfrm>
          <a:prstGeom prst="rect">
            <a:avLst/>
          </a:prstGeom>
          <a:noFill/>
        </p:spPr>
        <p:txBody>
          <a:bodyPr wrap="square" rtlCol="0">
            <a:spAutoFit/>
          </a:bodyPr>
          <a:lstStyle/>
          <a:p>
            <a:r>
              <a:rPr lang="ja-JP" altLang="en-US" sz="2400" dirty="0"/>
              <a:t>＜時期＞　</a:t>
            </a:r>
            <a:r>
              <a:rPr lang="ja-JP" altLang="en-US" sz="2800" u="sng" dirty="0">
                <a:solidFill>
                  <a:srgbClr val="FF0000"/>
                </a:solidFill>
              </a:rPr>
              <a:t>既存製品</a:t>
            </a:r>
            <a:endParaRPr lang="en-US" altLang="ja-JP" sz="2400" u="sng" dirty="0">
              <a:solidFill>
                <a:srgbClr val="FF0000"/>
              </a:solidFill>
            </a:endParaRPr>
          </a:p>
          <a:p>
            <a:r>
              <a:rPr lang="ja-JP" altLang="en-US" sz="2400" dirty="0"/>
              <a:t>　「ユーモア広告は新製品より既存製品の方が成功しやすい。」</a:t>
            </a:r>
            <a:endParaRPr lang="en-US" altLang="ja-JP" sz="2400" dirty="0"/>
          </a:p>
          <a:p>
            <a:pPr algn="r"/>
            <a:r>
              <a:rPr lang="en-US" altLang="ja-JP" dirty="0" err="1"/>
              <a:t>Ljiljana</a:t>
            </a:r>
            <a:r>
              <a:rPr lang="en-US" altLang="ja-JP" dirty="0"/>
              <a:t>, </a:t>
            </a:r>
            <a:r>
              <a:rPr lang="en-US" altLang="ja-JP" dirty="0" err="1"/>
              <a:t>Jasana</a:t>
            </a:r>
            <a:r>
              <a:rPr lang="en-US" altLang="ja-JP" dirty="0"/>
              <a:t> and </a:t>
            </a:r>
            <a:r>
              <a:rPr lang="en-US" altLang="ja-JP" dirty="0" err="1"/>
              <a:t>Savica</a:t>
            </a:r>
            <a:r>
              <a:rPr lang="en-US" altLang="ja-JP" dirty="0"/>
              <a:t>(2017)</a:t>
            </a:r>
          </a:p>
        </p:txBody>
      </p:sp>
      <p:sp>
        <p:nvSpPr>
          <p:cNvPr id="20" name="テキスト ボックス 19">
            <a:extLst>
              <a:ext uri="{FF2B5EF4-FFF2-40B4-BE49-F238E27FC236}">
                <a16:creationId xmlns:a16="http://schemas.microsoft.com/office/drawing/2014/main" id="{B49B9C02-527E-7B4C-9996-1D408A59F7CD}"/>
              </a:ext>
            </a:extLst>
          </p:cNvPr>
          <p:cNvSpPr txBox="1"/>
          <p:nvPr/>
        </p:nvSpPr>
        <p:spPr>
          <a:xfrm>
            <a:off x="825137" y="2324160"/>
            <a:ext cx="4185761" cy="523220"/>
          </a:xfrm>
          <a:prstGeom prst="rect">
            <a:avLst/>
          </a:prstGeom>
          <a:noFill/>
        </p:spPr>
        <p:txBody>
          <a:bodyPr wrap="none" rtlCol="0">
            <a:spAutoFit/>
          </a:bodyPr>
          <a:lstStyle/>
          <a:p>
            <a:r>
              <a:rPr kumimoji="1" lang="ja-JP" altLang="en-US" sz="2400"/>
              <a:t>＜製品群＞　</a:t>
            </a:r>
            <a:r>
              <a:rPr kumimoji="1" lang="ja-JP" altLang="en-US" sz="2800" u="sng">
                <a:solidFill>
                  <a:srgbClr val="FF0000"/>
                </a:solidFill>
              </a:rPr>
              <a:t>低関与の製品</a:t>
            </a:r>
            <a:endParaRPr kumimoji="1" lang="ja-JP" altLang="en-US" sz="2400"/>
          </a:p>
        </p:txBody>
      </p:sp>
      <p:sp>
        <p:nvSpPr>
          <p:cNvPr id="27" name="テキスト ボックス 26">
            <a:extLst>
              <a:ext uri="{FF2B5EF4-FFF2-40B4-BE49-F238E27FC236}">
                <a16:creationId xmlns:a16="http://schemas.microsoft.com/office/drawing/2014/main" id="{F590527E-2E96-A44A-AB18-8BCBF2B3D116}"/>
              </a:ext>
            </a:extLst>
          </p:cNvPr>
          <p:cNvSpPr txBox="1"/>
          <p:nvPr/>
        </p:nvSpPr>
        <p:spPr>
          <a:xfrm>
            <a:off x="7455056" y="4803113"/>
            <a:ext cx="3775393" cy="400110"/>
          </a:xfrm>
          <a:prstGeom prst="rect">
            <a:avLst/>
          </a:prstGeom>
          <a:noFill/>
        </p:spPr>
        <p:txBody>
          <a:bodyPr wrap="none" rtlCol="0">
            <a:spAutoFit/>
          </a:bodyPr>
          <a:lstStyle/>
          <a:p>
            <a:r>
              <a:rPr lang="ja-JP" altLang="en-US" sz="2000">
                <a:solidFill>
                  <a:srgbClr val="FF0000"/>
                </a:solidFill>
              </a:rPr>
              <a:t>ユーモア広告によく適している</a:t>
            </a:r>
            <a:endParaRPr kumimoji="1" lang="ja-JP" altLang="en-US" sz="2000">
              <a:solidFill>
                <a:srgbClr val="FF0000"/>
              </a:solidFill>
            </a:endParaRPr>
          </a:p>
        </p:txBody>
      </p:sp>
    </p:spTree>
    <p:extLst>
      <p:ext uri="{BB962C8B-B14F-4D97-AF65-F5344CB8AC3E}">
        <p14:creationId xmlns:p14="http://schemas.microsoft.com/office/powerpoint/2010/main" val="1446289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lang="ja-JP" altLang="en-US"/>
              <a:t>先行研究</a:t>
            </a:r>
            <a:endParaRPr kumimoji="1" lang="ja-JP" altLang="en-US"/>
          </a:p>
        </p:txBody>
      </p:sp>
      <p:sp>
        <p:nvSpPr>
          <p:cNvPr id="8" name="コンテンツ プレースホルダー 7">
            <a:extLst>
              <a:ext uri="{FF2B5EF4-FFF2-40B4-BE49-F238E27FC236}">
                <a16:creationId xmlns:a16="http://schemas.microsoft.com/office/drawing/2014/main" id="{93E11BE2-9BBE-D34E-A3BE-C77161089D3A}"/>
              </a:ext>
            </a:extLst>
          </p:cNvPr>
          <p:cNvSpPr>
            <a:spLocks noGrp="1"/>
          </p:cNvSpPr>
          <p:nvPr>
            <p:ph idx="1"/>
          </p:nvPr>
        </p:nvSpPr>
        <p:spPr>
          <a:xfrm>
            <a:off x="838200" y="1454727"/>
            <a:ext cx="10515600" cy="5222298"/>
          </a:xfrm>
        </p:spPr>
        <p:txBody>
          <a:bodyPr>
            <a:normAutofit/>
          </a:bodyPr>
          <a:lstStyle/>
          <a:p>
            <a:r>
              <a:rPr lang="ja-JP" altLang="en-US" dirty="0"/>
              <a:t>ユーモア広告の効果</a:t>
            </a:r>
            <a:endParaRPr lang="en-US" altLang="ja-JP" dirty="0"/>
          </a:p>
          <a:p>
            <a:pPr marL="457200" lvl="1" indent="0">
              <a:buNone/>
            </a:pPr>
            <a:r>
              <a:rPr lang="ja-JP" altLang="en-US" dirty="0"/>
              <a:t>ユーモア広告は、その広告が製品に対して関連がある場合に</a:t>
            </a:r>
            <a:endParaRPr lang="en-US" altLang="ja-JP" dirty="0"/>
          </a:p>
          <a:p>
            <a:pPr marL="457200" lvl="1" indent="0">
              <a:buNone/>
            </a:pPr>
            <a:r>
              <a:rPr lang="ja-JP" altLang="en-US" dirty="0"/>
              <a:t>ポジティブな効果を生み出す。</a:t>
            </a:r>
            <a:endParaRPr lang="en-US" altLang="ja-JP" dirty="0"/>
          </a:p>
          <a:p>
            <a:pPr marL="0" indent="0">
              <a:buNone/>
            </a:pPr>
            <a:endParaRPr kumimoji="1" lang="en-US" altLang="ja-JP" dirty="0"/>
          </a:p>
          <a:p>
            <a:pPr marL="0" indent="0">
              <a:buNone/>
            </a:pPr>
            <a:r>
              <a:rPr lang="ja-JP" altLang="en-US" sz="2400" dirty="0">
                <a:solidFill>
                  <a:srgbClr val="FF0000"/>
                </a:solidFill>
              </a:rPr>
              <a:t>　  広告態度</a:t>
            </a:r>
            <a:r>
              <a:rPr lang="ja-JP" altLang="en-US" sz="2400" dirty="0"/>
              <a:t>、</a:t>
            </a:r>
            <a:r>
              <a:rPr lang="ja-JP" altLang="en-US" sz="2400" dirty="0">
                <a:solidFill>
                  <a:srgbClr val="FF0000"/>
                </a:solidFill>
              </a:rPr>
              <a:t>ブランド態度</a:t>
            </a:r>
            <a:r>
              <a:rPr lang="ja-JP" altLang="en-US" sz="2400" dirty="0"/>
              <a:t>、</a:t>
            </a:r>
            <a:r>
              <a:rPr lang="ja-JP" altLang="en-US" sz="2400" dirty="0">
                <a:solidFill>
                  <a:srgbClr val="FF0000"/>
                </a:solidFill>
              </a:rPr>
              <a:t>購買意図</a:t>
            </a:r>
            <a:r>
              <a:rPr lang="ja-JP" altLang="en-US" sz="2400" dirty="0"/>
              <a:t>に正の影響があることがわかる。</a:t>
            </a:r>
          </a:p>
          <a:p>
            <a:pPr marL="0" indent="0">
              <a:buNone/>
            </a:pPr>
            <a:endParaRPr kumimoji="1" lang="en-US" altLang="ja-JP" dirty="0"/>
          </a:p>
        </p:txBody>
      </p:sp>
      <p:sp>
        <p:nvSpPr>
          <p:cNvPr id="3" name="正方形/長方形 2">
            <a:extLst>
              <a:ext uri="{FF2B5EF4-FFF2-40B4-BE49-F238E27FC236}">
                <a16:creationId xmlns:a16="http://schemas.microsoft.com/office/drawing/2014/main" id="{4DF5C4AA-A501-B947-B678-F4BC071E7C58}"/>
              </a:ext>
            </a:extLst>
          </p:cNvPr>
          <p:cNvSpPr/>
          <p:nvPr/>
        </p:nvSpPr>
        <p:spPr>
          <a:xfrm>
            <a:off x="7510009" y="2410958"/>
            <a:ext cx="3681866" cy="369332"/>
          </a:xfrm>
          <a:prstGeom prst="rect">
            <a:avLst/>
          </a:prstGeom>
        </p:spPr>
        <p:txBody>
          <a:bodyPr wrap="square">
            <a:spAutoFit/>
          </a:bodyPr>
          <a:lstStyle/>
          <a:p>
            <a:r>
              <a:rPr lang="en-US" altLang="ja-JP" dirty="0"/>
              <a:t>Klein, Bryant and </a:t>
            </a:r>
            <a:r>
              <a:rPr lang="en-US" altLang="ja-JP" dirty="0" err="1"/>
              <a:t>Zillmann</a:t>
            </a:r>
            <a:r>
              <a:rPr lang="en-US" altLang="ja-JP" dirty="0"/>
              <a:t>(1982)</a:t>
            </a:r>
            <a:r>
              <a:rPr lang="ja-JP" altLang="en-US" dirty="0"/>
              <a:t>より</a:t>
            </a:r>
          </a:p>
        </p:txBody>
      </p:sp>
      <p:sp>
        <p:nvSpPr>
          <p:cNvPr id="10" name="スライド番号プレースホルダー 9">
            <a:extLst>
              <a:ext uri="{FF2B5EF4-FFF2-40B4-BE49-F238E27FC236}">
                <a16:creationId xmlns:a16="http://schemas.microsoft.com/office/drawing/2014/main" id="{969F6BDA-9B18-384C-8F97-716F71CE30A6}"/>
              </a:ext>
            </a:extLst>
          </p:cNvPr>
          <p:cNvSpPr>
            <a:spLocks noGrp="1"/>
          </p:cNvSpPr>
          <p:nvPr>
            <p:ph type="sldNum" sz="quarter" idx="12"/>
          </p:nvPr>
        </p:nvSpPr>
        <p:spPr/>
        <p:txBody>
          <a:bodyPr/>
          <a:lstStyle/>
          <a:p>
            <a:fld id="{0E35A073-45BD-4E4B-8276-892D5B9C5FB3}" type="slidenum">
              <a:rPr kumimoji="1" lang="ja-JP" altLang="en-US" smtClean="0"/>
              <a:t>11</a:t>
            </a:fld>
            <a:endParaRPr kumimoji="1" lang="ja-JP" altLang="en-US"/>
          </a:p>
        </p:txBody>
      </p:sp>
      <p:sp>
        <p:nvSpPr>
          <p:cNvPr id="5" name="テキスト ボックス 4">
            <a:extLst>
              <a:ext uri="{FF2B5EF4-FFF2-40B4-BE49-F238E27FC236}">
                <a16:creationId xmlns:a16="http://schemas.microsoft.com/office/drawing/2014/main" id="{19AE1373-5408-4706-A37D-0C55D4989C59}"/>
              </a:ext>
            </a:extLst>
          </p:cNvPr>
          <p:cNvSpPr txBox="1"/>
          <p:nvPr/>
        </p:nvSpPr>
        <p:spPr>
          <a:xfrm>
            <a:off x="9024275" y="3696927"/>
            <a:ext cx="2167600" cy="372774"/>
          </a:xfrm>
          <a:prstGeom prst="rect">
            <a:avLst/>
          </a:prstGeom>
          <a:noFill/>
        </p:spPr>
        <p:txBody>
          <a:bodyPr wrap="square" rtlCol="0">
            <a:spAutoFit/>
          </a:bodyPr>
          <a:lstStyle/>
          <a:p>
            <a:r>
              <a:rPr lang="ja-JP" altLang="en-US" dirty="0"/>
              <a:t>李</a:t>
            </a:r>
            <a:r>
              <a:rPr lang="en-US" altLang="ja-JP" dirty="0"/>
              <a:t>(1996)</a:t>
            </a:r>
            <a:r>
              <a:rPr lang="ja-JP" altLang="en-US" dirty="0"/>
              <a:t>の実験より</a:t>
            </a:r>
            <a:endParaRPr kumimoji="1" lang="ja-JP" altLang="en-US" dirty="0"/>
          </a:p>
        </p:txBody>
      </p:sp>
      <p:pic>
        <p:nvPicPr>
          <p:cNvPr id="8196" name="Picture 4" descr="ショッピングカートを押している女性のイラスト"/>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0009" y="3984482"/>
            <a:ext cx="2557916" cy="2692543"/>
          </a:xfrm>
          <a:prstGeom prst="rect">
            <a:avLst/>
          </a:prstGeom>
          <a:noFill/>
          <a:extLst>
            <a:ext uri="{909E8E84-426E-40DD-AFC4-6F175D3DCCD1}">
              <a14:hiddenFill xmlns:a14="http://schemas.microsoft.com/office/drawing/2010/main">
                <a:solidFill>
                  <a:srgbClr val="FFFFFF"/>
                </a:solidFill>
              </a14:hiddenFill>
            </a:ext>
          </a:extLst>
        </p:spPr>
      </p:pic>
      <p:sp>
        <p:nvSpPr>
          <p:cNvPr id="6" name="雲形吹き出し 5"/>
          <p:cNvSpPr/>
          <p:nvPr/>
        </p:nvSpPr>
        <p:spPr>
          <a:xfrm>
            <a:off x="1838325" y="3790950"/>
            <a:ext cx="5219699" cy="2886075"/>
          </a:xfrm>
          <a:prstGeom prst="cloudCallout">
            <a:avLst>
              <a:gd name="adj1" fmla="val 74013"/>
              <a:gd name="adj2" fmla="val -24389"/>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200" name="Picture 8" descr="笑顔のお茶の間のイラスト"/>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6100" y="4143232"/>
            <a:ext cx="3275933" cy="2168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874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lang="ja-JP" altLang="en-US" dirty="0"/>
              <a:t>先行研究</a:t>
            </a:r>
            <a:endParaRPr kumimoji="1" lang="ja-JP" altLang="en-US" dirty="0"/>
          </a:p>
        </p:txBody>
      </p:sp>
      <p:sp>
        <p:nvSpPr>
          <p:cNvPr id="8" name="コンテンツ プレースホルダー 7">
            <a:extLst>
              <a:ext uri="{FF2B5EF4-FFF2-40B4-BE49-F238E27FC236}">
                <a16:creationId xmlns:a16="http://schemas.microsoft.com/office/drawing/2014/main" id="{93E11BE2-9BBE-D34E-A3BE-C77161089D3A}"/>
              </a:ext>
            </a:extLst>
          </p:cNvPr>
          <p:cNvSpPr>
            <a:spLocks noGrp="1"/>
          </p:cNvSpPr>
          <p:nvPr>
            <p:ph idx="1"/>
          </p:nvPr>
        </p:nvSpPr>
        <p:spPr/>
        <p:txBody>
          <a:bodyPr anchor="t"/>
          <a:lstStyle/>
          <a:p>
            <a:r>
              <a:rPr lang="ja-JP" altLang="en-US"/>
              <a:t>先行研究をまとめると</a:t>
            </a:r>
          </a:p>
        </p:txBody>
      </p:sp>
      <p:sp>
        <p:nvSpPr>
          <p:cNvPr id="3" name="スライド番号プレースホルダー 2">
            <a:extLst>
              <a:ext uri="{FF2B5EF4-FFF2-40B4-BE49-F238E27FC236}">
                <a16:creationId xmlns:a16="http://schemas.microsoft.com/office/drawing/2014/main" id="{505FE574-C020-0E4F-8016-544D82F62A28}"/>
              </a:ext>
            </a:extLst>
          </p:cNvPr>
          <p:cNvSpPr>
            <a:spLocks noGrp="1"/>
          </p:cNvSpPr>
          <p:nvPr>
            <p:ph type="sldNum" sz="quarter" idx="12"/>
          </p:nvPr>
        </p:nvSpPr>
        <p:spPr/>
        <p:txBody>
          <a:bodyPr/>
          <a:lstStyle/>
          <a:p>
            <a:fld id="{0E35A073-45BD-4E4B-8276-892D5B9C5FB3}" type="slidenum">
              <a:rPr kumimoji="1" lang="ja-JP" altLang="en-US" smtClean="0"/>
              <a:t>12</a:t>
            </a:fld>
            <a:endParaRPr kumimoji="1" lang="ja-JP" altLang="en-US"/>
          </a:p>
        </p:txBody>
      </p:sp>
      <p:grpSp>
        <p:nvGrpSpPr>
          <p:cNvPr id="19" name="グループ化 18">
            <a:extLst>
              <a:ext uri="{FF2B5EF4-FFF2-40B4-BE49-F238E27FC236}">
                <a16:creationId xmlns:a16="http://schemas.microsoft.com/office/drawing/2014/main" id="{6AB8C083-841F-EF47-884D-8683A55030BF}"/>
              </a:ext>
            </a:extLst>
          </p:cNvPr>
          <p:cNvGrpSpPr/>
          <p:nvPr/>
        </p:nvGrpSpPr>
        <p:grpSpPr>
          <a:xfrm>
            <a:off x="1199963" y="2506597"/>
            <a:ext cx="9792073" cy="2791968"/>
            <a:chOff x="1199963" y="2554792"/>
            <a:chExt cx="9792073" cy="2791968"/>
          </a:xfrm>
        </p:grpSpPr>
        <p:grpSp>
          <p:nvGrpSpPr>
            <p:cNvPr id="9" name="グループ化 8">
              <a:extLst>
                <a:ext uri="{FF2B5EF4-FFF2-40B4-BE49-F238E27FC236}">
                  <a16:creationId xmlns:a16="http://schemas.microsoft.com/office/drawing/2014/main" id="{660915C2-FB38-384B-A750-A5F265B01646}"/>
                </a:ext>
              </a:extLst>
            </p:cNvPr>
            <p:cNvGrpSpPr/>
            <p:nvPr/>
          </p:nvGrpSpPr>
          <p:grpSpPr>
            <a:xfrm>
              <a:off x="1199963" y="2554792"/>
              <a:ext cx="9792073" cy="2791968"/>
              <a:chOff x="620333" y="2266555"/>
              <a:chExt cx="9017979" cy="2519480"/>
            </a:xfrm>
          </p:grpSpPr>
          <p:sp>
            <p:nvSpPr>
              <p:cNvPr id="10" name="四角形: 角を丸くする 3">
                <a:extLst>
                  <a:ext uri="{FF2B5EF4-FFF2-40B4-BE49-F238E27FC236}">
                    <a16:creationId xmlns:a16="http://schemas.microsoft.com/office/drawing/2014/main" id="{38C4E451-EA47-684C-96AB-90615C6C619F}"/>
                  </a:ext>
                </a:extLst>
              </p:cNvPr>
              <p:cNvSpPr/>
              <p:nvPr/>
            </p:nvSpPr>
            <p:spPr>
              <a:xfrm>
                <a:off x="620333" y="3180807"/>
                <a:ext cx="2614694" cy="690976"/>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ユーモア広告</a:t>
                </a:r>
              </a:p>
            </p:txBody>
          </p:sp>
          <p:sp>
            <p:nvSpPr>
              <p:cNvPr id="12" name="四角形: 角を丸くする 13">
                <a:extLst>
                  <a:ext uri="{FF2B5EF4-FFF2-40B4-BE49-F238E27FC236}">
                    <a16:creationId xmlns:a16="http://schemas.microsoft.com/office/drawing/2014/main" id="{6CE37368-4D4D-CF43-8336-DC2279DB63C9}"/>
                  </a:ext>
                </a:extLst>
              </p:cNvPr>
              <p:cNvSpPr/>
              <p:nvPr/>
            </p:nvSpPr>
            <p:spPr>
              <a:xfrm>
                <a:off x="7023619" y="2266555"/>
                <a:ext cx="2614693" cy="2519480"/>
              </a:xfrm>
              <a:prstGeom prst="round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肯定的態度</a:t>
                </a:r>
                <a:endParaRPr lang="en-US" altLang="ja-JP" sz="2400" dirty="0">
                  <a:solidFill>
                    <a:schemeClr val="tx1"/>
                  </a:solidFill>
                </a:endParaRPr>
              </a:p>
              <a:p>
                <a:pPr algn="ctr"/>
                <a:r>
                  <a:rPr lang="ja-JP" altLang="en-US" sz="2400">
                    <a:solidFill>
                      <a:schemeClr val="tx1"/>
                    </a:solidFill>
                  </a:rPr>
                  <a:t>購買意欲</a:t>
                </a:r>
                <a:endParaRPr lang="en-US" altLang="ja-JP" sz="2400" dirty="0">
                  <a:solidFill>
                    <a:schemeClr val="tx1"/>
                  </a:solidFill>
                </a:endParaRPr>
              </a:p>
              <a:p>
                <a:pPr algn="ctr"/>
                <a:r>
                  <a:rPr lang="ja-JP" altLang="en-US" sz="2400">
                    <a:solidFill>
                      <a:schemeClr val="tx1"/>
                    </a:solidFill>
                  </a:rPr>
                  <a:t>広告態度</a:t>
                </a:r>
                <a:endParaRPr lang="en-US" altLang="ja-JP" sz="2400" dirty="0">
                  <a:solidFill>
                    <a:schemeClr val="tx1"/>
                  </a:solidFill>
                </a:endParaRPr>
              </a:p>
              <a:p>
                <a:pPr algn="ctr"/>
                <a:r>
                  <a:rPr lang="ja-JP" altLang="en-US" sz="2400">
                    <a:solidFill>
                      <a:schemeClr val="tx1"/>
                    </a:solidFill>
                  </a:rPr>
                  <a:t>などの上昇</a:t>
                </a:r>
                <a:endParaRPr lang="en-US" altLang="ja-JP" sz="2800" dirty="0">
                  <a:solidFill>
                    <a:schemeClr val="tx1"/>
                  </a:solidFill>
                </a:endParaRPr>
              </a:p>
            </p:txBody>
          </p:sp>
        </p:grpSp>
        <p:sp>
          <p:nvSpPr>
            <p:cNvPr id="16" name="ストライプ矢印 15">
              <a:extLst>
                <a:ext uri="{FF2B5EF4-FFF2-40B4-BE49-F238E27FC236}">
                  <a16:creationId xmlns:a16="http://schemas.microsoft.com/office/drawing/2014/main" id="{1D5E9FF0-326C-0048-94C0-EC8067D1C070}"/>
                </a:ext>
              </a:extLst>
            </p:cNvPr>
            <p:cNvSpPr/>
            <p:nvPr/>
          </p:nvSpPr>
          <p:spPr>
            <a:xfrm>
              <a:off x="4303776" y="3347272"/>
              <a:ext cx="3694176" cy="1207008"/>
            </a:xfrm>
            <a:prstGeom prst="stripedRightArrow">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a:extLst>
                <a:ext uri="{FF2B5EF4-FFF2-40B4-BE49-F238E27FC236}">
                  <a16:creationId xmlns:a16="http://schemas.microsoft.com/office/drawing/2014/main" id="{F3C6C2FD-9331-2B43-B455-29FC239215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3826" y="2701096"/>
              <a:ext cx="2469556" cy="2500816"/>
            </a:xfrm>
            <a:prstGeom prst="rect">
              <a:avLst/>
            </a:prstGeom>
          </p:spPr>
        </p:pic>
      </p:grpSp>
      <p:sp>
        <p:nvSpPr>
          <p:cNvPr id="18" name="テキスト ボックス 17">
            <a:extLst>
              <a:ext uri="{FF2B5EF4-FFF2-40B4-BE49-F238E27FC236}">
                <a16:creationId xmlns:a16="http://schemas.microsoft.com/office/drawing/2014/main" id="{FB88D4DD-1278-0647-89A7-C4C1DCD3D91D}"/>
              </a:ext>
            </a:extLst>
          </p:cNvPr>
          <p:cNvSpPr txBox="1"/>
          <p:nvPr/>
        </p:nvSpPr>
        <p:spPr>
          <a:xfrm>
            <a:off x="838200" y="5620391"/>
            <a:ext cx="10509450" cy="523220"/>
          </a:xfrm>
          <a:prstGeom prst="rect">
            <a:avLst/>
          </a:prstGeom>
          <a:noFill/>
        </p:spPr>
        <p:txBody>
          <a:bodyPr wrap="square" rtlCol="0">
            <a:spAutoFit/>
          </a:bodyPr>
          <a:lstStyle/>
          <a:p>
            <a:pPr algn="ctr"/>
            <a:r>
              <a:rPr kumimoji="1" lang="ja-JP" altLang="en-US" sz="2800"/>
              <a:t>ユーモア広告が直接的に引き起こす効果や結果が示されている。</a:t>
            </a:r>
          </a:p>
        </p:txBody>
      </p:sp>
    </p:spTree>
    <p:extLst>
      <p:ext uri="{BB962C8B-B14F-4D97-AF65-F5344CB8AC3E}">
        <p14:creationId xmlns:p14="http://schemas.microsoft.com/office/powerpoint/2010/main" val="3757427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D448A1-F475-4294-8082-339798F90DF2}"/>
              </a:ext>
            </a:extLst>
          </p:cNvPr>
          <p:cNvSpPr>
            <a:spLocks noGrp="1"/>
          </p:cNvSpPr>
          <p:nvPr>
            <p:ph type="title"/>
          </p:nvPr>
        </p:nvSpPr>
        <p:spPr/>
        <p:txBody>
          <a:bodyPr/>
          <a:lstStyle/>
          <a:p>
            <a:r>
              <a:rPr kumimoji="1" lang="ja-JP" altLang="en-US" dirty="0"/>
              <a:t>問題意識</a:t>
            </a: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13</a:t>
            </a:fld>
            <a:endParaRPr kumimoji="1" lang="ja-JP" altLang="en-US"/>
          </a:p>
        </p:txBody>
      </p:sp>
      <p:sp>
        <p:nvSpPr>
          <p:cNvPr id="5" name="コンテンツ プレースホルダー 3">
            <a:extLst>
              <a:ext uri="{FF2B5EF4-FFF2-40B4-BE49-F238E27FC236}">
                <a16:creationId xmlns:a16="http://schemas.microsoft.com/office/drawing/2014/main" id="{C8C1790E-0A7A-4C24-95B9-5B035DEB9B72}"/>
              </a:ext>
            </a:extLst>
          </p:cNvPr>
          <p:cNvSpPr>
            <a:spLocks noGrp="1"/>
          </p:cNvSpPr>
          <p:nvPr>
            <p:ph idx="1"/>
          </p:nvPr>
        </p:nvSpPr>
        <p:spPr>
          <a:xfrm>
            <a:off x="838200" y="2837597"/>
            <a:ext cx="10515600" cy="2327393"/>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normAutofit/>
          </a:bodyPr>
          <a:lstStyle/>
          <a:p>
            <a:pPr marL="0" indent="0" algn="ctr">
              <a:buNone/>
            </a:pPr>
            <a:r>
              <a:rPr lang="ja-JP" altLang="en-US" dirty="0">
                <a:solidFill>
                  <a:schemeClr val="tx1"/>
                </a:solidFill>
              </a:rPr>
              <a:t>ユーモア広告とアレンジは関わりがあるのか。</a:t>
            </a:r>
            <a:endParaRPr lang="en-US" altLang="ja-JP" dirty="0">
              <a:solidFill>
                <a:schemeClr val="tx1"/>
              </a:solidFill>
            </a:endParaRPr>
          </a:p>
          <a:p>
            <a:pPr marL="0" indent="0" algn="ctr">
              <a:buNone/>
            </a:pPr>
            <a:r>
              <a:rPr lang="ja-JP" altLang="en-US" dirty="0">
                <a:solidFill>
                  <a:schemeClr val="tx1"/>
                </a:solidFill>
              </a:rPr>
              <a:t>また、アレンジされた広告は拡散されやすいのか。</a:t>
            </a:r>
            <a:endParaRPr lang="en-US" altLang="ja-JP" dirty="0">
              <a:solidFill>
                <a:schemeClr val="tx1"/>
              </a:solidFill>
            </a:endParaRPr>
          </a:p>
        </p:txBody>
      </p:sp>
    </p:spTree>
    <p:extLst>
      <p:ext uri="{BB962C8B-B14F-4D97-AF65-F5344CB8AC3E}">
        <p14:creationId xmlns:p14="http://schemas.microsoft.com/office/powerpoint/2010/main" val="182620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先行研究</a:t>
            </a:r>
          </a:p>
        </p:txBody>
      </p:sp>
      <p:sp>
        <p:nvSpPr>
          <p:cNvPr id="3" name="コンテンツ プレースホルダー 2"/>
          <p:cNvSpPr>
            <a:spLocks noGrp="1"/>
          </p:cNvSpPr>
          <p:nvPr>
            <p:ph idx="1"/>
          </p:nvPr>
        </p:nvSpPr>
        <p:spPr>
          <a:xfrm>
            <a:off x="838200" y="1690688"/>
            <a:ext cx="10515600" cy="1061266"/>
          </a:xfrm>
        </p:spPr>
        <p:txBody>
          <a:bodyPr>
            <a:normAutofit/>
          </a:bodyPr>
          <a:lstStyle/>
          <a:p>
            <a:pPr marL="0" indent="0">
              <a:buNone/>
            </a:pPr>
            <a:r>
              <a:rPr kumimoji="1" lang="ja-JP" altLang="en-US" sz="2400" dirty="0"/>
              <a:t>アレンジされた広告を見ると、</a:t>
            </a:r>
            <a:endParaRPr kumimoji="1" lang="en-US" altLang="ja-JP" sz="2400" dirty="0"/>
          </a:p>
          <a:p>
            <a:pPr marL="0" indent="0">
              <a:buNone/>
            </a:pPr>
            <a:r>
              <a:rPr kumimoji="1" lang="ja-JP" altLang="en-US" sz="2400" dirty="0"/>
              <a:t>それを深刻に受け取ることなく安心感を抱く。</a:t>
            </a:r>
          </a:p>
        </p:txBody>
      </p:sp>
      <p:sp>
        <p:nvSpPr>
          <p:cNvPr id="4" name="テキスト ボックス 3"/>
          <p:cNvSpPr txBox="1"/>
          <p:nvPr/>
        </p:nvSpPr>
        <p:spPr>
          <a:xfrm>
            <a:off x="7302500" y="2186776"/>
            <a:ext cx="2599145" cy="369332"/>
          </a:xfrm>
          <a:prstGeom prst="rect">
            <a:avLst/>
          </a:prstGeom>
          <a:noFill/>
        </p:spPr>
        <p:txBody>
          <a:bodyPr wrap="square" rtlCol="0">
            <a:spAutoFit/>
          </a:bodyPr>
          <a:lstStyle/>
          <a:p>
            <a:r>
              <a:rPr lang="en-US" altLang="ja-JP" dirty="0"/>
              <a:t>Bruce G.</a:t>
            </a:r>
            <a:r>
              <a:rPr lang="ja-JP" altLang="en-US"/>
              <a:t>（</a:t>
            </a:r>
            <a:r>
              <a:rPr lang="en-US" altLang="ja-JP" dirty="0"/>
              <a:t>2011</a:t>
            </a:r>
            <a:r>
              <a:rPr lang="ja-JP" altLang="en-US" dirty="0"/>
              <a:t>）</a:t>
            </a:r>
            <a:endParaRPr kumimoji="1" lang="ja-JP" altLang="en-US" dirty="0"/>
          </a:p>
        </p:txBody>
      </p:sp>
      <p:pic>
        <p:nvPicPr>
          <p:cNvPr id="5" name="コンテンツ プレースホルダー 11">
            <a:extLst>
              <a:ext uri="{FF2B5EF4-FFF2-40B4-BE49-F238E27FC236}">
                <a16:creationId xmlns:a16="http://schemas.microsoft.com/office/drawing/2014/main" id="{7BEBFD57-A4D9-E74B-A237-F7BF8FF3124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4407" y="3173580"/>
            <a:ext cx="1482386" cy="2158815"/>
          </a:xfrm>
          <a:prstGeom prst="rect">
            <a:avLst/>
          </a:prstGeom>
        </p:spPr>
      </p:pic>
      <p:sp>
        <p:nvSpPr>
          <p:cNvPr id="6" name="ストライプ矢印 5">
            <a:extLst>
              <a:ext uri="{FF2B5EF4-FFF2-40B4-BE49-F238E27FC236}">
                <a16:creationId xmlns:a16="http://schemas.microsoft.com/office/drawing/2014/main" id="{03DC4A11-C5AD-3A43-876A-38933AB2A2AC}"/>
              </a:ext>
            </a:extLst>
          </p:cNvPr>
          <p:cNvSpPr/>
          <p:nvPr/>
        </p:nvSpPr>
        <p:spPr>
          <a:xfrm>
            <a:off x="3791371" y="3755495"/>
            <a:ext cx="4508500" cy="994984"/>
          </a:xfrm>
          <a:prstGeom prst="strip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角丸四角形 6">
            <a:extLst>
              <a:ext uri="{FF2B5EF4-FFF2-40B4-BE49-F238E27FC236}">
                <a16:creationId xmlns:a16="http://schemas.microsoft.com/office/drawing/2014/main" id="{9ADB6EED-DC96-B348-928B-AB77B90325A6}"/>
              </a:ext>
            </a:extLst>
          </p:cNvPr>
          <p:cNvSpPr/>
          <p:nvPr/>
        </p:nvSpPr>
        <p:spPr>
          <a:xfrm>
            <a:off x="4673601" y="3005620"/>
            <a:ext cx="2324100" cy="2200415"/>
          </a:xfrm>
          <a:prstGeom prst="roundRect">
            <a:avLst/>
          </a:prstGeom>
          <a:solidFill>
            <a:schemeClr val="bg2"/>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0000" rtlCol="0" anchor="ctr"/>
          <a:lstStyle/>
          <a:p>
            <a:pPr algn="ctr"/>
            <a:r>
              <a:rPr lang="ja-JP" altLang="en-US" sz="2400" dirty="0">
                <a:solidFill>
                  <a:schemeClr val="tx1"/>
                </a:solidFill>
              </a:rPr>
              <a:t>アレンジ</a:t>
            </a:r>
            <a:endParaRPr lang="en-US" altLang="ja-JP" sz="2400" dirty="0">
              <a:solidFill>
                <a:schemeClr val="tx1"/>
              </a:solidFill>
            </a:endParaRPr>
          </a:p>
          <a:p>
            <a:pPr algn="ctr"/>
            <a:endParaRPr lang="en-US" altLang="ja-JP" sz="2400" dirty="0">
              <a:solidFill>
                <a:schemeClr val="tx1"/>
              </a:solidFill>
            </a:endParaRPr>
          </a:p>
          <a:p>
            <a:pPr algn="ctr"/>
            <a:endParaRPr lang="en-US" altLang="ja-JP" sz="2400" dirty="0">
              <a:solidFill>
                <a:schemeClr val="tx1"/>
              </a:solidFill>
            </a:endParaRPr>
          </a:p>
          <a:p>
            <a:pPr algn="ctr"/>
            <a:endParaRPr lang="en-US" altLang="ja-JP" sz="2400" dirty="0">
              <a:solidFill>
                <a:schemeClr val="tx1"/>
              </a:solidFill>
            </a:endParaRPr>
          </a:p>
          <a:p>
            <a:pPr algn="ctr"/>
            <a:r>
              <a:rPr kumimoji="1" lang="ja-JP" altLang="en-US" sz="2400" dirty="0">
                <a:solidFill>
                  <a:schemeClr val="tx1"/>
                </a:solidFill>
              </a:rPr>
              <a:t>広告</a:t>
            </a:r>
            <a:endParaRPr kumimoji="1" lang="en-US" altLang="ja-JP" sz="2400" dirty="0">
              <a:solidFill>
                <a:schemeClr val="tx1"/>
              </a:solidFill>
            </a:endParaRPr>
          </a:p>
        </p:txBody>
      </p:sp>
      <p:pic>
        <p:nvPicPr>
          <p:cNvPr id="8" name="図 7">
            <a:extLst>
              <a:ext uri="{FF2B5EF4-FFF2-40B4-BE49-F238E27FC236}">
                <a16:creationId xmlns:a16="http://schemas.microsoft.com/office/drawing/2014/main" id="{2784A3B9-8A7B-4549-8747-72BB6858E5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04449" y="3275799"/>
            <a:ext cx="1886927" cy="2056596"/>
          </a:xfrm>
          <a:prstGeom prst="rect">
            <a:avLst/>
          </a:prstGeom>
        </p:spPr>
      </p:pic>
      <p:sp>
        <p:nvSpPr>
          <p:cNvPr id="9" name="右矢印 8">
            <a:extLst>
              <a:ext uri="{FF2B5EF4-FFF2-40B4-BE49-F238E27FC236}">
                <a16:creationId xmlns:a16="http://schemas.microsoft.com/office/drawing/2014/main" id="{28CFBF3E-0396-794E-B422-E116C928BBE7}"/>
              </a:ext>
            </a:extLst>
          </p:cNvPr>
          <p:cNvSpPr/>
          <p:nvPr/>
        </p:nvSpPr>
        <p:spPr>
          <a:xfrm>
            <a:off x="5511800" y="3788030"/>
            <a:ext cx="736599" cy="654423"/>
          </a:xfrm>
          <a:prstGeom prst="rightArrow">
            <a:avLst/>
          </a:prstGeom>
          <a:solidFill>
            <a:srgbClr val="FF000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14">
            <a:extLst>
              <a:ext uri="{FF2B5EF4-FFF2-40B4-BE49-F238E27FC236}">
                <a16:creationId xmlns:a16="http://schemas.microsoft.com/office/drawing/2014/main" id="{465AD046-B5F2-4826-8594-8797CADFE647}"/>
              </a:ext>
            </a:extLst>
          </p:cNvPr>
          <p:cNvSpPr/>
          <p:nvPr/>
        </p:nvSpPr>
        <p:spPr>
          <a:xfrm>
            <a:off x="838200" y="5586061"/>
            <a:ext cx="10515600" cy="742892"/>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アレンジ動画は広告自体より警戒心を抱かれにくい。</a:t>
            </a:r>
          </a:p>
        </p:txBody>
      </p:sp>
      <p:sp>
        <p:nvSpPr>
          <p:cNvPr id="11" name="スライド番号プレースホルダー 10"/>
          <p:cNvSpPr>
            <a:spLocks noGrp="1"/>
          </p:cNvSpPr>
          <p:nvPr>
            <p:ph type="sldNum" sz="quarter" idx="12"/>
          </p:nvPr>
        </p:nvSpPr>
        <p:spPr/>
        <p:txBody>
          <a:bodyPr/>
          <a:lstStyle/>
          <a:p>
            <a:fld id="{A0425D7D-E298-47E0-9EE2-10DA9891358A}" type="slidenum">
              <a:rPr kumimoji="1" lang="ja-JP" altLang="en-US" smtClean="0"/>
              <a:t>14</a:t>
            </a:fld>
            <a:endParaRPr kumimoji="1" lang="ja-JP" altLang="en-US"/>
          </a:p>
        </p:txBody>
      </p:sp>
    </p:spTree>
    <p:extLst>
      <p:ext uri="{BB962C8B-B14F-4D97-AF65-F5344CB8AC3E}">
        <p14:creationId xmlns:p14="http://schemas.microsoft.com/office/powerpoint/2010/main" val="36472787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46219C-CED4-479E-B1CD-CE3E515C1CA0}"/>
              </a:ext>
            </a:extLst>
          </p:cNvPr>
          <p:cNvSpPr>
            <a:spLocks noGrp="1"/>
          </p:cNvSpPr>
          <p:nvPr>
            <p:ph type="title"/>
          </p:nvPr>
        </p:nvSpPr>
        <p:spPr/>
        <p:txBody>
          <a:bodyPr/>
          <a:lstStyle/>
          <a:p>
            <a:r>
              <a:rPr kumimoji="1" lang="ja-JP" altLang="en-US" dirty="0"/>
              <a:t>研究目的</a:t>
            </a:r>
          </a:p>
        </p:txBody>
      </p:sp>
      <p:sp>
        <p:nvSpPr>
          <p:cNvPr id="4" name="コンテンツ プレースホルダー 3">
            <a:extLst>
              <a:ext uri="{FF2B5EF4-FFF2-40B4-BE49-F238E27FC236}">
                <a16:creationId xmlns:a16="http://schemas.microsoft.com/office/drawing/2014/main" id="{73770A30-C226-495E-B3EC-4B12AF093D31}"/>
              </a:ext>
            </a:extLst>
          </p:cNvPr>
          <p:cNvSpPr>
            <a:spLocks noGrp="1"/>
          </p:cNvSpPr>
          <p:nvPr>
            <p:ph idx="1"/>
          </p:nvPr>
        </p:nvSpPr>
        <p:spPr>
          <a:xfrm>
            <a:off x="838200" y="2435855"/>
            <a:ext cx="10515600" cy="3130877"/>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normAutofit/>
          </a:bodyPr>
          <a:lstStyle/>
          <a:p>
            <a:pPr marL="0" indent="0" algn="ctr">
              <a:buNone/>
            </a:pPr>
            <a:r>
              <a:rPr lang="ja-JP" altLang="en-US" dirty="0">
                <a:solidFill>
                  <a:schemeClr val="tx1"/>
                </a:solidFill>
              </a:rPr>
              <a:t>企業が効果的に打てる広告を</a:t>
            </a:r>
            <a:endParaRPr lang="en-US" altLang="ja-JP" dirty="0">
              <a:solidFill>
                <a:schemeClr val="tx1"/>
              </a:solidFill>
            </a:endParaRPr>
          </a:p>
          <a:p>
            <a:pPr marL="0" indent="0" algn="ctr">
              <a:buNone/>
            </a:pPr>
            <a:r>
              <a:rPr lang="ja-JP" altLang="en-US" b="1" dirty="0">
                <a:solidFill>
                  <a:schemeClr val="tx1"/>
                </a:solidFill>
              </a:rPr>
              <a:t>「広告が消費者にアレンジされること」</a:t>
            </a:r>
            <a:r>
              <a:rPr lang="ja-JP" altLang="en-US" dirty="0">
                <a:solidFill>
                  <a:schemeClr val="tx1"/>
                </a:solidFill>
              </a:rPr>
              <a:t>に焦点を当て、</a:t>
            </a:r>
            <a:endParaRPr lang="en-US" altLang="ja-JP" dirty="0">
              <a:solidFill>
                <a:schemeClr val="tx1"/>
              </a:solidFill>
            </a:endParaRPr>
          </a:p>
          <a:p>
            <a:pPr marL="0" indent="0" algn="ctr">
              <a:buNone/>
            </a:pPr>
            <a:r>
              <a:rPr lang="ja-JP" altLang="en-US" dirty="0">
                <a:solidFill>
                  <a:schemeClr val="tx1"/>
                </a:solidFill>
              </a:rPr>
              <a:t>どのような広告はアレンジされ、拡散されるのか、</a:t>
            </a:r>
            <a:endParaRPr lang="en-US" altLang="ja-JP" dirty="0">
              <a:solidFill>
                <a:schemeClr val="tx1"/>
              </a:solidFill>
            </a:endParaRPr>
          </a:p>
          <a:p>
            <a:pPr marL="0" indent="0" algn="ctr">
              <a:buNone/>
            </a:pPr>
            <a:r>
              <a:rPr lang="ja-JP" altLang="en-US" dirty="0">
                <a:solidFill>
                  <a:schemeClr val="tx1"/>
                </a:solidFill>
              </a:rPr>
              <a:t>ユーモア広告の観点から明らかにする。</a:t>
            </a:r>
            <a:endParaRPr lang="en-US" altLang="ja-JP"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15</a:t>
            </a:fld>
            <a:endParaRPr kumimoji="1" lang="ja-JP" altLang="en-US"/>
          </a:p>
        </p:txBody>
      </p:sp>
    </p:spTree>
    <p:extLst>
      <p:ext uri="{BB962C8B-B14F-4D97-AF65-F5344CB8AC3E}">
        <p14:creationId xmlns:p14="http://schemas.microsoft.com/office/powerpoint/2010/main" val="2711450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B31010-08D0-4150-ADEC-66DFC1731054}"/>
              </a:ext>
            </a:extLst>
          </p:cNvPr>
          <p:cNvSpPr>
            <a:spLocks noGrp="1"/>
          </p:cNvSpPr>
          <p:nvPr>
            <p:ph type="title"/>
          </p:nvPr>
        </p:nvSpPr>
        <p:spPr/>
        <p:txBody>
          <a:bodyPr/>
          <a:lstStyle/>
          <a:p>
            <a:r>
              <a:rPr kumimoji="1" lang="ja-JP" altLang="en-US" dirty="0"/>
              <a:t>仮説導出①</a:t>
            </a:r>
          </a:p>
        </p:txBody>
      </p:sp>
      <p:sp>
        <p:nvSpPr>
          <p:cNvPr id="21" name="角丸四角形 14">
            <a:extLst>
              <a:ext uri="{FF2B5EF4-FFF2-40B4-BE49-F238E27FC236}">
                <a16:creationId xmlns:a16="http://schemas.microsoft.com/office/drawing/2014/main" id="{370012E2-9DE6-4C32-879B-7536C5E52CF2}"/>
              </a:ext>
            </a:extLst>
          </p:cNvPr>
          <p:cNvSpPr/>
          <p:nvPr/>
        </p:nvSpPr>
        <p:spPr>
          <a:xfrm>
            <a:off x="838200" y="5586061"/>
            <a:ext cx="10515600" cy="742892"/>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アレンジされた</a:t>
            </a:r>
            <a:r>
              <a:rPr lang="en-US" altLang="ja-JP" sz="2400" dirty="0">
                <a:solidFill>
                  <a:schemeClr val="tx1"/>
                </a:solidFill>
              </a:rPr>
              <a:t>CM</a:t>
            </a:r>
            <a:r>
              <a:rPr lang="ja-JP" altLang="en-US" sz="2400" dirty="0">
                <a:solidFill>
                  <a:schemeClr val="tx1"/>
                </a:solidFill>
              </a:rPr>
              <a:t>は面白い＝ユーモア広告が多いのではないか？</a:t>
            </a:r>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16</a:t>
            </a:fld>
            <a:endParaRPr kumimoji="1" lang="ja-JP" altLang="en-US"/>
          </a:p>
        </p:txBody>
      </p:sp>
      <p:pic>
        <p:nvPicPr>
          <p:cNvPr id="9" name="図 8">
            <a:extLst>
              <a:ext uri="{FF2B5EF4-FFF2-40B4-BE49-F238E27FC236}">
                <a16:creationId xmlns:a16="http://schemas.microsoft.com/office/drawing/2014/main" id="{628E5168-5BEB-4B54-8E63-E2F17DA08AA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4536" y="2100182"/>
            <a:ext cx="4667531" cy="2602656"/>
          </a:xfrm>
          <a:prstGeom prst="rect">
            <a:avLst/>
          </a:prstGeom>
        </p:spPr>
      </p:pic>
      <p:pic>
        <p:nvPicPr>
          <p:cNvPr id="4100" name="Picture 4" descr="「ゆいちき」の画像検索結果">
            <a:extLst>
              <a:ext uri="{FF2B5EF4-FFF2-40B4-BE49-F238E27FC236}">
                <a16:creationId xmlns:a16="http://schemas.microsoft.com/office/drawing/2014/main" id="{AFA11733-BD96-448D-8425-309CB433790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30801" y="2100182"/>
            <a:ext cx="4632730" cy="2602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161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C1A40D-CB74-4F9B-92D9-E50CE0EDE042}"/>
              </a:ext>
            </a:extLst>
          </p:cNvPr>
          <p:cNvSpPr>
            <a:spLocks noGrp="1"/>
          </p:cNvSpPr>
          <p:nvPr>
            <p:ph type="title"/>
          </p:nvPr>
        </p:nvSpPr>
        <p:spPr/>
        <p:txBody>
          <a:bodyPr/>
          <a:lstStyle/>
          <a:p>
            <a:r>
              <a:rPr kumimoji="1" lang="ja-JP" altLang="en-US" dirty="0"/>
              <a:t>仮説１</a:t>
            </a:r>
          </a:p>
        </p:txBody>
      </p:sp>
      <p:sp>
        <p:nvSpPr>
          <p:cNvPr id="4" name="四角形: 角を丸くする 3">
            <a:extLst>
              <a:ext uri="{FF2B5EF4-FFF2-40B4-BE49-F238E27FC236}">
                <a16:creationId xmlns:a16="http://schemas.microsoft.com/office/drawing/2014/main" id="{D361F9B5-1891-48E6-8EED-C5E84B05CCB6}"/>
              </a:ext>
            </a:extLst>
          </p:cNvPr>
          <p:cNvSpPr/>
          <p:nvPr/>
        </p:nvSpPr>
        <p:spPr>
          <a:xfrm>
            <a:off x="838200" y="3105061"/>
            <a:ext cx="10515600" cy="1792466"/>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800" dirty="0">
                <a:solidFill>
                  <a:schemeClr val="tx1"/>
                </a:solidFill>
              </a:rPr>
              <a:t>アレンジされた広告は、</a:t>
            </a:r>
            <a:endParaRPr lang="en-US" altLang="ja-JP" sz="2800" dirty="0">
              <a:solidFill>
                <a:schemeClr val="tx1"/>
              </a:solidFill>
            </a:endParaRPr>
          </a:p>
          <a:p>
            <a:pPr algn="ctr"/>
            <a:r>
              <a:rPr lang="ja-JP" altLang="en-US" sz="2800" dirty="0">
                <a:solidFill>
                  <a:schemeClr val="tx1"/>
                </a:solidFill>
              </a:rPr>
              <a:t>非ユーモア広告に比べてユーモア広告のほうが多い。</a:t>
            </a:r>
            <a:endParaRPr lang="en-US" altLang="ja-JP" sz="2800"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17</a:t>
            </a:fld>
            <a:endParaRPr kumimoji="1" lang="ja-JP" altLang="en-US"/>
          </a:p>
        </p:txBody>
      </p:sp>
    </p:spTree>
    <p:extLst>
      <p:ext uri="{BB962C8B-B14F-4D97-AF65-F5344CB8AC3E}">
        <p14:creationId xmlns:p14="http://schemas.microsoft.com/office/powerpoint/2010/main" val="952298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矢印: ストライプ 2">
            <a:extLst>
              <a:ext uri="{FF2B5EF4-FFF2-40B4-BE49-F238E27FC236}">
                <a16:creationId xmlns:a16="http://schemas.microsoft.com/office/drawing/2014/main" id="{EE13C242-66E9-1A40-8F41-AC8DCF9896A9}"/>
              </a:ext>
            </a:extLst>
          </p:cNvPr>
          <p:cNvSpPr/>
          <p:nvPr/>
        </p:nvSpPr>
        <p:spPr>
          <a:xfrm rot="5400000">
            <a:off x="5850806" y="4517068"/>
            <a:ext cx="490375" cy="839955"/>
          </a:xfrm>
          <a:prstGeom prst="stripedRightArrow">
            <a:avLst/>
          </a:prstGeom>
          <a:solidFill>
            <a:schemeClr val="bg2">
              <a:lumMod val="50000"/>
            </a:schemeClr>
          </a:solidFill>
          <a:ln>
            <a:solidFill>
              <a:schemeClr val="bg2">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0E8BEE6B-C552-864F-A021-B0F9644EEAF9}"/>
              </a:ext>
            </a:extLst>
          </p:cNvPr>
          <p:cNvSpPr>
            <a:spLocks noGrp="1"/>
          </p:cNvSpPr>
          <p:nvPr>
            <p:ph type="title"/>
          </p:nvPr>
        </p:nvSpPr>
        <p:spPr/>
        <p:txBody>
          <a:bodyPr/>
          <a:lstStyle/>
          <a:p>
            <a:r>
              <a:rPr kumimoji="1" lang="ja-JP" altLang="en-US"/>
              <a:t>仮説導出②</a:t>
            </a:r>
          </a:p>
        </p:txBody>
      </p:sp>
      <p:sp>
        <p:nvSpPr>
          <p:cNvPr id="3" name="コンテンツ プレースホルダー 2">
            <a:extLst>
              <a:ext uri="{FF2B5EF4-FFF2-40B4-BE49-F238E27FC236}">
                <a16:creationId xmlns:a16="http://schemas.microsoft.com/office/drawing/2014/main" id="{AC19DB14-7417-6B48-B82F-A176D18D5D53}"/>
              </a:ext>
            </a:extLst>
          </p:cNvPr>
          <p:cNvSpPr>
            <a:spLocks noGrp="1"/>
          </p:cNvSpPr>
          <p:nvPr>
            <p:ph idx="1"/>
          </p:nvPr>
        </p:nvSpPr>
        <p:spPr/>
        <p:txBody>
          <a:bodyPr/>
          <a:lstStyle/>
          <a:p>
            <a:pPr marL="0" indent="0">
              <a:buNone/>
            </a:pPr>
            <a:r>
              <a:rPr kumimoji="1" lang="ja-JP" altLang="en-US" dirty="0"/>
              <a:t>ユーモアを生む</a:t>
            </a:r>
            <a:r>
              <a:rPr lang="ja-JP" altLang="en-US" dirty="0"/>
              <a:t>メカニズム</a:t>
            </a:r>
            <a:r>
              <a:rPr lang="ja-JP" altLang="en-US" u="sng" dirty="0"/>
              <a:t>「不適合理論」</a:t>
            </a:r>
            <a:endParaRPr lang="en-US" altLang="ja-JP" sz="2000" u="sng" dirty="0"/>
          </a:p>
          <a:p>
            <a:pPr marL="0" indent="0">
              <a:buNone/>
            </a:pPr>
            <a:r>
              <a:rPr lang="ja-JP" altLang="en-US" sz="2400" dirty="0"/>
              <a:t>関連がないと思われる思考や概念や状況が、意外な方法で結び合わされることがユーモアを生起させるとする理論である。</a:t>
            </a:r>
            <a:endParaRPr lang="en-US" altLang="ja-JP" sz="2400" dirty="0"/>
          </a:p>
          <a:p>
            <a:pPr marL="0" indent="0">
              <a:buNone/>
            </a:pPr>
            <a:endParaRPr kumimoji="1" lang="en-US" altLang="ja-JP" dirty="0"/>
          </a:p>
        </p:txBody>
      </p:sp>
      <p:sp>
        <p:nvSpPr>
          <p:cNvPr id="4" name="スライド番号プレースホルダー 3">
            <a:extLst>
              <a:ext uri="{FF2B5EF4-FFF2-40B4-BE49-F238E27FC236}">
                <a16:creationId xmlns:a16="http://schemas.microsoft.com/office/drawing/2014/main" id="{3AC9AE40-A4AA-3B47-88D6-D0CB91D054A1}"/>
              </a:ext>
            </a:extLst>
          </p:cNvPr>
          <p:cNvSpPr>
            <a:spLocks noGrp="1"/>
          </p:cNvSpPr>
          <p:nvPr>
            <p:ph type="sldNum" sz="quarter" idx="12"/>
          </p:nvPr>
        </p:nvSpPr>
        <p:spPr/>
        <p:txBody>
          <a:bodyPr/>
          <a:lstStyle/>
          <a:p>
            <a:fld id="{A0425D7D-E298-47E0-9EE2-10DA9891358A}" type="slidenum">
              <a:rPr lang="ja-JP" altLang="en-US" smtClean="0"/>
              <a:pPr/>
              <a:t>18</a:t>
            </a:fld>
            <a:endParaRPr lang="ja-JP" altLang="en-US" dirty="0"/>
          </a:p>
        </p:txBody>
      </p:sp>
      <p:grpSp>
        <p:nvGrpSpPr>
          <p:cNvPr id="15" name="グループ化 14">
            <a:extLst>
              <a:ext uri="{FF2B5EF4-FFF2-40B4-BE49-F238E27FC236}">
                <a16:creationId xmlns:a16="http://schemas.microsoft.com/office/drawing/2014/main" id="{78C24D6E-638E-A94D-B044-698DC84838AE}"/>
              </a:ext>
            </a:extLst>
          </p:cNvPr>
          <p:cNvGrpSpPr/>
          <p:nvPr/>
        </p:nvGrpSpPr>
        <p:grpSpPr>
          <a:xfrm>
            <a:off x="1842896" y="3781838"/>
            <a:ext cx="8672483" cy="842551"/>
            <a:chOff x="1842896" y="3629986"/>
            <a:chExt cx="8672483" cy="842551"/>
          </a:xfrm>
        </p:grpSpPr>
        <p:grpSp>
          <p:nvGrpSpPr>
            <p:cNvPr id="14" name="グループ化 13">
              <a:extLst>
                <a:ext uri="{FF2B5EF4-FFF2-40B4-BE49-F238E27FC236}">
                  <a16:creationId xmlns:a16="http://schemas.microsoft.com/office/drawing/2014/main" id="{511562FD-9FF0-5747-9ECD-3162BB316C64}"/>
                </a:ext>
              </a:extLst>
            </p:cNvPr>
            <p:cNvGrpSpPr/>
            <p:nvPr/>
          </p:nvGrpSpPr>
          <p:grpSpPr>
            <a:xfrm>
              <a:off x="1842896" y="3745993"/>
              <a:ext cx="8672483" cy="610539"/>
              <a:chOff x="1842896" y="3745993"/>
              <a:chExt cx="8672483" cy="610539"/>
            </a:xfrm>
          </p:grpSpPr>
          <p:sp>
            <p:nvSpPr>
              <p:cNvPr id="5" name="四角形: 角を丸くする 4">
                <a:extLst>
                  <a:ext uri="{FF2B5EF4-FFF2-40B4-BE49-F238E27FC236}">
                    <a16:creationId xmlns:a16="http://schemas.microsoft.com/office/drawing/2014/main" id="{5B5A0254-01A5-A740-BEB5-0226B5B931B7}"/>
                  </a:ext>
                </a:extLst>
              </p:cNvPr>
              <p:cNvSpPr/>
              <p:nvPr/>
            </p:nvSpPr>
            <p:spPr>
              <a:xfrm>
                <a:off x="1842896" y="3745993"/>
                <a:ext cx="2366629" cy="610539"/>
              </a:xfrm>
              <a:prstGeom prst="round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出来事</a:t>
                </a:r>
                <a:r>
                  <a:rPr kumimoji="1" lang="en-US" altLang="ja-JP" sz="2400" dirty="0">
                    <a:solidFill>
                      <a:schemeClr val="tx1"/>
                    </a:solidFill>
                  </a:rPr>
                  <a:t>A</a:t>
                </a:r>
                <a:endParaRPr kumimoji="1" lang="ja-JP" altLang="en-US" sz="2400" dirty="0">
                  <a:solidFill>
                    <a:schemeClr val="tx1"/>
                  </a:solidFill>
                </a:endParaRPr>
              </a:p>
            </p:txBody>
          </p:sp>
          <p:sp>
            <p:nvSpPr>
              <p:cNvPr id="6" name="四角形: 角を丸くする 6">
                <a:extLst>
                  <a:ext uri="{FF2B5EF4-FFF2-40B4-BE49-F238E27FC236}">
                    <a16:creationId xmlns:a16="http://schemas.microsoft.com/office/drawing/2014/main" id="{F2E96C46-0351-844D-8D27-0D2394E5A7E5}"/>
                  </a:ext>
                </a:extLst>
              </p:cNvPr>
              <p:cNvSpPr/>
              <p:nvPr/>
            </p:nvSpPr>
            <p:spPr>
              <a:xfrm>
                <a:off x="7982476" y="3745993"/>
                <a:ext cx="2532903" cy="610539"/>
              </a:xfrm>
              <a:prstGeom prst="round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出来事</a:t>
                </a:r>
                <a:r>
                  <a:rPr lang="en-US" altLang="ja-JP" sz="2400" dirty="0">
                    <a:solidFill>
                      <a:schemeClr val="tx1"/>
                    </a:solidFill>
                  </a:rPr>
                  <a:t>B</a:t>
                </a:r>
                <a:endParaRPr lang="ja-JP" altLang="en-US" sz="2400" dirty="0">
                  <a:solidFill>
                    <a:schemeClr val="tx1"/>
                  </a:solidFill>
                </a:endParaRPr>
              </a:p>
            </p:txBody>
          </p:sp>
          <p:sp>
            <p:nvSpPr>
              <p:cNvPr id="8" name="矢印: 右 12">
                <a:extLst>
                  <a:ext uri="{FF2B5EF4-FFF2-40B4-BE49-F238E27FC236}">
                    <a16:creationId xmlns:a16="http://schemas.microsoft.com/office/drawing/2014/main" id="{84AF3EA6-0A3B-0043-96E5-94FF1FF56674}"/>
                  </a:ext>
                </a:extLst>
              </p:cNvPr>
              <p:cNvSpPr/>
              <p:nvPr/>
            </p:nvSpPr>
            <p:spPr>
              <a:xfrm>
                <a:off x="4209525" y="3827742"/>
                <a:ext cx="3772951" cy="448285"/>
              </a:xfrm>
              <a:prstGeom prst="rightArrow">
                <a:avLst>
                  <a:gd name="adj1" fmla="val 3724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sz="2000"/>
              </a:p>
            </p:txBody>
          </p:sp>
        </p:grpSp>
        <p:sp>
          <p:nvSpPr>
            <p:cNvPr id="10" name="雲 9">
              <a:extLst>
                <a:ext uri="{FF2B5EF4-FFF2-40B4-BE49-F238E27FC236}">
                  <a16:creationId xmlns:a16="http://schemas.microsoft.com/office/drawing/2014/main" id="{E3D3F73B-2138-9540-B662-32B3832C566B}"/>
                </a:ext>
              </a:extLst>
            </p:cNvPr>
            <p:cNvSpPr/>
            <p:nvPr/>
          </p:nvSpPr>
          <p:spPr>
            <a:xfrm>
              <a:off x="4945191" y="3629986"/>
              <a:ext cx="2212230" cy="842551"/>
            </a:xfrm>
            <a:prstGeom prst="cloud">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a:t>意外な方法</a:t>
              </a:r>
            </a:p>
          </p:txBody>
        </p:sp>
      </p:grpSp>
      <p:sp>
        <p:nvSpPr>
          <p:cNvPr id="13" name="爆発: 8 pt 9">
            <a:extLst>
              <a:ext uri="{FF2B5EF4-FFF2-40B4-BE49-F238E27FC236}">
                <a16:creationId xmlns:a16="http://schemas.microsoft.com/office/drawing/2014/main" id="{2D38AD2E-5B78-044E-9FCC-4CE2BDDB7ED4}"/>
              </a:ext>
            </a:extLst>
          </p:cNvPr>
          <p:cNvSpPr/>
          <p:nvPr/>
        </p:nvSpPr>
        <p:spPr>
          <a:xfrm>
            <a:off x="4937112" y="5317170"/>
            <a:ext cx="2317765" cy="607544"/>
          </a:xfrm>
          <a:prstGeom prst="roundRect">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400">
                <a:solidFill>
                  <a:schemeClr val="tx1"/>
                </a:solidFill>
              </a:rPr>
              <a:t>ユーモア生起</a:t>
            </a:r>
            <a:endParaRPr lang="en-US" altLang="ja-JP" sz="2400" dirty="0">
              <a:solidFill>
                <a:schemeClr val="tx1"/>
              </a:solidFill>
            </a:endParaRPr>
          </a:p>
        </p:txBody>
      </p:sp>
    </p:spTree>
    <p:extLst>
      <p:ext uri="{BB962C8B-B14F-4D97-AF65-F5344CB8AC3E}">
        <p14:creationId xmlns:p14="http://schemas.microsoft.com/office/powerpoint/2010/main" val="245350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仮説導出②</a:t>
            </a:r>
          </a:p>
        </p:txBody>
      </p:sp>
      <p:sp>
        <p:nvSpPr>
          <p:cNvPr id="3" name="コンテンツ プレースホルダー 2"/>
          <p:cNvSpPr>
            <a:spLocks noGrp="1"/>
          </p:cNvSpPr>
          <p:nvPr>
            <p:ph idx="1"/>
          </p:nvPr>
        </p:nvSpPr>
        <p:spPr/>
        <p:txBody>
          <a:bodyPr/>
          <a:lstStyle/>
          <a:p>
            <a:pPr marL="0" indent="0">
              <a:buNone/>
            </a:pPr>
            <a:r>
              <a:rPr lang="ja-JP" altLang="en-US" dirty="0"/>
              <a:t>ユーモアを生むメカニズム「不適合理論」</a:t>
            </a:r>
            <a:endParaRPr kumimoji="1"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19</a:t>
            </a:fld>
            <a:endParaRPr lang="ja-JP" altLang="en-US" dirty="0"/>
          </a:p>
        </p:txBody>
      </p:sp>
      <p:cxnSp>
        <p:nvCxnSpPr>
          <p:cNvPr id="21" name="直線コネクタ 20">
            <a:extLst>
              <a:ext uri="{FF2B5EF4-FFF2-40B4-BE49-F238E27FC236}">
                <a16:creationId xmlns:a16="http://schemas.microsoft.com/office/drawing/2014/main" id="{86EA5C63-FEEC-8848-B42C-7AEC5F8332D5}"/>
              </a:ext>
            </a:extLst>
          </p:cNvPr>
          <p:cNvCxnSpPr>
            <a:cxnSpLocks/>
            <a:stCxn id="25" idx="3"/>
            <a:endCxn id="24" idx="1"/>
          </p:cNvCxnSpPr>
          <p:nvPr/>
        </p:nvCxnSpPr>
        <p:spPr>
          <a:xfrm>
            <a:off x="4589029" y="3425712"/>
            <a:ext cx="3013941" cy="1151163"/>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grpSp>
        <p:nvGrpSpPr>
          <p:cNvPr id="22" name="グループ化 21">
            <a:extLst>
              <a:ext uri="{FF2B5EF4-FFF2-40B4-BE49-F238E27FC236}">
                <a16:creationId xmlns:a16="http://schemas.microsoft.com/office/drawing/2014/main" id="{5B9809D0-EDFF-2340-99E3-789F7F2B6E5A}"/>
              </a:ext>
            </a:extLst>
          </p:cNvPr>
          <p:cNvGrpSpPr/>
          <p:nvPr/>
        </p:nvGrpSpPr>
        <p:grpSpPr>
          <a:xfrm>
            <a:off x="1573374" y="3067016"/>
            <a:ext cx="9045252" cy="1868555"/>
            <a:chOff x="935920" y="3823772"/>
            <a:chExt cx="6712657" cy="2226366"/>
          </a:xfrm>
        </p:grpSpPr>
        <p:sp>
          <p:nvSpPr>
            <p:cNvPr id="23" name="角丸四角形 22">
              <a:extLst>
                <a:ext uri="{FF2B5EF4-FFF2-40B4-BE49-F238E27FC236}">
                  <a16:creationId xmlns:a16="http://schemas.microsoft.com/office/drawing/2014/main" id="{D2324779-DAD5-C947-8678-2C505F089809}"/>
                </a:ext>
              </a:extLst>
            </p:cNvPr>
            <p:cNvSpPr/>
            <p:nvPr/>
          </p:nvSpPr>
          <p:spPr>
            <a:xfrm>
              <a:off x="5410601" y="3823772"/>
              <a:ext cx="2237976" cy="854766"/>
            </a:xfrm>
            <a:prstGeom prst="round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不適合モデル</a:t>
              </a:r>
            </a:p>
          </p:txBody>
        </p:sp>
        <p:sp>
          <p:nvSpPr>
            <p:cNvPr id="24" name="角丸四角形 23">
              <a:extLst>
                <a:ext uri="{FF2B5EF4-FFF2-40B4-BE49-F238E27FC236}">
                  <a16:creationId xmlns:a16="http://schemas.microsoft.com/office/drawing/2014/main" id="{3FA0DAFC-6FD0-E141-808F-266E70BF2B6E}"/>
                </a:ext>
              </a:extLst>
            </p:cNvPr>
            <p:cNvSpPr/>
            <p:nvPr/>
          </p:nvSpPr>
          <p:spPr>
            <a:xfrm>
              <a:off x="5410601" y="5195372"/>
              <a:ext cx="2237976" cy="854766"/>
            </a:xfrm>
            <a:prstGeom prst="round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不適合</a:t>
              </a:r>
              <a:r>
                <a:rPr kumimoji="1" lang="en-US" altLang="ja-JP" dirty="0">
                  <a:solidFill>
                    <a:schemeClr val="tx1"/>
                  </a:solidFill>
                </a:rPr>
                <a:t>-</a:t>
              </a:r>
              <a:r>
                <a:rPr kumimoji="1" lang="ja-JP" altLang="en-US" dirty="0">
                  <a:solidFill>
                    <a:schemeClr val="tx1"/>
                  </a:solidFill>
                </a:rPr>
                <a:t>解決モデル</a:t>
              </a:r>
            </a:p>
          </p:txBody>
        </p:sp>
        <p:sp>
          <p:nvSpPr>
            <p:cNvPr id="25" name="角丸四角形 24">
              <a:extLst>
                <a:ext uri="{FF2B5EF4-FFF2-40B4-BE49-F238E27FC236}">
                  <a16:creationId xmlns:a16="http://schemas.microsoft.com/office/drawing/2014/main" id="{37D12C0A-D4CE-7E4E-9421-5A21872DC360}"/>
                </a:ext>
              </a:extLst>
            </p:cNvPr>
            <p:cNvSpPr/>
            <p:nvPr/>
          </p:nvSpPr>
          <p:spPr>
            <a:xfrm>
              <a:off x="935920" y="3823773"/>
              <a:ext cx="2237976" cy="854766"/>
            </a:xfrm>
            <a:prstGeom prst="round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不適合理論</a:t>
              </a:r>
            </a:p>
          </p:txBody>
        </p:sp>
      </p:grpSp>
      <p:sp>
        <p:nvSpPr>
          <p:cNvPr id="29" name="テキスト ボックス 28">
            <a:extLst>
              <a:ext uri="{FF2B5EF4-FFF2-40B4-BE49-F238E27FC236}">
                <a16:creationId xmlns:a16="http://schemas.microsoft.com/office/drawing/2014/main" id="{9E9E74B1-480D-274B-8C73-C699EC3A9EE8}"/>
              </a:ext>
            </a:extLst>
          </p:cNvPr>
          <p:cNvSpPr txBox="1"/>
          <p:nvPr/>
        </p:nvSpPr>
        <p:spPr>
          <a:xfrm>
            <a:off x="838200" y="2333889"/>
            <a:ext cx="2262158" cy="369332"/>
          </a:xfrm>
          <a:prstGeom prst="rect">
            <a:avLst/>
          </a:prstGeom>
          <a:noFill/>
        </p:spPr>
        <p:txBody>
          <a:bodyPr wrap="none" rtlCol="0">
            <a:spAutoFit/>
          </a:bodyPr>
          <a:lstStyle/>
          <a:p>
            <a:r>
              <a:rPr kumimoji="1" lang="ja-JP" altLang="en-US"/>
              <a:t>伊藤</a:t>
            </a:r>
            <a:r>
              <a:rPr kumimoji="1" lang="en-US" altLang="ja-JP" dirty="0"/>
              <a:t>(2010)</a:t>
            </a:r>
            <a:r>
              <a:rPr kumimoji="1" lang="ja-JP" altLang="en-US"/>
              <a:t>より作成</a:t>
            </a:r>
          </a:p>
        </p:txBody>
      </p:sp>
      <p:sp>
        <p:nvSpPr>
          <p:cNvPr id="41" name="角丸四角形 14">
            <a:extLst>
              <a:ext uri="{FF2B5EF4-FFF2-40B4-BE49-F238E27FC236}">
                <a16:creationId xmlns:a16="http://schemas.microsoft.com/office/drawing/2014/main" id="{F390D27A-0588-4846-856A-835E83477158}"/>
              </a:ext>
            </a:extLst>
          </p:cNvPr>
          <p:cNvSpPr txBox="1">
            <a:spLocks/>
          </p:cNvSpPr>
          <p:nvPr/>
        </p:nvSpPr>
        <p:spPr>
          <a:xfrm>
            <a:off x="838200" y="5528781"/>
            <a:ext cx="10515600" cy="934539"/>
          </a:xfrm>
          <a:prstGeom prst="roundRect">
            <a:avLst/>
          </a:prstGeom>
          <a:solidFill>
            <a:schemeClr val="bg1"/>
          </a:solidFill>
          <a:ln w="38100" cap="flat" cmpd="sng" algn="ctr">
            <a:solidFill>
              <a:schemeClr val="bg2">
                <a:lumMod val="75000"/>
              </a:scheme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9pPr>
          </a:lstStyle>
          <a:p>
            <a:pPr marL="0" indent="0">
              <a:buNone/>
            </a:pPr>
            <a:r>
              <a:rPr lang="ja-JP" altLang="en-US" sz="2400">
                <a:solidFill>
                  <a:schemeClr val="tx1"/>
                </a:solidFill>
              </a:rPr>
              <a:t>伊藤</a:t>
            </a:r>
            <a:r>
              <a:rPr lang="en-US" altLang="ja-JP" sz="2400" dirty="0">
                <a:solidFill>
                  <a:schemeClr val="tx1"/>
                </a:solidFill>
              </a:rPr>
              <a:t>(2010)</a:t>
            </a:r>
            <a:r>
              <a:rPr lang="ja-JP" altLang="en-US" sz="2400">
                <a:solidFill>
                  <a:schemeClr val="tx1"/>
                </a:solidFill>
              </a:rPr>
              <a:t>は</a:t>
            </a:r>
            <a:endParaRPr lang="en-US" altLang="ja-JP" sz="2400" dirty="0">
              <a:solidFill>
                <a:schemeClr val="tx1"/>
              </a:solidFill>
            </a:endParaRPr>
          </a:p>
          <a:p>
            <a:pPr marL="0" indent="0" algn="ctr">
              <a:buNone/>
            </a:pPr>
            <a:r>
              <a:rPr lang="ja-JP" altLang="en-US" sz="2400">
                <a:solidFill>
                  <a:schemeClr val="tx1"/>
                </a:solidFill>
              </a:rPr>
              <a:t>不適合の概念を“</a:t>
            </a:r>
            <a:r>
              <a:rPr lang="ja-JP" altLang="en-US" sz="2400">
                <a:solidFill>
                  <a:srgbClr val="FF0000"/>
                </a:solidFill>
              </a:rPr>
              <a:t>予測や常識と実際とのズレ</a:t>
            </a:r>
            <a:r>
              <a:rPr lang="ja-JP" altLang="en-US" sz="2400">
                <a:solidFill>
                  <a:schemeClr val="tx1"/>
                </a:solidFill>
              </a:rPr>
              <a:t>”や“</a:t>
            </a:r>
            <a:r>
              <a:rPr lang="ja-JP" altLang="en-US" sz="2400">
                <a:solidFill>
                  <a:srgbClr val="FF0000"/>
                </a:solidFill>
              </a:rPr>
              <a:t>意外性</a:t>
            </a:r>
            <a:r>
              <a:rPr lang="ja-JP" altLang="en-US" sz="2400">
                <a:solidFill>
                  <a:schemeClr val="tx1"/>
                </a:solidFill>
              </a:rPr>
              <a:t>”として定義 </a:t>
            </a:r>
            <a:endParaRPr lang="en-US" altLang="ja-JP" sz="2400" dirty="0">
              <a:solidFill>
                <a:schemeClr val="tx1"/>
              </a:solidFill>
            </a:endParaRPr>
          </a:p>
        </p:txBody>
      </p:sp>
      <p:grpSp>
        <p:nvGrpSpPr>
          <p:cNvPr id="5" name="グループ化 4">
            <a:extLst>
              <a:ext uri="{FF2B5EF4-FFF2-40B4-BE49-F238E27FC236}">
                <a16:creationId xmlns:a16="http://schemas.microsoft.com/office/drawing/2014/main" id="{23FBFED5-5718-45C3-A16B-A9CF2DF50A66}"/>
              </a:ext>
            </a:extLst>
          </p:cNvPr>
          <p:cNvGrpSpPr/>
          <p:nvPr/>
        </p:nvGrpSpPr>
        <p:grpSpPr>
          <a:xfrm>
            <a:off x="6710096" y="2516216"/>
            <a:ext cx="5481904" cy="678539"/>
            <a:chOff x="6710096" y="2516216"/>
            <a:chExt cx="5481904" cy="678539"/>
          </a:xfrm>
        </p:grpSpPr>
        <p:sp>
          <p:nvSpPr>
            <p:cNvPr id="14" name="円/楕円 6">
              <a:extLst>
                <a:ext uri="{FF2B5EF4-FFF2-40B4-BE49-F238E27FC236}">
                  <a16:creationId xmlns:a16="http://schemas.microsoft.com/office/drawing/2014/main" id="{22F479C0-560F-4159-AB82-BAC9B45FE3FC}"/>
                </a:ext>
              </a:extLst>
            </p:cNvPr>
            <p:cNvSpPr/>
            <p:nvPr/>
          </p:nvSpPr>
          <p:spPr>
            <a:xfrm>
              <a:off x="6710096" y="2516217"/>
              <a:ext cx="680590" cy="678538"/>
            </a:xfrm>
            <a:prstGeom prst="ellipse">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839E09FF-1C84-40C3-A685-3901AD476184}"/>
                </a:ext>
              </a:extLst>
            </p:cNvPr>
            <p:cNvSpPr txBox="1"/>
            <p:nvPr/>
          </p:nvSpPr>
          <p:spPr>
            <a:xfrm>
              <a:off x="7390686" y="2516216"/>
              <a:ext cx="4801314" cy="461665"/>
            </a:xfrm>
            <a:prstGeom prst="rect">
              <a:avLst/>
            </a:prstGeom>
            <a:noFill/>
          </p:spPr>
          <p:txBody>
            <a:bodyPr wrap="none" rtlCol="0">
              <a:spAutoFit/>
            </a:bodyPr>
            <a:lstStyle/>
            <a:p>
              <a:r>
                <a:rPr kumimoji="1" lang="ja-JP" altLang="en-US" sz="2400" dirty="0">
                  <a:solidFill>
                    <a:srgbClr val="0070C0"/>
                  </a:solidFill>
                </a:rPr>
                <a:t>ユーモアに正の影響を直接与える</a:t>
              </a:r>
            </a:p>
          </p:txBody>
        </p:sp>
      </p:grpSp>
      <p:grpSp>
        <p:nvGrpSpPr>
          <p:cNvPr id="6" name="グループ化 5">
            <a:extLst>
              <a:ext uri="{FF2B5EF4-FFF2-40B4-BE49-F238E27FC236}">
                <a16:creationId xmlns:a16="http://schemas.microsoft.com/office/drawing/2014/main" id="{81F28914-327A-4039-826C-EFA07FC58DD3}"/>
              </a:ext>
            </a:extLst>
          </p:cNvPr>
          <p:cNvGrpSpPr/>
          <p:nvPr/>
        </p:nvGrpSpPr>
        <p:grpSpPr>
          <a:xfrm>
            <a:off x="6710096" y="4834897"/>
            <a:ext cx="5210640" cy="595572"/>
            <a:chOff x="6776292" y="4604100"/>
            <a:chExt cx="5210640" cy="595572"/>
          </a:xfrm>
        </p:grpSpPr>
        <p:sp>
          <p:nvSpPr>
            <p:cNvPr id="16" name="三角形 5">
              <a:extLst>
                <a:ext uri="{FF2B5EF4-FFF2-40B4-BE49-F238E27FC236}">
                  <a16:creationId xmlns:a16="http://schemas.microsoft.com/office/drawing/2014/main" id="{4F055D26-8325-41F1-9C89-53E603AB9EE5}"/>
                </a:ext>
              </a:extLst>
            </p:cNvPr>
            <p:cNvSpPr/>
            <p:nvPr/>
          </p:nvSpPr>
          <p:spPr>
            <a:xfrm>
              <a:off x="6776292" y="4604100"/>
              <a:ext cx="722037" cy="595572"/>
            </a:xfrm>
            <a:prstGeom prst="triangl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3A6E8A86-66E0-4886-8AA1-2B28F61B85EC}"/>
                </a:ext>
              </a:extLst>
            </p:cNvPr>
            <p:cNvSpPr txBox="1"/>
            <p:nvPr/>
          </p:nvSpPr>
          <p:spPr>
            <a:xfrm>
              <a:off x="7493394" y="4704738"/>
              <a:ext cx="4493538" cy="461665"/>
            </a:xfrm>
            <a:prstGeom prst="rect">
              <a:avLst/>
            </a:prstGeom>
            <a:noFill/>
          </p:spPr>
          <p:txBody>
            <a:bodyPr wrap="none" rtlCol="0">
              <a:spAutoFit/>
            </a:bodyPr>
            <a:lstStyle/>
            <a:p>
              <a:r>
                <a:rPr kumimoji="1" lang="ja-JP" altLang="en-US" sz="2400">
                  <a:solidFill>
                    <a:srgbClr val="FF0000"/>
                  </a:solidFill>
                </a:rPr>
                <a:t>ユーモアとの直接的関係はない</a:t>
              </a:r>
            </a:p>
          </p:txBody>
        </p:sp>
      </p:grpSp>
      <p:sp>
        <p:nvSpPr>
          <p:cNvPr id="18" name="爆発: 8 pt 9">
            <a:extLst>
              <a:ext uri="{FF2B5EF4-FFF2-40B4-BE49-F238E27FC236}">
                <a16:creationId xmlns:a16="http://schemas.microsoft.com/office/drawing/2014/main" id="{80E489D8-D920-4A7F-BEAE-7DDF10838869}"/>
              </a:ext>
            </a:extLst>
          </p:cNvPr>
          <p:cNvSpPr/>
          <p:nvPr/>
        </p:nvSpPr>
        <p:spPr>
          <a:xfrm>
            <a:off x="5362651" y="3683735"/>
            <a:ext cx="1687740" cy="762981"/>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800" dirty="0">
                <a:solidFill>
                  <a:schemeClr val="tx1"/>
                </a:solidFill>
              </a:rPr>
              <a:t>解決</a:t>
            </a:r>
            <a:endParaRPr lang="en-US" altLang="ja-JP" sz="2800" dirty="0">
              <a:solidFill>
                <a:schemeClr val="tx1"/>
              </a:solidFill>
            </a:endParaRPr>
          </a:p>
        </p:txBody>
      </p:sp>
      <p:cxnSp>
        <p:nvCxnSpPr>
          <p:cNvPr id="11" name="直線矢印コネクタ 10">
            <a:extLst>
              <a:ext uri="{FF2B5EF4-FFF2-40B4-BE49-F238E27FC236}">
                <a16:creationId xmlns:a16="http://schemas.microsoft.com/office/drawing/2014/main" id="{6490DE2A-F85A-413B-8C53-2F014D67794B}"/>
              </a:ext>
            </a:extLst>
          </p:cNvPr>
          <p:cNvCxnSpPr>
            <a:stCxn id="25" idx="3"/>
            <a:endCxn id="23" idx="1"/>
          </p:cNvCxnSpPr>
          <p:nvPr/>
        </p:nvCxnSpPr>
        <p:spPr>
          <a:xfrm flipV="1">
            <a:off x="4589029" y="3425712"/>
            <a:ext cx="3013942"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236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414822B1-0C39-6E43-A0D7-619518282E78}"/>
              </a:ext>
            </a:extLst>
          </p:cNvPr>
          <p:cNvSpPr>
            <a:spLocks noGrp="1"/>
          </p:cNvSpPr>
          <p:nvPr>
            <p:ph type="title"/>
          </p:nvPr>
        </p:nvSpPr>
        <p:spPr>
          <a:xfrm>
            <a:off x="774474" y="987424"/>
            <a:ext cx="2587291" cy="4873625"/>
          </a:xfrm>
          <a:solidFill>
            <a:srgbClr val="00B050">
              <a:alpha val="51000"/>
            </a:srgbClr>
          </a:solidFill>
          <a:ln>
            <a:noFill/>
          </a:ln>
        </p:spPr>
        <p:txBody>
          <a:bodyPr anchor="ctr"/>
          <a:lstStyle/>
          <a:p>
            <a:pPr algn="ctr"/>
            <a:r>
              <a:rPr kumimoji="1" lang="ja-JP" altLang="en-US" b="1">
                <a:ln w="0">
                  <a:solidFill>
                    <a:schemeClr val="tx1"/>
                  </a:solidFill>
                </a:ln>
              </a:rPr>
              <a:t>目次</a:t>
            </a:r>
          </a:p>
        </p:txBody>
      </p:sp>
      <p:sp>
        <p:nvSpPr>
          <p:cNvPr id="9" name="コンテンツ プレースホルダー 8">
            <a:extLst>
              <a:ext uri="{FF2B5EF4-FFF2-40B4-BE49-F238E27FC236}">
                <a16:creationId xmlns:a16="http://schemas.microsoft.com/office/drawing/2014/main" id="{8D10C16A-4540-BF4E-A2C7-643E70E60528}"/>
              </a:ext>
            </a:extLst>
          </p:cNvPr>
          <p:cNvSpPr>
            <a:spLocks noGrp="1"/>
          </p:cNvSpPr>
          <p:nvPr>
            <p:ph idx="1"/>
          </p:nvPr>
        </p:nvSpPr>
        <p:spPr>
          <a:xfrm>
            <a:off x="3361765" y="987425"/>
            <a:ext cx="7993623" cy="4873625"/>
          </a:xfrm>
          <a:solidFill>
            <a:schemeClr val="bg1"/>
          </a:solidFill>
        </p:spPr>
        <p:txBody>
          <a:bodyPr anchor="t">
            <a:normAutofit fontScale="55000" lnSpcReduction="20000"/>
          </a:bodyPr>
          <a:lstStyle/>
          <a:p>
            <a:pPr marL="457200" lvl="1" indent="0">
              <a:buNone/>
            </a:pPr>
            <a:endParaRPr kumimoji="1" lang="en-US" altLang="ja-JP" dirty="0"/>
          </a:p>
          <a:p>
            <a:pPr marL="971550" lvl="1" indent="-514350">
              <a:buFont typeface="+mj-lt"/>
              <a:buAutoNum type="arabicPeriod"/>
            </a:pPr>
            <a:r>
              <a:rPr lang="ja-JP" altLang="en-US" sz="3300" dirty="0"/>
              <a:t>はじめに</a:t>
            </a:r>
            <a:endParaRPr kumimoji="1" lang="en-US" altLang="ja-JP" sz="3300" dirty="0"/>
          </a:p>
          <a:p>
            <a:pPr marL="971550" lvl="1" indent="-514350">
              <a:buFont typeface="+mj-lt"/>
              <a:buAutoNum type="arabicPeriod"/>
            </a:pPr>
            <a:r>
              <a:rPr kumimoji="1" lang="ja-JP" altLang="en-US" sz="3300" dirty="0"/>
              <a:t>現状分析</a:t>
            </a:r>
            <a:endParaRPr kumimoji="1" lang="en-US" altLang="ja-JP" sz="3300" dirty="0"/>
          </a:p>
          <a:p>
            <a:pPr marL="971550" lvl="1" indent="-514350">
              <a:buFont typeface="+mj-lt"/>
              <a:buAutoNum type="arabicPeriod"/>
            </a:pPr>
            <a:r>
              <a:rPr kumimoji="1" lang="ja-JP" altLang="en-US" sz="3300" dirty="0"/>
              <a:t>先行研究</a:t>
            </a:r>
            <a:endParaRPr kumimoji="1" lang="en-US" altLang="ja-JP" sz="3300" dirty="0"/>
          </a:p>
          <a:p>
            <a:pPr marL="971550" lvl="1" indent="-514350">
              <a:buFont typeface="+mj-lt"/>
              <a:buAutoNum type="arabicPeriod"/>
            </a:pPr>
            <a:r>
              <a:rPr lang="ja-JP" altLang="en-US" sz="3300" dirty="0"/>
              <a:t>問題意識</a:t>
            </a:r>
            <a:endParaRPr lang="en-US" altLang="ja-JP" sz="3300" dirty="0"/>
          </a:p>
          <a:p>
            <a:pPr marL="971550" lvl="1" indent="-514350">
              <a:buFont typeface="+mj-lt"/>
              <a:buAutoNum type="arabicPeriod"/>
            </a:pPr>
            <a:r>
              <a:rPr lang="ja-JP" altLang="en-US" sz="3300" dirty="0"/>
              <a:t>研究目的</a:t>
            </a:r>
            <a:endParaRPr lang="en-US" altLang="ja-JP" sz="3300" dirty="0"/>
          </a:p>
          <a:p>
            <a:pPr marL="971550" lvl="1" indent="-514350">
              <a:buFont typeface="+mj-lt"/>
              <a:buAutoNum type="arabicPeriod"/>
            </a:pPr>
            <a:r>
              <a:rPr lang="ja-JP" altLang="en-US" sz="3300" dirty="0"/>
              <a:t>仮説　１</a:t>
            </a:r>
            <a:endParaRPr lang="en-US" altLang="ja-JP" sz="3300" dirty="0"/>
          </a:p>
          <a:p>
            <a:pPr marL="971550" lvl="1" indent="-514350">
              <a:buFont typeface="+mj-lt"/>
              <a:buAutoNum type="arabicPeriod"/>
            </a:pPr>
            <a:r>
              <a:rPr kumimoji="1" lang="ja-JP" altLang="en-US" sz="3300" dirty="0"/>
              <a:t>仮説導出②</a:t>
            </a:r>
            <a:endParaRPr kumimoji="1" lang="en-US" altLang="ja-JP" sz="3300" dirty="0"/>
          </a:p>
          <a:p>
            <a:pPr marL="971550" lvl="1" indent="-514350">
              <a:buFont typeface="+mj-lt"/>
              <a:buAutoNum type="arabicPeriod"/>
            </a:pPr>
            <a:r>
              <a:rPr lang="ja-JP" altLang="en-US" sz="3300" dirty="0"/>
              <a:t>仮説　２</a:t>
            </a:r>
            <a:endParaRPr kumimoji="1" lang="en-US" altLang="ja-JP" sz="3300" dirty="0"/>
          </a:p>
          <a:p>
            <a:pPr marL="971550" lvl="1" indent="-514350">
              <a:buFont typeface="+mj-lt"/>
              <a:buAutoNum type="arabicPeriod"/>
            </a:pPr>
            <a:r>
              <a:rPr lang="ja-JP" altLang="en-US" sz="3300" dirty="0"/>
              <a:t>仮説導出③</a:t>
            </a:r>
            <a:endParaRPr lang="en-US" altLang="ja-JP" sz="3300" dirty="0"/>
          </a:p>
          <a:p>
            <a:pPr marL="971550" lvl="1" indent="-514350">
              <a:buFont typeface="+mj-lt"/>
              <a:buAutoNum type="arabicPeriod"/>
            </a:pPr>
            <a:r>
              <a:rPr lang="ja-JP" altLang="en-US" sz="3300" dirty="0"/>
              <a:t>仮説　３</a:t>
            </a:r>
            <a:endParaRPr lang="en-US" altLang="ja-JP" sz="3300" dirty="0"/>
          </a:p>
          <a:p>
            <a:pPr marL="971550" lvl="1" indent="-514350">
              <a:buFont typeface="+mj-lt"/>
              <a:buAutoNum type="arabicPeriod"/>
            </a:pPr>
            <a:r>
              <a:rPr kumimoji="1" lang="ja-JP" altLang="en-US" sz="3300" dirty="0"/>
              <a:t>仮説導出④</a:t>
            </a:r>
            <a:endParaRPr kumimoji="1" lang="en-US" altLang="ja-JP" sz="3300" dirty="0"/>
          </a:p>
          <a:p>
            <a:pPr marL="971550" lvl="1" indent="-514350">
              <a:buFont typeface="+mj-lt"/>
              <a:buAutoNum type="arabicPeriod"/>
            </a:pPr>
            <a:r>
              <a:rPr lang="ja-JP" altLang="en-US" sz="3300" dirty="0"/>
              <a:t>仮説　４</a:t>
            </a:r>
            <a:endParaRPr kumimoji="1" lang="en-US" altLang="ja-JP" sz="3300" dirty="0"/>
          </a:p>
          <a:p>
            <a:pPr marL="971550" lvl="1" indent="-514350">
              <a:buFont typeface="+mj-lt"/>
              <a:buAutoNum type="arabicPeriod"/>
            </a:pPr>
            <a:r>
              <a:rPr lang="ja-JP" altLang="en-US" sz="3300" dirty="0"/>
              <a:t>仮説導出⑤</a:t>
            </a:r>
            <a:endParaRPr lang="en-US" altLang="ja-JP" sz="3300" dirty="0"/>
          </a:p>
          <a:p>
            <a:pPr marL="971550" lvl="1" indent="-514350">
              <a:buFont typeface="+mj-lt"/>
              <a:buAutoNum type="arabicPeriod"/>
            </a:pPr>
            <a:r>
              <a:rPr kumimoji="1" lang="ja-JP" altLang="en-US" sz="3300" dirty="0"/>
              <a:t>仮説　５</a:t>
            </a:r>
            <a:endParaRPr kumimoji="1" lang="en-US" altLang="ja-JP" sz="3300" dirty="0"/>
          </a:p>
          <a:p>
            <a:pPr marL="971550" lvl="1" indent="-514350">
              <a:buFont typeface="+mj-lt"/>
              <a:buAutoNum type="arabicPeriod"/>
            </a:pPr>
            <a:r>
              <a:rPr kumimoji="1" lang="ja-JP" altLang="en-US" sz="3300" dirty="0"/>
              <a:t>検証・検証結果</a:t>
            </a:r>
            <a:endParaRPr kumimoji="1" lang="en-US" altLang="ja-JP" sz="3300" dirty="0"/>
          </a:p>
          <a:p>
            <a:pPr marL="971550" lvl="1" indent="-514350">
              <a:buFont typeface="+mj-lt"/>
              <a:buAutoNum type="arabicPeriod"/>
            </a:pPr>
            <a:r>
              <a:rPr kumimoji="1" lang="ja-JP" altLang="en-US" sz="3300" dirty="0"/>
              <a:t>インプリケーション</a:t>
            </a:r>
            <a:endParaRPr kumimoji="1" lang="en-US" altLang="ja-JP" sz="3300" dirty="0"/>
          </a:p>
          <a:p>
            <a:pPr marL="971550" lvl="1" indent="-514350">
              <a:buFont typeface="+mj-lt"/>
              <a:buAutoNum type="arabicPeriod"/>
            </a:pPr>
            <a:r>
              <a:rPr lang="ja-JP" altLang="en-US" sz="3300" dirty="0"/>
              <a:t>今後の展望・課題</a:t>
            </a:r>
            <a:endParaRPr kumimoji="1" lang="en-US" altLang="ja-JP" sz="3300" dirty="0"/>
          </a:p>
          <a:p>
            <a:pPr marL="971550" lvl="1" indent="-514350">
              <a:buFont typeface="+mj-lt"/>
              <a:buAutoNum type="arabicPeriod"/>
            </a:pPr>
            <a:r>
              <a:rPr kumimoji="1" lang="ja-JP" altLang="en-US" sz="3300" dirty="0"/>
              <a:t>参考文献・</a:t>
            </a:r>
            <a:r>
              <a:rPr kumimoji="1" lang="en-US" altLang="ja-JP" sz="3300" dirty="0"/>
              <a:t>URL</a:t>
            </a:r>
          </a:p>
          <a:p>
            <a:pPr marL="971550" lvl="1" indent="-514350">
              <a:buFont typeface="+mj-lt"/>
              <a:buAutoNum type="arabicPeriod"/>
            </a:pPr>
            <a:endParaRPr kumimoji="1" lang="en-US" altLang="ja-JP" sz="3300" dirty="0"/>
          </a:p>
          <a:p>
            <a:pPr marL="514350" indent="-514350">
              <a:buFont typeface="+mj-lt"/>
              <a:buAutoNum type="arabicPeriod"/>
            </a:pPr>
            <a:endParaRPr kumimoji="1" lang="en-US" altLang="ja-JP" dirty="0"/>
          </a:p>
        </p:txBody>
      </p:sp>
      <p:cxnSp>
        <p:nvCxnSpPr>
          <p:cNvPr id="4" name="直線コネクタ 3">
            <a:extLst>
              <a:ext uri="{FF2B5EF4-FFF2-40B4-BE49-F238E27FC236}">
                <a16:creationId xmlns:a16="http://schemas.microsoft.com/office/drawing/2014/main" id="{CFDB0A78-AC7F-1A4C-B4C9-0236AE92CFE4}"/>
              </a:ext>
            </a:extLst>
          </p:cNvPr>
          <p:cNvCxnSpPr>
            <a:cxnSpLocks/>
          </p:cNvCxnSpPr>
          <p:nvPr/>
        </p:nvCxnSpPr>
        <p:spPr>
          <a:xfrm>
            <a:off x="774474" y="987424"/>
            <a:ext cx="10636522"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5" name="直線コネクタ 4">
            <a:extLst>
              <a:ext uri="{FF2B5EF4-FFF2-40B4-BE49-F238E27FC236}">
                <a16:creationId xmlns:a16="http://schemas.microsoft.com/office/drawing/2014/main" id="{A085FB56-EB4A-DD4E-867D-DCDA4E7D79B6}"/>
              </a:ext>
            </a:extLst>
          </p:cNvPr>
          <p:cNvCxnSpPr>
            <a:cxnSpLocks/>
          </p:cNvCxnSpPr>
          <p:nvPr/>
        </p:nvCxnSpPr>
        <p:spPr>
          <a:xfrm>
            <a:off x="774474" y="5861049"/>
            <a:ext cx="10636522" cy="0"/>
          </a:xfrm>
          <a:prstGeom prst="line">
            <a:avLst/>
          </a:prstGeom>
          <a:ln w="28575"/>
        </p:spPr>
        <p:style>
          <a:lnRef idx="1">
            <a:schemeClr val="dk1"/>
          </a:lnRef>
          <a:fillRef idx="0">
            <a:schemeClr val="dk1"/>
          </a:fillRef>
          <a:effectRef idx="0">
            <a:schemeClr val="dk1"/>
          </a:effectRef>
          <a:fontRef idx="minor">
            <a:schemeClr val="tx1"/>
          </a:fontRef>
        </p:style>
      </p:cxnSp>
      <p:sp>
        <p:nvSpPr>
          <p:cNvPr id="14" name="三角形 13">
            <a:extLst>
              <a:ext uri="{FF2B5EF4-FFF2-40B4-BE49-F238E27FC236}">
                <a16:creationId xmlns:a16="http://schemas.microsoft.com/office/drawing/2014/main" id="{7BD04CDB-9A2F-9843-8C5C-29D9C5BE5B50}"/>
              </a:ext>
            </a:extLst>
          </p:cNvPr>
          <p:cNvSpPr/>
          <p:nvPr/>
        </p:nvSpPr>
        <p:spPr>
          <a:xfrm>
            <a:off x="1220394" y="2384425"/>
            <a:ext cx="1695450" cy="1530350"/>
          </a:xfrm>
          <a:prstGeom prst="triangle">
            <a:avLst>
              <a:gd name="adj" fmla="val 498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3200">
                <a:solidFill>
                  <a:schemeClr val="tx1"/>
                </a:solidFill>
              </a:rPr>
              <a:t>目次</a:t>
            </a:r>
          </a:p>
        </p:txBody>
      </p:sp>
      <p:sp>
        <p:nvSpPr>
          <p:cNvPr id="2" name="スライド番号プレースホルダー 1"/>
          <p:cNvSpPr>
            <a:spLocks noGrp="1"/>
          </p:cNvSpPr>
          <p:nvPr>
            <p:ph type="sldNum" sz="quarter" idx="12"/>
          </p:nvPr>
        </p:nvSpPr>
        <p:spPr/>
        <p:txBody>
          <a:bodyPr/>
          <a:lstStyle/>
          <a:p>
            <a:fld id="{A0425D7D-E298-47E0-9EE2-10DA9891358A}" type="slidenum">
              <a:rPr kumimoji="1" lang="ja-JP" altLang="en-US" smtClean="0"/>
              <a:t>2</a:t>
            </a:fld>
            <a:endParaRPr kumimoji="1" lang="ja-JP" altLang="en-US"/>
          </a:p>
        </p:txBody>
      </p:sp>
    </p:spTree>
    <p:extLst>
      <p:ext uri="{BB962C8B-B14F-4D97-AF65-F5344CB8AC3E}">
        <p14:creationId xmlns:p14="http://schemas.microsoft.com/office/powerpoint/2010/main" val="3899347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矢印: ストライプ 2">
            <a:extLst>
              <a:ext uri="{FF2B5EF4-FFF2-40B4-BE49-F238E27FC236}">
                <a16:creationId xmlns:a16="http://schemas.microsoft.com/office/drawing/2014/main" id="{15AF7E96-5F3E-E242-9542-E6C95D9D5523}"/>
              </a:ext>
            </a:extLst>
          </p:cNvPr>
          <p:cNvSpPr/>
          <p:nvPr/>
        </p:nvSpPr>
        <p:spPr>
          <a:xfrm rot="5400000">
            <a:off x="6325692" y="3305401"/>
            <a:ext cx="683590" cy="808886"/>
          </a:xfrm>
          <a:prstGeom prst="stripedRightArrow">
            <a:avLst/>
          </a:prstGeom>
          <a:solidFill>
            <a:schemeClr val="bg2">
              <a:lumMod val="50000"/>
            </a:schemeClr>
          </a:solidFill>
          <a:ln>
            <a:solidFill>
              <a:schemeClr val="bg2">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a:t>仮説導出②　不適合モデル</a:t>
            </a:r>
          </a:p>
        </p:txBody>
      </p:sp>
      <p:grpSp>
        <p:nvGrpSpPr>
          <p:cNvPr id="14" name="図形グループ 13"/>
          <p:cNvGrpSpPr/>
          <p:nvPr/>
        </p:nvGrpSpPr>
        <p:grpSpPr>
          <a:xfrm>
            <a:off x="1856409" y="2192446"/>
            <a:ext cx="9622159" cy="1199440"/>
            <a:chOff x="1096978" y="3044064"/>
            <a:chExt cx="10100044" cy="2711365"/>
          </a:xfrm>
        </p:grpSpPr>
        <p:sp>
          <p:nvSpPr>
            <p:cNvPr id="6" name="四角形: 角を丸くする 4">
              <a:extLst>
                <a:ext uri="{FF2B5EF4-FFF2-40B4-BE49-F238E27FC236}">
                  <a16:creationId xmlns:a16="http://schemas.microsoft.com/office/drawing/2014/main" id="{00165A23-D12A-4AA7-90F7-7208547F9820}"/>
                </a:ext>
              </a:extLst>
            </p:cNvPr>
            <p:cNvSpPr/>
            <p:nvPr/>
          </p:nvSpPr>
          <p:spPr>
            <a:xfrm>
              <a:off x="1096978" y="3667451"/>
              <a:ext cx="3069855" cy="1607417"/>
            </a:xfrm>
            <a:prstGeom prst="round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ユーモア刺激</a:t>
              </a:r>
            </a:p>
          </p:txBody>
        </p:sp>
        <p:sp>
          <p:nvSpPr>
            <p:cNvPr id="7" name="四角形: 角を丸くする 6">
              <a:extLst>
                <a:ext uri="{FF2B5EF4-FFF2-40B4-BE49-F238E27FC236}">
                  <a16:creationId xmlns:a16="http://schemas.microsoft.com/office/drawing/2014/main" id="{957EFB18-92BE-4FAE-ADE8-916D3CA0B8D0}"/>
                </a:ext>
              </a:extLst>
            </p:cNvPr>
            <p:cNvSpPr/>
            <p:nvPr/>
          </p:nvSpPr>
          <p:spPr>
            <a:xfrm>
              <a:off x="8127168" y="3563537"/>
              <a:ext cx="3069854" cy="1601976"/>
            </a:xfrm>
            <a:prstGeom prst="round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u="sng" dirty="0">
                  <a:solidFill>
                    <a:schemeClr val="tx1"/>
                  </a:solidFill>
                </a:rPr>
                <a:t>ユーモア</a:t>
              </a:r>
            </a:p>
          </p:txBody>
        </p:sp>
        <p:sp>
          <p:nvSpPr>
            <p:cNvPr id="9" name="矢印: 右 12">
              <a:extLst>
                <a:ext uri="{FF2B5EF4-FFF2-40B4-BE49-F238E27FC236}">
                  <a16:creationId xmlns:a16="http://schemas.microsoft.com/office/drawing/2014/main" id="{5C748A00-7E90-4850-AADE-E199FE8B02C2}"/>
                </a:ext>
              </a:extLst>
            </p:cNvPr>
            <p:cNvSpPr/>
            <p:nvPr/>
          </p:nvSpPr>
          <p:spPr>
            <a:xfrm>
              <a:off x="4166833" y="3897564"/>
              <a:ext cx="3960335" cy="1013667"/>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sp>
          <p:nvSpPr>
            <p:cNvPr id="11" name="爆発: 8 pt 9">
              <a:extLst>
                <a:ext uri="{FF2B5EF4-FFF2-40B4-BE49-F238E27FC236}">
                  <a16:creationId xmlns:a16="http://schemas.microsoft.com/office/drawing/2014/main" id="{D1B08D4B-BB02-4F4B-B615-CC9E8CC31421}"/>
                </a:ext>
              </a:extLst>
            </p:cNvPr>
            <p:cNvSpPr/>
            <p:nvPr/>
          </p:nvSpPr>
          <p:spPr>
            <a:xfrm>
              <a:off x="4577195" y="3044064"/>
              <a:ext cx="3139608" cy="2711365"/>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400" dirty="0">
                  <a:solidFill>
                    <a:schemeClr val="tx1"/>
                  </a:solidFill>
                </a:rPr>
                <a:t>構造的</a:t>
              </a:r>
              <a:endParaRPr lang="en-US" altLang="ja-JP" sz="2400" dirty="0">
                <a:solidFill>
                  <a:schemeClr val="tx1"/>
                </a:solidFill>
              </a:endParaRPr>
            </a:p>
            <a:p>
              <a:pPr algn="ctr"/>
              <a:r>
                <a:rPr lang="ja-JP" altLang="en-US" sz="2400" dirty="0">
                  <a:solidFill>
                    <a:schemeClr val="tx1"/>
                  </a:solidFill>
                </a:rPr>
                <a:t>不適合</a:t>
              </a:r>
              <a:endParaRPr kumimoji="1" lang="ja-JP" altLang="en-US" sz="2400" dirty="0">
                <a:solidFill>
                  <a:schemeClr val="tx1"/>
                </a:solidFill>
              </a:endParaRPr>
            </a:p>
          </p:txBody>
        </p:sp>
      </p:gr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20</a:t>
            </a:fld>
            <a:endParaRPr kumimoji="1" lang="ja-JP" altLang="en-US"/>
          </a:p>
        </p:txBody>
      </p:sp>
      <p:grpSp>
        <p:nvGrpSpPr>
          <p:cNvPr id="16" name="グループ化 15">
            <a:extLst>
              <a:ext uri="{FF2B5EF4-FFF2-40B4-BE49-F238E27FC236}">
                <a16:creationId xmlns:a16="http://schemas.microsoft.com/office/drawing/2014/main" id="{0C8A5D6B-C8CA-7C40-A03F-B7811A68B4F8}"/>
              </a:ext>
            </a:extLst>
          </p:cNvPr>
          <p:cNvGrpSpPr/>
          <p:nvPr/>
        </p:nvGrpSpPr>
        <p:grpSpPr>
          <a:xfrm>
            <a:off x="1856409" y="3979533"/>
            <a:ext cx="9622159" cy="1134253"/>
            <a:chOff x="1284920" y="3488102"/>
            <a:chExt cx="9622159" cy="1134253"/>
          </a:xfrm>
        </p:grpSpPr>
        <p:grpSp>
          <p:nvGrpSpPr>
            <p:cNvPr id="17" name="グループ化 16">
              <a:extLst>
                <a:ext uri="{FF2B5EF4-FFF2-40B4-BE49-F238E27FC236}">
                  <a16:creationId xmlns:a16="http://schemas.microsoft.com/office/drawing/2014/main" id="{4B1F6387-D687-BE41-AA64-9FAAB44F8DCF}"/>
                </a:ext>
              </a:extLst>
            </p:cNvPr>
            <p:cNvGrpSpPr/>
            <p:nvPr/>
          </p:nvGrpSpPr>
          <p:grpSpPr>
            <a:xfrm>
              <a:off x="1284920" y="3488102"/>
              <a:ext cx="9622159" cy="1134253"/>
              <a:chOff x="1284920" y="3488102"/>
              <a:chExt cx="9622159" cy="1134253"/>
            </a:xfrm>
          </p:grpSpPr>
          <p:sp>
            <p:nvSpPr>
              <p:cNvPr id="19" name="四角形: 角を丸くする 4">
                <a:extLst>
                  <a:ext uri="{FF2B5EF4-FFF2-40B4-BE49-F238E27FC236}">
                    <a16:creationId xmlns:a16="http://schemas.microsoft.com/office/drawing/2014/main" id="{4DB88AA1-7602-BF46-8CDC-00FECF9BEC6F}"/>
                  </a:ext>
                </a:extLst>
              </p:cNvPr>
              <p:cNvSpPr/>
              <p:nvPr/>
            </p:nvSpPr>
            <p:spPr>
              <a:xfrm>
                <a:off x="1284920" y="3488102"/>
                <a:ext cx="2924604" cy="1126319"/>
              </a:xfrm>
              <a:prstGeom prst="round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状況を構成する要素</a:t>
                </a:r>
                <a:endParaRPr kumimoji="1" lang="en-US" altLang="ja-JP" sz="2000" dirty="0">
                  <a:solidFill>
                    <a:schemeClr val="tx1"/>
                  </a:solidFill>
                </a:endParaRPr>
              </a:p>
            </p:txBody>
          </p:sp>
          <p:sp>
            <p:nvSpPr>
              <p:cNvPr id="20" name="四角形: 角を丸くする 6">
                <a:extLst>
                  <a:ext uri="{FF2B5EF4-FFF2-40B4-BE49-F238E27FC236}">
                    <a16:creationId xmlns:a16="http://schemas.microsoft.com/office/drawing/2014/main" id="{DE06337B-EBD8-5840-B8BE-9ED093D83B46}"/>
                  </a:ext>
                </a:extLst>
              </p:cNvPr>
              <p:cNvSpPr/>
              <p:nvPr/>
            </p:nvSpPr>
            <p:spPr>
              <a:xfrm>
                <a:off x="7982475" y="3528042"/>
                <a:ext cx="2924604" cy="1094313"/>
              </a:xfrm>
              <a:prstGeom prst="round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関連する知識や常識</a:t>
                </a:r>
              </a:p>
            </p:txBody>
          </p:sp>
          <p:sp>
            <p:nvSpPr>
              <p:cNvPr id="21" name="矢印: 右 12">
                <a:extLst>
                  <a:ext uri="{FF2B5EF4-FFF2-40B4-BE49-F238E27FC236}">
                    <a16:creationId xmlns:a16="http://schemas.microsoft.com/office/drawing/2014/main" id="{1883012E-543B-D544-AFD8-A10389958AAA}"/>
                  </a:ext>
                </a:extLst>
              </p:cNvPr>
              <p:cNvSpPr/>
              <p:nvPr/>
            </p:nvSpPr>
            <p:spPr>
              <a:xfrm>
                <a:off x="4209524" y="3762597"/>
                <a:ext cx="3772951" cy="577327"/>
              </a:xfrm>
              <a:prstGeom prst="rightArrow">
                <a:avLst>
                  <a:gd name="adj1" fmla="val 37247"/>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p>
            </p:txBody>
          </p:sp>
        </p:grpSp>
        <p:sp>
          <p:nvSpPr>
            <p:cNvPr id="18" name="円/楕円 17">
              <a:extLst>
                <a:ext uri="{FF2B5EF4-FFF2-40B4-BE49-F238E27FC236}">
                  <a16:creationId xmlns:a16="http://schemas.microsoft.com/office/drawing/2014/main" id="{6A3913F9-F8F1-F94A-9604-93188CEB62A0}"/>
                </a:ext>
              </a:extLst>
            </p:cNvPr>
            <p:cNvSpPr/>
            <p:nvPr/>
          </p:nvSpPr>
          <p:spPr>
            <a:xfrm>
              <a:off x="4674413" y="3697455"/>
              <a:ext cx="2474940" cy="707614"/>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乖離の程度</a:t>
              </a:r>
            </a:p>
          </p:txBody>
        </p:sp>
      </p:grpSp>
      <p:sp>
        <p:nvSpPr>
          <p:cNvPr id="22" name="角丸四角形 14">
            <a:extLst>
              <a:ext uri="{FF2B5EF4-FFF2-40B4-BE49-F238E27FC236}">
                <a16:creationId xmlns:a16="http://schemas.microsoft.com/office/drawing/2014/main" id="{6914D451-323D-1D46-9D59-370F3B087081}"/>
              </a:ext>
            </a:extLst>
          </p:cNvPr>
          <p:cNvSpPr txBox="1">
            <a:spLocks/>
          </p:cNvSpPr>
          <p:nvPr/>
        </p:nvSpPr>
        <p:spPr>
          <a:xfrm>
            <a:off x="0" y="1500442"/>
            <a:ext cx="7591081" cy="642874"/>
          </a:xfrm>
          <a:prstGeom prst="roundRect">
            <a:avLst/>
          </a:prstGeom>
          <a:noFill/>
          <a:ln w="381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lt1"/>
                </a:solidFill>
                <a:latin typeface="+mn-lt"/>
                <a:ea typeface="+mn-ea"/>
                <a:cs typeface="+mn-cs"/>
              </a:defRPr>
            </a:lvl9pPr>
          </a:lstStyle>
          <a:p>
            <a:pPr marL="0" indent="0" algn="ctr">
              <a:buNone/>
            </a:pPr>
            <a:r>
              <a:rPr lang="ja-JP" altLang="en-US" sz="2000" dirty="0">
                <a:solidFill>
                  <a:schemeClr val="tx1"/>
                </a:solidFill>
              </a:rPr>
              <a:t>伊藤</a:t>
            </a:r>
            <a:r>
              <a:rPr lang="en-US" altLang="ja-JP" sz="2000" dirty="0">
                <a:solidFill>
                  <a:schemeClr val="tx1"/>
                </a:solidFill>
              </a:rPr>
              <a:t>(2010)</a:t>
            </a:r>
            <a:r>
              <a:rPr lang="ja-JP" altLang="en-US" sz="2000" dirty="0">
                <a:solidFill>
                  <a:schemeClr val="tx1"/>
                </a:solidFill>
              </a:rPr>
              <a:t>は、構造的不適合を乖離の程度と定義。</a:t>
            </a:r>
            <a:endParaRPr lang="en-US" altLang="ja-JP" sz="2000" dirty="0">
              <a:solidFill>
                <a:schemeClr val="tx1"/>
              </a:solidFill>
            </a:endParaRPr>
          </a:p>
        </p:txBody>
      </p:sp>
      <p:sp>
        <p:nvSpPr>
          <p:cNvPr id="24" name="四角形: 角を丸くする 23">
            <a:extLst>
              <a:ext uri="{FF2B5EF4-FFF2-40B4-BE49-F238E27FC236}">
                <a16:creationId xmlns:a16="http://schemas.microsoft.com/office/drawing/2014/main" id="{1749749F-316C-43E1-A1ED-F4D1DB36D8D2}"/>
              </a:ext>
            </a:extLst>
          </p:cNvPr>
          <p:cNvSpPr/>
          <p:nvPr/>
        </p:nvSpPr>
        <p:spPr>
          <a:xfrm>
            <a:off x="755060" y="5369428"/>
            <a:ext cx="10598740" cy="1128918"/>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800" dirty="0">
                <a:solidFill>
                  <a:schemeClr val="tx1"/>
                </a:solidFill>
              </a:rPr>
              <a:t>本研究での</a:t>
            </a:r>
            <a:r>
              <a:rPr lang="ja-JP" altLang="en-US" sz="2800" u="sng" dirty="0">
                <a:solidFill>
                  <a:srgbClr val="FF0000"/>
                </a:solidFill>
              </a:rPr>
              <a:t>意外性</a:t>
            </a:r>
            <a:r>
              <a:rPr lang="ja-JP" altLang="en-US" sz="2800" dirty="0">
                <a:solidFill>
                  <a:schemeClr val="tx1"/>
                </a:solidFill>
              </a:rPr>
              <a:t>とは、</a:t>
            </a:r>
            <a:endParaRPr lang="en-US" altLang="ja-JP" sz="2800" dirty="0">
              <a:solidFill>
                <a:schemeClr val="tx1"/>
              </a:solidFill>
            </a:endParaRPr>
          </a:p>
          <a:p>
            <a:pPr algn="ctr"/>
            <a:r>
              <a:rPr lang="ja-JP" altLang="en-US" sz="2800" dirty="0">
                <a:solidFill>
                  <a:schemeClr val="tx1"/>
                </a:solidFill>
              </a:rPr>
              <a:t>事前知識や常識との乖離・ギャップ（構造的不適合）とする。</a:t>
            </a:r>
            <a:endParaRPr lang="en-US" altLang="ja-JP" sz="2800" dirty="0">
              <a:solidFill>
                <a:schemeClr val="tx1"/>
              </a:solidFill>
            </a:endParaRPr>
          </a:p>
        </p:txBody>
      </p:sp>
      <p:sp>
        <p:nvSpPr>
          <p:cNvPr id="4" name="四角形: 角を丸くする 3">
            <a:extLst>
              <a:ext uri="{FF2B5EF4-FFF2-40B4-BE49-F238E27FC236}">
                <a16:creationId xmlns:a16="http://schemas.microsoft.com/office/drawing/2014/main" id="{0527BDE2-0098-4C94-9F21-70B87C101903}"/>
              </a:ext>
            </a:extLst>
          </p:cNvPr>
          <p:cNvSpPr/>
          <p:nvPr/>
        </p:nvSpPr>
        <p:spPr>
          <a:xfrm>
            <a:off x="114299" y="2470624"/>
            <a:ext cx="1589809" cy="708674"/>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不適合</a:t>
            </a:r>
            <a:endParaRPr kumimoji="1" lang="en-US" altLang="ja-JP" sz="2000" dirty="0">
              <a:solidFill>
                <a:schemeClr val="tx1"/>
              </a:solidFill>
            </a:endParaRPr>
          </a:p>
          <a:p>
            <a:pPr algn="ctr"/>
            <a:r>
              <a:rPr lang="ja-JP" altLang="en-US" sz="2000" dirty="0">
                <a:solidFill>
                  <a:schemeClr val="tx1"/>
                </a:solidFill>
              </a:rPr>
              <a:t>モデル</a:t>
            </a:r>
            <a:endParaRPr kumimoji="1" lang="ja-JP" altLang="en-US" sz="2000" dirty="0">
              <a:solidFill>
                <a:schemeClr val="tx1"/>
              </a:solidFill>
            </a:endParaRPr>
          </a:p>
        </p:txBody>
      </p:sp>
    </p:spTree>
    <p:extLst>
      <p:ext uri="{BB962C8B-B14F-4D97-AF65-F5344CB8AC3E}">
        <p14:creationId xmlns:p14="http://schemas.microsoft.com/office/powerpoint/2010/main" val="305858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C1A40D-CB74-4F9B-92D9-E50CE0EDE042}"/>
              </a:ext>
            </a:extLst>
          </p:cNvPr>
          <p:cNvSpPr>
            <a:spLocks noGrp="1"/>
          </p:cNvSpPr>
          <p:nvPr>
            <p:ph type="title"/>
          </p:nvPr>
        </p:nvSpPr>
        <p:spPr/>
        <p:txBody>
          <a:bodyPr/>
          <a:lstStyle/>
          <a:p>
            <a:r>
              <a:rPr kumimoji="1" lang="ja-JP" altLang="en-US" dirty="0"/>
              <a:t>仮説２</a:t>
            </a:r>
          </a:p>
        </p:txBody>
      </p:sp>
      <p:sp>
        <p:nvSpPr>
          <p:cNvPr id="4" name="四角形: 角を丸くする 3">
            <a:extLst>
              <a:ext uri="{FF2B5EF4-FFF2-40B4-BE49-F238E27FC236}">
                <a16:creationId xmlns:a16="http://schemas.microsoft.com/office/drawing/2014/main" id="{D361F9B5-1891-48E6-8EED-C5E84B05CCB6}"/>
              </a:ext>
            </a:extLst>
          </p:cNvPr>
          <p:cNvSpPr/>
          <p:nvPr/>
        </p:nvSpPr>
        <p:spPr>
          <a:xfrm>
            <a:off x="1129553" y="3013979"/>
            <a:ext cx="10224247" cy="1727838"/>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800" dirty="0">
                <a:solidFill>
                  <a:schemeClr val="tx1"/>
                </a:solidFill>
              </a:rPr>
              <a:t>ユーモア広告は非ユーモア広告に比べて</a:t>
            </a:r>
            <a:endParaRPr lang="en-US" altLang="ja-JP" sz="2800" dirty="0">
              <a:solidFill>
                <a:schemeClr val="tx1"/>
              </a:solidFill>
            </a:endParaRPr>
          </a:p>
          <a:p>
            <a:pPr algn="ctr"/>
            <a:r>
              <a:rPr lang="ja-JP" altLang="en-US" sz="2800" dirty="0">
                <a:solidFill>
                  <a:schemeClr val="tx1"/>
                </a:solidFill>
              </a:rPr>
              <a:t>意外性（構造的不適合）が強い。</a:t>
            </a:r>
            <a:endParaRPr lang="en-US" altLang="ja-JP" sz="2800"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21</a:t>
            </a:fld>
            <a:endParaRPr kumimoji="1" lang="ja-JP" altLang="en-US"/>
          </a:p>
        </p:txBody>
      </p:sp>
    </p:spTree>
    <p:extLst>
      <p:ext uri="{BB962C8B-B14F-4D97-AF65-F5344CB8AC3E}">
        <p14:creationId xmlns:p14="http://schemas.microsoft.com/office/powerpoint/2010/main" val="7064887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BD7112-B41C-4716-9157-D1271CE8FFAD}"/>
              </a:ext>
            </a:extLst>
          </p:cNvPr>
          <p:cNvSpPr>
            <a:spLocks noGrp="1"/>
          </p:cNvSpPr>
          <p:nvPr>
            <p:ph type="title"/>
          </p:nvPr>
        </p:nvSpPr>
        <p:spPr/>
        <p:txBody>
          <a:bodyPr/>
          <a:lstStyle/>
          <a:p>
            <a:r>
              <a:rPr lang="ja-JP" altLang="en-US" dirty="0"/>
              <a:t>仮説導出③　</a:t>
            </a:r>
            <a:endParaRPr kumimoji="1" lang="ja-JP" altLang="en-US" dirty="0"/>
          </a:p>
        </p:txBody>
      </p:sp>
      <p:sp>
        <p:nvSpPr>
          <p:cNvPr id="11" name="コンテンツ プレースホルダー 10"/>
          <p:cNvSpPr>
            <a:spLocks noGrp="1"/>
          </p:cNvSpPr>
          <p:nvPr>
            <p:ph idx="1"/>
          </p:nvPr>
        </p:nvSpPr>
        <p:spPr>
          <a:xfrm>
            <a:off x="838200" y="1842260"/>
            <a:ext cx="10515600" cy="4351338"/>
          </a:xfrm>
        </p:spPr>
        <p:txBody>
          <a:bodyPr>
            <a:normAutofit/>
          </a:bodyPr>
          <a:lstStyle/>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p:txBody>
      </p:sp>
      <p:sp>
        <p:nvSpPr>
          <p:cNvPr id="4" name="四角形: 角を丸くする 3">
            <a:extLst>
              <a:ext uri="{FF2B5EF4-FFF2-40B4-BE49-F238E27FC236}">
                <a16:creationId xmlns:a16="http://schemas.microsoft.com/office/drawing/2014/main" id="{4FCB149C-5551-4036-989D-339B046B704F}"/>
              </a:ext>
            </a:extLst>
          </p:cNvPr>
          <p:cNvSpPr/>
          <p:nvPr/>
        </p:nvSpPr>
        <p:spPr>
          <a:xfrm>
            <a:off x="838200" y="5608196"/>
            <a:ext cx="10515600" cy="758292"/>
          </a:xfrm>
          <a:prstGeom prst="roundRect">
            <a:avLst/>
          </a:prstGeom>
          <a:ln w="57150">
            <a:solidFill>
              <a:srgbClr val="FFC00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400" b="1" dirty="0">
                <a:solidFill>
                  <a:schemeClr val="tx1"/>
                </a:solidFill>
              </a:rPr>
              <a:t>アレンジ動画が視聴者により大量に作られる</a:t>
            </a:r>
            <a:endParaRPr kumimoji="1" lang="ja-JP" altLang="en-US" sz="2400" b="1" dirty="0">
              <a:solidFill>
                <a:schemeClr val="tx1"/>
              </a:solidFill>
            </a:endParaRPr>
          </a:p>
        </p:txBody>
      </p:sp>
      <p:grpSp>
        <p:nvGrpSpPr>
          <p:cNvPr id="7" name="グループ化 6"/>
          <p:cNvGrpSpPr/>
          <p:nvPr/>
        </p:nvGrpSpPr>
        <p:grpSpPr>
          <a:xfrm>
            <a:off x="1255967" y="2053312"/>
            <a:ext cx="10097833" cy="3092870"/>
            <a:chOff x="1255967" y="1999931"/>
            <a:chExt cx="10097833" cy="3092870"/>
          </a:xfrm>
        </p:grpSpPr>
        <p:grpSp>
          <p:nvGrpSpPr>
            <p:cNvPr id="17" name="グループ化 16">
              <a:extLst>
                <a:ext uri="{FF2B5EF4-FFF2-40B4-BE49-F238E27FC236}">
                  <a16:creationId xmlns:a16="http://schemas.microsoft.com/office/drawing/2014/main" id="{5CBA58B6-5165-48A4-80F7-AC1B3323621F}"/>
                </a:ext>
              </a:extLst>
            </p:cNvPr>
            <p:cNvGrpSpPr/>
            <p:nvPr/>
          </p:nvGrpSpPr>
          <p:grpSpPr>
            <a:xfrm>
              <a:off x="4440576" y="2386117"/>
              <a:ext cx="3272577" cy="2093447"/>
              <a:chOff x="3381206" y="3374597"/>
              <a:chExt cx="3638989" cy="2093447"/>
            </a:xfrm>
          </p:grpSpPr>
          <p:sp>
            <p:nvSpPr>
              <p:cNvPr id="15" name="矢印: 左右 14">
                <a:extLst>
                  <a:ext uri="{FF2B5EF4-FFF2-40B4-BE49-F238E27FC236}">
                    <a16:creationId xmlns:a16="http://schemas.microsoft.com/office/drawing/2014/main" id="{D1F97260-550F-48DE-8B7E-FB3306A9D815}"/>
                  </a:ext>
                </a:extLst>
              </p:cNvPr>
              <p:cNvSpPr/>
              <p:nvPr/>
            </p:nvSpPr>
            <p:spPr>
              <a:xfrm>
                <a:off x="3381206" y="4207818"/>
                <a:ext cx="3638989" cy="415961"/>
              </a:xfrm>
              <a:prstGeom prst="left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爆発: 8 pt 15">
                <a:extLst>
                  <a:ext uri="{FF2B5EF4-FFF2-40B4-BE49-F238E27FC236}">
                    <a16:creationId xmlns:a16="http://schemas.microsoft.com/office/drawing/2014/main" id="{FE0C7E7D-F781-4035-8F69-31219A5F816C}"/>
                  </a:ext>
                </a:extLst>
              </p:cNvPr>
              <p:cNvSpPr/>
              <p:nvPr/>
            </p:nvSpPr>
            <p:spPr>
              <a:xfrm>
                <a:off x="3733513" y="3374597"/>
                <a:ext cx="2954171" cy="2093447"/>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400" dirty="0">
                    <a:solidFill>
                      <a:schemeClr val="tx1"/>
                    </a:solidFill>
                  </a:rPr>
                  <a:t>意外性</a:t>
                </a:r>
                <a:endParaRPr kumimoji="1" lang="ja-JP" altLang="en-US" sz="2400" dirty="0">
                  <a:solidFill>
                    <a:schemeClr val="tx1"/>
                  </a:solidFill>
                </a:endParaRPr>
              </a:p>
            </p:txBody>
          </p:sp>
        </p:grpSp>
        <p:sp>
          <p:nvSpPr>
            <p:cNvPr id="13" name="テキスト ボックス 12">
              <a:extLst>
                <a:ext uri="{FF2B5EF4-FFF2-40B4-BE49-F238E27FC236}">
                  <a16:creationId xmlns:a16="http://schemas.microsoft.com/office/drawing/2014/main" id="{ED79A6F7-E76F-4208-88FB-B624653277D5}"/>
                </a:ext>
              </a:extLst>
            </p:cNvPr>
            <p:cNvSpPr txBox="1"/>
            <p:nvPr/>
          </p:nvSpPr>
          <p:spPr>
            <a:xfrm>
              <a:off x="1255967" y="2009078"/>
              <a:ext cx="1601966" cy="461665"/>
            </a:xfrm>
            <a:prstGeom prst="rect">
              <a:avLst/>
            </a:prstGeom>
            <a:noFill/>
          </p:spPr>
          <p:txBody>
            <a:bodyPr wrap="square" rtlCol="0">
              <a:spAutoFit/>
            </a:bodyPr>
            <a:lstStyle/>
            <a:p>
              <a:r>
                <a:rPr kumimoji="1" lang="en-US" altLang="ja-JP" sz="2400" dirty="0"/>
                <a:t>CM</a:t>
              </a:r>
              <a:r>
                <a:rPr lang="ja-JP" altLang="en-US" sz="2400" dirty="0"/>
                <a:t>放映</a:t>
              </a:r>
              <a:r>
                <a:rPr kumimoji="1" lang="ja-JP" altLang="en-US" sz="2400" dirty="0"/>
                <a:t>前</a:t>
              </a:r>
            </a:p>
          </p:txBody>
        </p:sp>
        <p:sp>
          <p:nvSpPr>
            <p:cNvPr id="14" name="テキスト ボックス 13">
              <a:extLst>
                <a:ext uri="{FF2B5EF4-FFF2-40B4-BE49-F238E27FC236}">
                  <a16:creationId xmlns:a16="http://schemas.microsoft.com/office/drawing/2014/main" id="{6A0A8700-643A-493D-B1F9-BBE91B366E38}"/>
                </a:ext>
              </a:extLst>
            </p:cNvPr>
            <p:cNvSpPr txBox="1"/>
            <p:nvPr/>
          </p:nvSpPr>
          <p:spPr>
            <a:xfrm>
              <a:off x="7852358" y="1999931"/>
              <a:ext cx="1601966" cy="461665"/>
            </a:xfrm>
            <a:prstGeom prst="rect">
              <a:avLst/>
            </a:prstGeom>
            <a:noFill/>
          </p:spPr>
          <p:txBody>
            <a:bodyPr wrap="square" rtlCol="0">
              <a:spAutoFit/>
            </a:bodyPr>
            <a:lstStyle/>
            <a:p>
              <a:r>
                <a:rPr kumimoji="1" lang="en-US" altLang="ja-JP" sz="2400" dirty="0"/>
                <a:t>CM</a:t>
              </a:r>
              <a:r>
                <a:rPr lang="ja-JP" altLang="en-US" sz="2400" dirty="0"/>
                <a:t>放映後</a:t>
              </a:r>
              <a:endParaRPr kumimoji="1" lang="ja-JP" altLang="en-US" sz="2400" dirty="0"/>
            </a:p>
          </p:txBody>
        </p:sp>
        <p:sp>
          <p:nvSpPr>
            <p:cNvPr id="18" name="テキスト ボックス 17">
              <a:extLst>
                <a:ext uri="{FF2B5EF4-FFF2-40B4-BE49-F238E27FC236}">
                  <a16:creationId xmlns:a16="http://schemas.microsoft.com/office/drawing/2014/main" id="{89E70FAE-B275-4857-B925-D14477E6872B}"/>
                </a:ext>
              </a:extLst>
            </p:cNvPr>
            <p:cNvSpPr txBox="1"/>
            <p:nvPr/>
          </p:nvSpPr>
          <p:spPr>
            <a:xfrm>
              <a:off x="1426155" y="4610727"/>
              <a:ext cx="2958067" cy="461665"/>
            </a:xfrm>
            <a:prstGeom prst="rect">
              <a:avLst/>
            </a:prstGeom>
            <a:noFill/>
          </p:spPr>
          <p:txBody>
            <a:bodyPr wrap="square" rtlCol="0">
              <a:spAutoFit/>
            </a:bodyPr>
            <a:lstStyle/>
            <a:p>
              <a:r>
                <a:rPr lang="ja-JP" altLang="en-US" sz="2400" dirty="0"/>
                <a:t>かわいい、</a:t>
              </a:r>
              <a:r>
                <a:rPr kumimoji="1" lang="ja-JP" altLang="en-US" sz="2400" dirty="0"/>
                <a:t>あざとい</a:t>
              </a:r>
            </a:p>
          </p:txBody>
        </p:sp>
        <p:sp>
          <p:nvSpPr>
            <p:cNvPr id="20" name="テキスト ボックス 19">
              <a:extLst>
                <a:ext uri="{FF2B5EF4-FFF2-40B4-BE49-F238E27FC236}">
                  <a16:creationId xmlns:a16="http://schemas.microsoft.com/office/drawing/2014/main" id="{6894AD8E-A4E5-4811-8E51-A7618D8F6367}"/>
                </a:ext>
              </a:extLst>
            </p:cNvPr>
            <p:cNvSpPr txBox="1"/>
            <p:nvPr/>
          </p:nvSpPr>
          <p:spPr>
            <a:xfrm>
              <a:off x="7255379" y="4631136"/>
              <a:ext cx="4098421" cy="461665"/>
            </a:xfrm>
            <a:prstGeom prst="rect">
              <a:avLst/>
            </a:prstGeom>
            <a:noFill/>
          </p:spPr>
          <p:txBody>
            <a:bodyPr wrap="square" rtlCol="0">
              <a:spAutoFit/>
            </a:bodyPr>
            <a:lstStyle/>
            <a:p>
              <a:pPr algn="ctr"/>
              <a:r>
                <a:rPr lang="ja-JP" altLang="en-US" sz="2400" dirty="0"/>
                <a:t>毒々しい、悪そうに笑う</a:t>
              </a:r>
              <a:endParaRPr kumimoji="1" lang="ja-JP" altLang="en-US" sz="2400" dirty="0"/>
            </a:p>
          </p:txBody>
        </p:sp>
      </p:grpSp>
      <p:sp>
        <p:nvSpPr>
          <p:cNvPr id="5" name="スライド番号プレースホルダー 4"/>
          <p:cNvSpPr>
            <a:spLocks noGrp="1"/>
          </p:cNvSpPr>
          <p:nvPr>
            <p:ph type="sldNum" sz="quarter" idx="12"/>
          </p:nvPr>
        </p:nvSpPr>
        <p:spPr/>
        <p:txBody>
          <a:bodyPr/>
          <a:lstStyle/>
          <a:p>
            <a:fld id="{A0425D7D-E298-47E0-9EE2-10DA9891358A}" type="slidenum">
              <a:rPr kumimoji="1" lang="ja-JP" altLang="en-US" smtClean="0"/>
              <a:t>22</a:t>
            </a:fld>
            <a:endParaRPr kumimoji="1" lang="ja-JP" altLang="en-US"/>
          </a:p>
        </p:txBody>
      </p:sp>
      <p:sp>
        <p:nvSpPr>
          <p:cNvPr id="6" name="テキスト ボックス 5"/>
          <p:cNvSpPr txBox="1"/>
          <p:nvPr/>
        </p:nvSpPr>
        <p:spPr>
          <a:xfrm>
            <a:off x="838200" y="1516155"/>
            <a:ext cx="3419526" cy="369332"/>
          </a:xfrm>
          <a:prstGeom prst="rect">
            <a:avLst/>
          </a:prstGeom>
          <a:noFill/>
        </p:spPr>
        <p:txBody>
          <a:bodyPr wrap="none" rtlCol="0">
            <a:spAutoFit/>
          </a:bodyPr>
          <a:lstStyle/>
          <a:p>
            <a:r>
              <a:rPr kumimoji="1" lang="en-US" altLang="ja-JP" dirty="0"/>
              <a:t>ORICON</a:t>
            </a:r>
            <a:r>
              <a:rPr kumimoji="1" lang="ja-JP" altLang="en-US" dirty="0"/>
              <a:t> </a:t>
            </a:r>
            <a:r>
              <a:rPr kumimoji="1" lang="en-US" altLang="ja-JP" dirty="0"/>
              <a:t>NEWS</a:t>
            </a:r>
            <a:r>
              <a:rPr lang="ja-JP" altLang="en-US" dirty="0"/>
              <a:t>（</a:t>
            </a:r>
            <a:r>
              <a:rPr lang="en-US" altLang="ja-JP" dirty="0"/>
              <a:t>2019</a:t>
            </a:r>
            <a:r>
              <a:rPr lang="ja-JP" altLang="en-US" dirty="0"/>
              <a:t>）より作成</a:t>
            </a:r>
            <a:endParaRPr kumimoji="1" lang="ja-JP" altLang="en-US" dirty="0"/>
          </a:p>
        </p:txBody>
      </p:sp>
      <p:sp>
        <p:nvSpPr>
          <p:cNvPr id="3" name="矢印: ストライプ 2">
            <a:extLst>
              <a:ext uri="{FF2B5EF4-FFF2-40B4-BE49-F238E27FC236}">
                <a16:creationId xmlns:a16="http://schemas.microsoft.com/office/drawing/2014/main" id="{E251A508-B006-4B43-8B9A-1EA17FF43B07}"/>
              </a:ext>
            </a:extLst>
          </p:cNvPr>
          <p:cNvSpPr/>
          <p:nvPr/>
        </p:nvSpPr>
        <p:spPr>
          <a:xfrm rot="5400000">
            <a:off x="5581661" y="4329945"/>
            <a:ext cx="1028677" cy="1383876"/>
          </a:xfrm>
          <a:prstGeom prst="stripedRightArrow">
            <a:avLst/>
          </a:prstGeom>
          <a:solidFill>
            <a:schemeClr val="bg2">
              <a:lumMod val="50000"/>
            </a:schemeClr>
          </a:solidFill>
          <a:ln>
            <a:solidFill>
              <a:schemeClr val="bg2">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雲形吹き出し 7"/>
          <p:cNvSpPr/>
          <p:nvPr/>
        </p:nvSpPr>
        <p:spPr>
          <a:xfrm>
            <a:off x="5909058" y="339528"/>
            <a:ext cx="5189838" cy="1399788"/>
          </a:xfrm>
          <a:prstGeom prst="cloudCallout">
            <a:avLst>
              <a:gd name="adj1" fmla="val -35632"/>
              <a:gd name="adj2" fmla="val 111340"/>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今研究の定義：</a:t>
            </a:r>
            <a:endParaRPr kumimoji="1" lang="en-US" altLang="ja-JP" sz="2000" dirty="0">
              <a:solidFill>
                <a:schemeClr val="tx1"/>
              </a:solidFill>
            </a:endParaRPr>
          </a:p>
          <a:p>
            <a:pPr algn="ctr"/>
            <a:r>
              <a:rPr kumimoji="1" lang="ja-JP" altLang="en-US" sz="2000" dirty="0">
                <a:solidFill>
                  <a:srgbClr val="FF0000"/>
                </a:solidFill>
              </a:rPr>
              <a:t>ギャップ</a:t>
            </a:r>
            <a:r>
              <a:rPr lang="ja-JP" altLang="en-US" sz="2000" dirty="0">
                <a:solidFill>
                  <a:srgbClr val="FF0000"/>
                </a:solidFill>
              </a:rPr>
              <a:t>（</a:t>
            </a:r>
            <a:r>
              <a:rPr kumimoji="1" lang="ja-JP" altLang="en-US" sz="2000" dirty="0">
                <a:solidFill>
                  <a:srgbClr val="FF0000"/>
                </a:solidFill>
              </a:rPr>
              <a:t>構造的不適合）</a:t>
            </a:r>
            <a:endParaRPr lang="en-US" altLang="ja-JP" sz="2000" dirty="0">
              <a:solidFill>
                <a:srgbClr val="FF0000"/>
              </a:solidFill>
            </a:endParaRPr>
          </a:p>
          <a:p>
            <a:pPr algn="ctr"/>
            <a:r>
              <a:rPr lang="ja-JP" altLang="en-US" sz="2000" dirty="0">
                <a:solidFill>
                  <a:srgbClr val="FF0000"/>
                </a:solidFill>
              </a:rPr>
              <a:t>＝意外性</a:t>
            </a:r>
            <a:endParaRPr kumimoji="1" lang="ja-JP" altLang="en-US" sz="2000" dirty="0">
              <a:solidFill>
                <a:srgbClr val="FF0000"/>
              </a:solidFill>
            </a:endParaRPr>
          </a:p>
        </p:txBody>
      </p:sp>
      <p:pic>
        <p:nvPicPr>
          <p:cNvPr id="21" name="図 20" descr="人, 屋内, テーブル, 少し が含まれている画像&#10;&#10;自動的に生成された説明">
            <a:extLst>
              <a:ext uri="{FF2B5EF4-FFF2-40B4-BE49-F238E27FC236}">
                <a16:creationId xmlns:a16="http://schemas.microsoft.com/office/drawing/2014/main" id="{CD357104-7597-410F-AA72-8153D09D58F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93743" y="2514977"/>
            <a:ext cx="2809255" cy="2142431"/>
          </a:xfrm>
          <a:prstGeom prst="rect">
            <a:avLst/>
          </a:prstGeom>
        </p:spPr>
      </p:pic>
      <p:pic>
        <p:nvPicPr>
          <p:cNvPr id="22" name="コンテンツ プレースホルダー 4" descr="人, 室内, 幼い, 若者 が含まれている画像&#10;&#10;自動的に生成された説明">
            <a:extLst>
              <a:ext uri="{FF2B5EF4-FFF2-40B4-BE49-F238E27FC236}">
                <a16:creationId xmlns:a16="http://schemas.microsoft.com/office/drawing/2014/main" id="{916230BE-482A-4B22-9318-A2F62D5AFD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67564" y="2515554"/>
            <a:ext cx="2809255" cy="2142431"/>
          </a:xfrm>
          <a:prstGeom prst="rect">
            <a:avLst/>
          </a:prstGeom>
        </p:spPr>
      </p:pic>
      <p:sp>
        <p:nvSpPr>
          <p:cNvPr id="9" name="楕円 8">
            <a:extLst>
              <a:ext uri="{FF2B5EF4-FFF2-40B4-BE49-F238E27FC236}">
                <a16:creationId xmlns:a16="http://schemas.microsoft.com/office/drawing/2014/main" id="{AD27E8FE-7E68-4BFD-AF09-048283812798}"/>
              </a:ext>
            </a:extLst>
          </p:cNvPr>
          <p:cNvSpPr/>
          <p:nvPr/>
        </p:nvSpPr>
        <p:spPr>
          <a:xfrm>
            <a:off x="5782455" y="180975"/>
            <a:ext cx="5571345" cy="1699447"/>
          </a:xfrm>
          <a:prstGeom prst="ellipse">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今研究の定義：</a:t>
            </a:r>
            <a:endParaRPr lang="en-US" altLang="ja-JP" dirty="0">
              <a:solidFill>
                <a:schemeClr val="tx1"/>
              </a:solidFill>
            </a:endParaRPr>
          </a:p>
          <a:p>
            <a:pPr algn="ctr"/>
            <a:r>
              <a:rPr lang="ja-JP" altLang="en-US" sz="2000" dirty="0">
                <a:solidFill>
                  <a:srgbClr val="FF0000"/>
                </a:solidFill>
              </a:rPr>
              <a:t>ギャップ（構造的不適合）</a:t>
            </a:r>
            <a:endParaRPr lang="en-US" altLang="ja-JP" sz="2000" dirty="0">
              <a:solidFill>
                <a:srgbClr val="FF0000"/>
              </a:solidFill>
            </a:endParaRPr>
          </a:p>
          <a:p>
            <a:pPr algn="ctr"/>
            <a:r>
              <a:rPr lang="ja-JP" altLang="en-US" sz="2000" dirty="0">
                <a:solidFill>
                  <a:srgbClr val="FF0000"/>
                </a:solidFill>
              </a:rPr>
              <a:t>＝意外性</a:t>
            </a:r>
          </a:p>
        </p:txBody>
      </p:sp>
    </p:spTree>
    <p:extLst>
      <p:ext uri="{BB962C8B-B14F-4D97-AF65-F5344CB8AC3E}">
        <p14:creationId xmlns:p14="http://schemas.microsoft.com/office/powerpoint/2010/main" val="220148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仮説導出③</a:t>
            </a:r>
          </a:p>
        </p:txBody>
      </p:sp>
      <p:sp>
        <p:nvSpPr>
          <p:cNvPr id="4" name="スライド番号プレースホルダー 3"/>
          <p:cNvSpPr>
            <a:spLocks noGrp="1"/>
          </p:cNvSpPr>
          <p:nvPr>
            <p:ph type="sldNum" sz="quarter" idx="12"/>
          </p:nvPr>
        </p:nvSpPr>
        <p:spPr>
          <a:xfrm>
            <a:off x="9115584" y="6492875"/>
            <a:ext cx="2743200" cy="365125"/>
          </a:xfrm>
        </p:spPr>
        <p:txBody>
          <a:bodyPr/>
          <a:lstStyle/>
          <a:p>
            <a:fld id="{A0425D7D-E298-47E0-9EE2-10DA9891358A}" type="slidenum">
              <a:rPr lang="ja-JP" altLang="en-US" smtClean="0"/>
              <a:pPr/>
              <a:t>23</a:t>
            </a:fld>
            <a:endParaRPr lang="ja-JP" altLang="en-US" dirty="0"/>
          </a:p>
        </p:txBody>
      </p:sp>
      <p:sp>
        <p:nvSpPr>
          <p:cNvPr id="5" name="角丸四角形 4"/>
          <p:cNvSpPr/>
          <p:nvPr/>
        </p:nvSpPr>
        <p:spPr>
          <a:xfrm>
            <a:off x="588244" y="231467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越後</a:t>
            </a:r>
            <a:endParaRPr kumimoji="1" lang="en-US" altLang="ja-JP" dirty="0">
              <a:solidFill>
                <a:schemeClr val="tx1"/>
              </a:solidFill>
            </a:endParaRPr>
          </a:p>
          <a:p>
            <a:pPr algn="ctr"/>
            <a:r>
              <a:rPr kumimoji="1" lang="ja-JP" altLang="en-US" dirty="0">
                <a:solidFill>
                  <a:schemeClr val="tx1"/>
                </a:solidFill>
              </a:rPr>
              <a:t>製菓</a:t>
            </a:r>
          </a:p>
        </p:txBody>
      </p:sp>
      <p:sp>
        <p:nvSpPr>
          <p:cNvPr id="6" name="角丸四角形 5"/>
          <p:cNvSpPr/>
          <p:nvPr/>
        </p:nvSpPr>
        <p:spPr>
          <a:xfrm>
            <a:off x="2185098" y="231467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マクド</a:t>
            </a:r>
            <a:endParaRPr lang="en-US" altLang="ja-JP" dirty="0">
              <a:solidFill>
                <a:schemeClr val="tx1"/>
              </a:solidFill>
            </a:endParaRPr>
          </a:p>
          <a:p>
            <a:pPr algn="ctr"/>
            <a:r>
              <a:rPr lang="ja-JP" altLang="en-US" dirty="0">
                <a:solidFill>
                  <a:schemeClr val="tx1"/>
                </a:solidFill>
              </a:rPr>
              <a:t>ナルド</a:t>
            </a:r>
            <a:endParaRPr kumimoji="1" lang="ja-JP" altLang="en-US" dirty="0">
              <a:solidFill>
                <a:schemeClr val="tx1"/>
              </a:solidFill>
            </a:endParaRPr>
          </a:p>
        </p:txBody>
      </p:sp>
      <p:sp>
        <p:nvSpPr>
          <p:cNvPr id="7" name="角丸四角形 6"/>
          <p:cNvSpPr/>
          <p:nvPr/>
        </p:nvSpPr>
        <p:spPr>
          <a:xfrm>
            <a:off x="3781952" y="232844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lang="ja-JP" altLang="en-US" dirty="0">
                <a:solidFill>
                  <a:schemeClr val="tx1"/>
                </a:solidFill>
              </a:rPr>
              <a:t>本満足</a:t>
            </a:r>
            <a:endParaRPr lang="en-US" altLang="ja-JP" dirty="0">
              <a:solidFill>
                <a:schemeClr val="tx1"/>
              </a:solidFill>
            </a:endParaRPr>
          </a:p>
          <a:p>
            <a:pPr algn="ctr"/>
            <a:r>
              <a:rPr lang="ja-JP" altLang="en-US" dirty="0">
                <a:solidFill>
                  <a:schemeClr val="tx1"/>
                </a:solidFill>
              </a:rPr>
              <a:t>バー</a:t>
            </a:r>
            <a:endParaRPr lang="en-US" altLang="ja-JP" dirty="0">
              <a:solidFill>
                <a:schemeClr val="tx1"/>
              </a:solidFill>
            </a:endParaRPr>
          </a:p>
        </p:txBody>
      </p:sp>
      <p:sp>
        <p:nvSpPr>
          <p:cNvPr id="8" name="角丸四角形 7"/>
          <p:cNvSpPr/>
          <p:nvPr/>
        </p:nvSpPr>
        <p:spPr>
          <a:xfrm>
            <a:off x="5378805" y="232844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ブック</a:t>
            </a:r>
            <a:endParaRPr lang="en-US" altLang="ja-JP" dirty="0">
              <a:solidFill>
                <a:schemeClr val="tx1"/>
              </a:solidFill>
            </a:endParaRPr>
          </a:p>
          <a:p>
            <a:pPr algn="ctr"/>
            <a:r>
              <a:rPr lang="ja-JP" altLang="en-US" dirty="0">
                <a:solidFill>
                  <a:schemeClr val="tx1"/>
                </a:solidFill>
              </a:rPr>
              <a:t>オフ</a:t>
            </a:r>
            <a:endParaRPr lang="en-US" altLang="ja-JP" dirty="0">
              <a:solidFill>
                <a:schemeClr val="tx1"/>
              </a:solidFill>
            </a:endParaRPr>
          </a:p>
        </p:txBody>
      </p:sp>
      <p:sp>
        <p:nvSpPr>
          <p:cNvPr id="9" name="角丸四角形 8"/>
          <p:cNvSpPr/>
          <p:nvPr/>
        </p:nvSpPr>
        <p:spPr>
          <a:xfrm>
            <a:off x="6975658" y="2311306"/>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ファンタ</a:t>
            </a:r>
            <a:endParaRPr lang="en-US" altLang="ja-JP" dirty="0">
              <a:solidFill>
                <a:schemeClr val="tx1"/>
              </a:solidFill>
            </a:endParaRPr>
          </a:p>
        </p:txBody>
      </p:sp>
      <p:sp>
        <p:nvSpPr>
          <p:cNvPr id="10" name="角丸四角形 9"/>
          <p:cNvSpPr/>
          <p:nvPr/>
        </p:nvSpPr>
        <p:spPr>
          <a:xfrm>
            <a:off x="8567888" y="2311306"/>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ソフト</a:t>
            </a:r>
            <a:endParaRPr lang="en-US" altLang="ja-JP" dirty="0">
              <a:solidFill>
                <a:schemeClr val="tx1"/>
              </a:solidFill>
            </a:endParaRPr>
          </a:p>
          <a:p>
            <a:pPr algn="ctr"/>
            <a:r>
              <a:rPr kumimoji="1" lang="ja-JP" altLang="en-US" dirty="0">
                <a:solidFill>
                  <a:schemeClr val="tx1"/>
                </a:solidFill>
              </a:rPr>
              <a:t>バンク</a:t>
            </a:r>
            <a:endParaRPr kumimoji="1" lang="en-US" altLang="ja-JP" dirty="0">
              <a:solidFill>
                <a:schemeClr val="tx1"/>
              </a:solidFill>
            </a:endParaRPr>
          </a:p>
        </p:txBody>
      </p:sp>
      <p:sp>
        <p:nvSpPr>
          <p:cNvPr id="11" name="角丸四角形 10"/>
          <p:cNvSpPr/>
          <p:nvPr/>
        </p:nvSpPr>
        <p:spPr>
          <a:xfrm>
            <a:off x="10169362" y="2308049"/>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キャン</a:t>
            </a:r>
            <a:endParaRPr kumimoji="1" lang="en-US" altLang="ja-JP" dirty="0">
              <a:solidFill>
                <a:schemeClr val="tx1"/>
              </a:solidFill>
            </a:endParaRPr>
          </a:p>
          <a:p>
            <a:pPr algn="ctr"/>
            <a:r>
              <a:rPr kumimoji="1" lang="ja-JP" altLang="en-US" dirty="0">
                <a:solidFill>
                  <a:schemeClr val="tx1"/>
                </a:solidFill>
              </a:rPr>
              <a:t>ジャニ</a:t>
            </a:r>
            <a:endParaRPr kumimoji="1" lang="en-US" altLang="ja-JP" dirty="0">
              <a:solidFill>
                <a:schemeClr val="tx1"/>
              </a:solidFill>
            </a:endParaRPr>
          </a:p>
        </p:txBody>
      </p:sp>
      <p:sp>
        <p:nvSpPr>
          <p:cNvPr id="12" name="角丸四角形 11"/>
          <p:cNvSpPr/>
          <p:nvPr/>
        </p:nvSpPr>
        <p:spPr>
          <a:xfrm>
            <a:off x="588243" y="334468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schemeClr val="tx1"/>
                </a:solidFill>
              </a:rPr>
              <a:t>Paypay</a:t>
            </a:r>
            <a:endParaRPr kumimoji="1" lang="en-US" altLang="ja-JP" dirty="0">
              <a:solidFill>
                <a:schemeClr val="tx1"/>
              </a:solidFill>
            </a:endParaRPr>
          </a:p>
        </p:txBody>
      </p:sp>
      <p:sp>
        <p:nvSpPr>
          <p:cNvPr id="13" name="角丸四角形 12"/>
          <p:cNvSpPr/>
          <p:nvPr/>
        </p:nvSpPr>
        <p:spPr>
          <a:xfrm>
            <a:off x="2185097" y="3344688"/>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1up</a:t>
            </a:r>
          </a:p>
        </p:txBody>
      </p:sp>
      <p:sp>
        <p:nvSpPr>
          <p:cNvPr id="14" name="角丸四角形 13"/>
          <p:cNvSpPr/>
          <p:nvPr/>
        </p:nvSpPr>
        <p:spPr>
          <a:xfrm>
            <a:off x="3781950" y="3344688"/>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LINE</a:t>
            </a:r>
          </a:p>
          <a:p>
            <a:pPr algn="ctr"/>
            <a:r>
              <a:rPr kumimoji="1" lang="en-US" altLang="ja-JP" dirty="0">
                <a:solidFill>
                  <a:schemeClr val="tx1"/>
                </a:solidFill>
              </a:rPr>
              <a:t>mobile</a:t>
            </a:r>
          </a:p>
        </p:txBody>
      </p:sp>
      <p:sp>
        <p:nvSpPr>
          <p:cNvPr id="15" name="角丸四角形 14"/>
          <p:cNvSpPr/>
          <p:nvPr/>
        </p:nvSpPr>
        <p:spPr>
          <a:xfrm>
            <a:off x="5375203" y="3348659"/>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日産</a:t>
            </a:r>
            <a:endParaRPr lang="en-US" altLang="ja-JP" dirty="0">
              <a:solidFill>
                <a:schemeClr val="tx1"/>
              </a:solidFill>
            </a:endParaRPr>
          </a:p>
        </p:txBody>
      </p:sp>
      <p:sp>
        <p:nvSpPr>
          <p:cNvPr id="16" name="角丸四角形 15"/>
          <p:cNvSpPr/>
          <p:nvPr/>
        </p:nvSpPr>
        <p:spPr>
          <a:xfrm>
            <a:off x="6975658" y="3367060"/>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ライ</a:t>
            </a:r>
            <a:endParaRPr lang="en-US" altLang="ja-JP" dirty="0">
              <a:solidFill>
                <a:schemeClr val="tx1"/>
              </a:solidFill>
            </a:endParaRPr>
          </a:p>
          <a:p>
            <a:pPr algn="ctr"/>
            <a:r>
              <a:rPr lang="ja-JP" altLang="en-US" dirty="0">
                <a:solidFill>
                  <a:schemeClr val="tx1"/>
                </a:solidFill>
              </a:rPr>
              <a:t>ザップ</a:t>
            </a:r>
            <a:endParaRPr lang="en-US" altLang="ja-JP" dirty="0">
              <a:solidFill>
                <a:schemeClr val="tx1"/>
              </a:solidFill>
            </a:endParaRPr>
          </a:p>
        </p:txBody>
      </p:sp>
      <p:sp>
        <p:nvSpPr>
          <p:cNvPr id="17" name="角丸四角形 16"/>
          <p:cNvSpPr/>
          <p:nvPr/>
        </p:nvSpPr>
        <p:spPr>
          <a:xfrm>
            <a:off x="8561711" y="3367060"/>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東進</a:t>
            </a:r>
            <a:endParaRPr lang="en-US" altLang="ja-JP" dirty="0">
              <a:solidFill>
                <a:schemeClr val="tx1"/>
              </a:solidFill>
            </a:endParaRPr>
          </a:p>
        </p:txBody>
      </p:sp>
      <p:sp>
        <p:nvSpPr>
          <p:cNvPr id="18" name="角丸四角形 17"/>
          <p:cNvSpPr/>
          <p:nvPr/>
        </p:nvSpPr>
        <p:spPr>
          <a:xfrm>
            <a:off x="10169362" y="334468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さける</a:t>
            </a:r>
            <a:endParaRPr lang="en-US" altLang="ja-JP" dirty="0">
              <a:solidFill>
                <a:schemeClr val="tx1"/>
              </a:solidFill>
            </a:endParaRPr>
          </a:p>
          <a:p>
            <a:pPr algn="ctr"/>
            <a:r>
              <a:rPr lang="ja-JP" altLang="en-US" dirty="0">
                <a:solidFill>
                  <a:schemeClr val="tx1"/>
                </a:solidFill>
              </a:rPr>
              <a:t>グミ</a:t>
            </a:r>
            <a:endParaRPr lang="en-US" altLang="ja-JP" dirty="0">
              <a:solidFill>
                <a:schemeClr val="tx1"/>
              </a:solidFill>
            </a:endParaRPr>
          </a:p>
        </p:txBody>
      </p:sp>
      <p:sp>
        <p:nvSpPr>
          <p:cNvPr id="19" name="角丸四角形 18"/>
          <p:cNvSpPr/>
          <p:nvPr/>
        </p:nvSpPr>
        <p:spPr>
          <a:xfrm>
            <a:off x="588243" y="4395296"/>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家庭教師のトライ</a:t>
            </a:r>
            <a:endParaRPr lang="en-US" altLang="ja-JP" dirty="0">
              <a:solidFill>
                <a:schemeClr val="tx1"/>
              </a:solidFill>
            </a:endParaRPr>
          </a:p>
        </p:txBody>
      </p:sp>
      <p:sp>
        <p:nvSpPr>
          <p:cNvPr id="20" name="角丸四角形 19"/>
          <p:cNvSpPr/>
          <p:nvPr/>
        </p:nvSpPr>
        <p:spPr>
          <a:xfrm>
            <a:off x="2186122" y="441093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スニッ</a:t>
            </a:r>
            <a:endParaRPr lang="en-US" altLang="ja-JP" dirty="0">
              <a:solidFill>
                <a:schemeClr val="tx1"/>
              </a:solidFill>
            </a:endParaRPr>
          </a:p>
          <a:p>
            <a:pPr algn="ctr"/>
            <a:r>
              <a:rPr lang="ja-JP" altLang="en-US" dirty="0">
                <a:solidFill>
                  <a:schemeClr val="tx1"/>
                </a:solidFill>
              </a:rPr>
              <a:t>カーズ</a:t>
            </a:r>
            <a:endParaRPr lang="en-US" altLang="ja-JP" dirty="0">
              <a:solidFill>
                <a:schemeClr val="tx1"/>
              </a:solidFill>
            </a:endParaRPr>
          </a:p>
        </p:txBody>
      </p:sp>
      <p:sp>
        <p:nvSpPr>
          <p:cNvPr id="21" name="角丸四角形 20"/>
          <p:cNvSpPr/>
          <p:nvPr/>
        </p:nvSpPr>
        <p:spPr>
          <a:xfrm>
            <a:off x="3781951" y="440779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イナバ</a:t>
            </a:r>
            <a:endParaRPr lang="en-US" altLang="ja-JP" dirty="0">
              <a:solidFill>
                <a:schemeClr val="tx1"/>
              </a:solidFill>
            </a:endParaRPr>
          </a:p>
          <a:p>
            <a:pPr algn="ctr"/>
            <a:r>
              <a:rPr lang="ja-JP" altLang="en-US" dirty="0">
                <a:solidFill>
                  <a:schemeClr val="tx1"/>
                </a:solidFill>
              </a:rPr>
              <a:t>物置</a:t>
            </a:r>
            <a:endParaRPr lang="en-US" altLang="ja-JP" dirty="0">
              <a:solidFill>
                <a:schemeClr val="tx1"/>
              </a:solidFill>
            </a:endParaRPr>
          </a:p>
        </p:txBody>
      </p:sp>
      <p:sp>
        <p:nvSpPr>
          <p:cNvPr id="22" name="角丸四角形 21"/>
          <p:cNvSpPr/>
          <p:nvPr/>
        </p:nvSpPr>
        <p:spPr>
          <a:xfrm>
            <a:off x="5378805" y="441093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ワンダー</a:t>
            </a:r>
            <a:endParaRPr lang="en-US" altLang="ja-JP" dirty="0">
              <a:solidFill>
                <a:schemeClr val="tx1"/>
              </a:solidFill>
            </a:endParaRPr>
          </a:p>
          <a:p>
            <a:pPr algn="ctr"/>
            <a:r>
              <a:rPr lang="ja-JP" altLang="en-US" dirty="0">
                <a:solidFill>
                  <a:schemeClr val="tx1"/>
                </a:solidFill>
              </a:rPr>
              <a:t>コア</a:t>
            </a:r>
            <a:endParaRPr lang="en-US" altLang="ja-JP" dirty="0">
              <a:solidFill>
                <a:schemeClr val="tx1"/>
              </a:solidFill>
            </a:endParaRPr>
          </a:p>
        </p:txBody>
      </p:sp>
      <p:sp>
        <p:nvSpPr>
          <p:cNvPr id="23" name="角丸四角形 22"/>
          <p:cNvSpPr/>
          <p:nvPr/>
        </p:nvSpPr>
        <p:spPr>
          <a:xfrm>
            <a:off x="6975658" y="441093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スカルプ</a:t>
            </a:r>
            <a:r>
              <a:rPr lang="en-US" altLang="ja-JP" dirty="0">
                <a:solidFill>
                  <a:schemeClr val="tx1"/>
                </a:solidFill>
              </a:rPr>
              <a:t>D</a:t>
            </a:r>
          </a:p>
          <a:p>
            <a:pPr algn="ctr"/>
            <a:r>
              <a:rPr lang="ja-JP" altLang="en-US" dirty="0">
                <a:solidFill>
                  <a:schemeClr val="tx1"/>
                </a:solidFill>
              </a:rPr>
              <a:t>（メッシ）</a:t>
            </a:r>
            <a:endParaRPr lang="en-US" altLang="ja-JP" dirty="0">
              <a:solidFill>
                <a:schemeClr val="tx1"/>
              </a:solidFill>
            </a:endParaRPr>
          </a:p>
        </p:txBody>
      </p:sp>
      <p:sp>
        <p:nvSpPr>
          <p:cNvPr id="24" name="角丸四角形 23"/>
          <p:cNvSpPr/>
          <p:nvPr/>
        </p:nvSpPr>
        <p:spPr>
          <a:xfrm>
            <a:off x="8568911" y="441700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消臭力</a:t>
            </a:r>
            <a:endParaRPr lang="en-US" altLang="ja-JP" dirty="0">
              <a:solidFill>
                <a:schemeClr val="tx1"/>
              </a:solidFill>
            </a:endParaRPr>
          </a:p>
        </p:txBody>
      </p:sp>
      <p:sp>
        <p:nvSpPr>
          <p:cNvPr id="25" name="角丸四角形 24"/>
          <p:cNvSpPr/>
          <p:nvPr/>
        </p:nvSpPr>
        <p:spPr>
          <a:xfrm>
            <a:off x="10161138" y="4381327"/>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ハズキ</a:t>
            </a:r>
            <a:endParaRPr lang="en-US" altLang="ja-JP" dirty="0">
              <a:solidFill>
                <a:schemeClr val="tx1"/>
              </a:solidFill>
            </a:endParaRPr>
          </a:p>
          <a:p>
            <a:pPr algn="ctr"/>
            <a:r>
              <a:rPr lang="ja-JP" altLang="en-US" dirty="0">
                <a:solidFill>
                  <a:schemeClr val="tx1"/>
                </a:solidFill>
              </a:rPr>
              <a:t>ルーペ</a:t>
            </a:r>
            <a:endParaRPr lang="en-US" altLang="ja-JP" dirty="0">
              <a:solidFill>
                <a:schemeClr val="tx1"/>
              </a:solidFill>
            </a:endParaRPr>
          </a:p>
        </p:txBody>
      </p:sp>
      <p:sp>
        <p:nvSpPr>
          <p:cNvPr id="27" name="角丸四角形 26"/>
          <p:cNvSpPr/>
          <p:nvPr/>
        </p:nvSpPr>
        <p:spPr>
          <a:xfrm>
            <a:off x="587219" y="548862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タウン</a:t>
            </a:r>
            <a:endParaRPr lang="en-US" altLang="ja-JP" dirty="0">
              <a:solidFill>
                <a:schemeClr val="tx1"/>
              </a:solidFill>
            </a:endParaRPr>
          </a:p>
          <a:p>
            <a:pPr algn="ctr"/>
            <a:r>
              <a:rPr lang="ja-JP" altLang="en-US" dirty="0">
                <a:solidFill>
                  <a:schemeClr val="tx1"/>
                </a:solidFill>
              </a:rPr>
              <a:t>ワーク</a:t>
            </a:r>
            <a:endParaRPr lang="en-US" altLang="ja-JP" dirty="0">
              <a:solidFill>
                <a:schemeClr val="tx1"/>
              </a:solidFill>
            </a:endParaRPr>
          </a:p>
        </p:txBody>
      </p:sp>
      <p:sp>
        <p:nvSpPr>
          <p:cNvPr id="28" name="角丸四角形 27"/>
          <p:cNvSpPr/>
          <p:nvPr/>
        </p:nvSpPr>
        <p:spPr>
          <a:xfrm>
            <a:off x="2185098" y="550425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au</a:t>
            </a:r>
          </a:p>
          <a:p>
            <a:pPr algn="ctr"/>
            <a:r>
              <a:rPr lang="ja-JP" altLang="en-US" dirty="0">
                <a:solidFill>
                  <a:schemeClr val="tx1"/>
                </a:solidFill>
              </a:rPr>
              <a:t>（高杉君）</a:t>
            </a:r>
            <a:endParaRPr lang="en-US" altLang="ja-JP" dirty="0">
              <a:solidFill>
                <a:schemeClr val="tx1"/>
              </a:solidFill>
            </a:endParaRPr>
          </a:p>
        </p:txBody>
      </p:sp>
      <p:sp>
        <p:nvSpPr>
          <p:cNvPr id="29" name="角丸四角形 28"/>
          <p:cNvSpPr/>
          <p:nvPr/>
        </p:nvSpPr>
        <p:spPr>
          <a:xfrm>
            <a:off x="3781952" y="548862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au</a:t>
            </a:r>
          </a:p>
          <a:p>
            <a:pPr algn="ctr"/>
            <a:r>
              <a:rPr lang="ja-JP" altLang="en-US" dirty="0">
                <a:solidFill>
                  <a:schemeClr val="tx1"/>
                </a:solidFill>
              </a:rPr>
              <a:t>（三太郎）</a:t>
            </a:r>
            <a:endParaRPr lang="en-US" altLang="ja-JP" dirty="0">
              <a:solidFill>
                <a:schemeClr val="tx1"/>
              </a:solidFill>
            </a:endParaRPr>
          </a:p>
        </p:txBody>
      </p:sp>
      <p:sp>
        <p:nvSpPr>
          <p:cNvPr id="30" name="角丸四角形 29"/>
          <p:cNvSpPr/>
          <p:nvPr/>
        </p:nvSpPr>
        <p:spPr>
          <a:xfrm>
            <a:off x="5378805" y="548862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ゼスプリ</a:t>
            </a:r>
            <a:endParaRPr lang="en-US" altLang="ja-JP" dirty="0">
              <a:solidFill>
                <a:schemeClr val="tx1"/>
              </a:solidFill>
            </a:endParaRPr>
          </a:p>
          <a:p>
            <a:pPr algn="ctr"/>
            <a:r>
              <a:rPr lang="ja-JP" altLang="en-US" dirty="0">
                <a:solidFill>
                  <a:schemeClr val="tx1"/>
                </a:solidFill>
              </a:rPr>
              <a:t>キウイ</a:t>
            </a:r>
            <a:endParaRPr lang="en-US" altLang="ja-JP" dirty="0">
              <a:solidFill>
                <a:schemeClr val="tx1"/>
              </a:solidFill>
            </a:endParaRPr>
          </a:p>
        </p:txBody>
      </p:sp>
      <p:sp>
        <p:nvSpPr>
          <p:cNvPr id="31" name="角丸四角形 30"/>
          <p:cNvSpPr/>
          <p:nvPr/>
        </p:nvSpPr>
        <p:spPr>
          <a:xfrm>
            <a:off x="6975657" y="547855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タンスに</a:t>
            </a:r>
            <a:endParaRPr lang="en-US" altLang="ja-JP" dirty="0">
              <a:solidFill>
                <a:schemeClr val="tx1"/>
              </a:solidFill>
            </a:endParaRPr>
          </a:p>
          <a:p>
            <a:pPr algn="ctr"/>
            <a:r>
              <a:rPr lang="ja-JP" altLang="en-US" dirty="0">
                <a:solidFill>
                  <a:schemeClr val="tx1"/>
                </a:solidFill>
              </a:rPr>
              <a:t>ゴンゴン</a:t>
            </a:r>
            <a:endParaRPr lang="en-US" altLang="ja-JP" dirty="0">
              <a:solidFill>
                <a:schemeClr val="tx1"/>
              </a:solidFill>
            </a:endParaRPr>
          </a:p>
        </p:txBody>
      </p:sp>
      <p:sp>
        <p:nvSpPr>
          <p:cNvPr id="32" name="角丸四角形 31"/>
          <p:cNvSpPr/>
          <p:nvPr/>
        </p:nvSpPr>
        <p:spPr>
          <a:xfrm>
            <a:off x="8568911" y="546694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ヘアジャム</a:t>
            </a:r>
            <a:endParaRPr lang="en-US" altLang="ja-JP" dirty="0">
              <a:solidFill>
                <a:schemeClr val="tx1"/>
              </a:solidFill>
            </a:endParaRPr>
          </a:p>
        </p:txBody>
      </p:sp>
      <p:sp>
        <p:nvSpPr>
          <p:cNvPr id="33" name="角丸四角形 32"/>
          <p:cNvSpPr/>
          <p:nvPr/>
        </p:nvSpPr>
        <p:spPr>
          <a:xfrm>
            <a:off x="10169362" y="5446549"/>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ダイハツ</a:t>
            </a:r>
            <a:endParaRPr lang="en-US" altLang="ja-JP" dirty="0">
              <a:solidFill>
                <a:schemeClr val="tx1"/>
              </a:solidFill>
            </a:endParaRPr>
          </a:p>
          <a:p>
            <a:pPr algn="ctr"/>
            <a:r>
              <a:rPr lang="ja-JP" altLang="en-US" dirty="0">
                <a:solidFill>
                  <a:schemeClr val="tx1"/>
                </a:solidFill>
              </a:rPr>
              <a:t>ウェイク</a:t>
            </a:r>
            <a:endParaRPr lang="en-US" altLang="ja-JP" dirty="0">
              <a:solidFill>
                <a:schemeClr val="tx1"/>
              </a:solidFill>
            </a:endParaRPr>
          </a:p>
        </p:txBody>
      </p:sp>
      <p:grpSp>
        <p:nvGrpSpPr>
          <p:cNvPr id="40" name="グループ化 39"/>
          <p:cNvGrpSpPr/>
          <p:nvPr/>
        </p:nvGrpSpPr>
        <p:grpSpPr>
          <a:xfrm>
            <a:off x="8568911" y="272332"/>
            <a:ext cx="3064738" cy="1923772"/>
            <a:chOff x="8145286" y="-78135"/>
            <a:chExt cx="3064738" cy="1923772"/>
          </a:xfrm>
        </p:grpSpPr>
        <p:sp>
          <p:nvSpPr>
            <p:cNvPr id="36" name="テキスト ボックス 35"/>
            <p:cNvSpPr txBox="1"/>
            <p:nvPr/>
          </p:nvSpPr>
          <p:spPr>
            <a:xfrm>
              <a:off x="8145286" y="-78135"/>
              <a:ext cx="1733167" cy="1015663"/>
            </a:xfrm>
            <a:prstGeom prst="rect">
              <a:avLst/>
            </a:prstGeom>
            <a:noFill/>
          </p:spPr>
          <p:txBody>
            <a:bodyPr wrap="none" rtlCol="0">
              <a:spAutoFit/>
            </a:bodyPr>
            <a:lstStyle/>
            <a:p>
              <a:r>
                <a:rPr lang="en-US" altLang="ja-JP" sz="6000" dirty="0"/>
                <a:t>23</a:t>
              </a:r>
              <a:r>
                <a:rPr lang="ja-JP" altLang="en-US" sz="6000" dirty="0"/>
                <a:t>種</a:t>
              </a:r>
              <a:endParaRPr kumimoji="1" lang="ja-JP" altLang="en-US" sz="6000" dirty="0"/>
            </a:p>
          </p:txBody>
        </p:sp>
        <p:sp>
          <p:nvSpPr>
            <p:cNvPr id="37" name="テキスト ボックス 36"/>
            <p:cNvSpPr txBox="1"/>
            <p:nvPr/>
          </p:nvSpPr>
          <p:spPr>
            <a:xfrm>
              <a:off x="9476857" y="829974"/>
              <a:ext cx="1733167" cy="1015663"/>
            </a:xfrm>
            <a:prstGeom prst="rect">
              <a:avLst/>
            </a:prstGeom>
            <a:noFill/>
          </p:spPr>
          <p:txBody>
            <a:bodyPr wrap="none" rtlCol="0">
              <a:spAutoFit/>
            </a:bodyPr>
            <a:lstStyle/>
            <a:p>
              <a:r>
                <a:rPr lang="en-US" altLang="ja-JP" sz="6000" dirty="0"/>
                <a:t>28</a:t>
              </a:r>
              <a:r>
                <a:rPr lang="ja-JP" altLang="en-US" sz="6000" dirty="0"/>
                <a:t>種</a:t>
              </a:r>
              <a:endParaRPr kumimoji="1" lang="ja-JP" altLang="en-US" sz="6000" dirty="0"/>
            </a:p>
          </p:txBody>
        </p:sp>
        <p:cxnSp>
          <p:nvCxnSpPr>
            <p:cNvPr id="39" name="直線コネクタ 38"/>
            <p:cNvCxnSpPr/>
            <p:nvPr/>
          </p:nvCxnSpPr>
          <p:spPr>
            <a:xfrm flipH="1">
              <a:off x="9044544" y="169416"/>
              <a:ext cx="1266222" cy="145669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1" name="テキスト ボックス 40"/>
          <p:cNvSpPr txBox="1"/>
          <p:nvPr/>
        </p:nvSpPr>
        <p:spPr>
          <a:xfrm>
            <a:off x="6168101" y="783201"/>
            <a:ext cx="2698175" cy="1384995"/>
          </a:xfrm>
          <a:prstGeom prst="rect">
            <a:avLst/>
          </a:prstGeom>
          <a:noFill/>
        </p:spPr>
        <p:txBody>
          <a:bodyPr wrap="none" rtlCol="0">
            <a:spAutoFit/>
          </a:bodyPr>
          <a:lstStyle/>
          <a:p>
            <a:r>
              <a:rPr kumimoji="1" lang="ja-JP" altLang="en-US" sz="2800" dirty="0"/>
              <a:t>私たちが見て</a:t>
            </a:r>
            <a:endParaRPr kumimoji="1" lang="en-US" altLang="ja-JP" sz="2800" dirty="0"/>
          </a:p>
          <a:p>
            <a:r>
              <a:rPr kumimoji="1" lang="ja-JP" altLang="en-US" sz="2800" dirty="0"/>
              <a:t>構造的不適合</a:t>
            </a:r>
            <a:r>
              <a:rPr lang="ja-JP" altLang="en-US" sz="2800" dirty="0"/>
              <a:t>を</a:t>
            </a:r>
            <a:endParaRPr lang="en-US" altLang="ja-JP" sz="2800" dirty="0"/>
          </a:p>
          <a:p>
            <a:r>
              <a:rPr lang="ja-JP" altLang="en-US" sz="2800" dirty="0"/>
              <a:t>感じた数</a:t>
            </a:r>
            <a:endParaRPr kumimoji="1" lang="ja-JP" altLang="en-US" sz="2800" dirty="0"/>
          </a:p>
        </p:txBody>
      </p:sp>
      <p:sp>
        <p:nvSpPr>
          <p:cNvPr id="43" name="テキスト ボックス 42"/>
          <p:cNvSpPr txBox="1"/>
          <p:nvPr/>
        </p:nvSpPr>
        <p:spPr>
          <a:xfrm>
            <a:off x="587219" y="1807266"/>
            <a:ext cx="4108817" cy="369332"/>
          </a:xfrm>
          <a:prstGeom prst="rect">
            <a:avLst/>
          </a:prstGeom>
          <a:noFill/>
        </p:spPr>
        <p:txBody>
          <a:bodyPr wrap="none" rtlCol="0">
            <a:spAutoFit/>
          </a:bodyPr>
          <a:lstStyle/>
          <a:p>
            <a:r>
              <a:rPr kumimoji="1" lang="ja-JP" altLang="en-US" dirty="0"/>
              <a:t>＜アレンジされていた動画広告たち＞</a:t>
            </a:r>
          </a:p>
        </p:txBody>
      </p:sp>
    </p:spTree>
    <p:extLst>
      <p:ext uri="{BB962C8B-B14F-4D97-AF65-F5344CB8AC3E}">
        <p14:creationId xmlns:p14="http://schemas.microsoft.com/office/powerpoint/2010/main" val="2362504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仮説導出③</a:t>
            </a:r>
          </a:p>
        </p:txBody>
      </p:sp>
      <p:sp>
        <p:nvSpPr>
          <p:cNvPr id="4" name="スライド番号プレースホルダー 3"/>
          <p:cNvSpPr>
            <a:spLocks noGrp="1"/>
          </p:cNvSpPr>
          <p:nvPr>
            <p:ph type="sldNum" sz="quarter" idx="12"/>
          </p:nvPr>
        </p:nvSpPr>
        <p:spPr>
          <a:xfrm>
            <a:off x="9115584" y="6492875"/>
            <a:ext cx="2743200" cy="365125"/>
          </a:xfrm>
        </p:spPr>
        <p:txBody>
          <a:bodyPr/>
          <a:lstStyle/>
          <a:p>
            <a:fld id="{A0425D7D-E298-47E0-9EE2-10DA9891358A}" type="slidenum">
              <a:rPr lang="ja-JP" altLang="en-US" smtClean="0"/>
              <a:pPr/>
              <a:t>24</a:t>
            </a:fld>
            <a:endParaRPr lang="ja-JP" altLang="en-US" dirty="0"/>
          </a:p>
        </p:txBody>
      </p:sp>
      <p:sp>
        <p:nvSpPr>
          <p:cNvPr id="5" name="角丸四角形 4"/>
          <p:cNvSpPr/>
          <p:nvPr/>
        </p:nvSpPr>
        <p:spPr>
          <a:xfrm>
            <a:off x="588244" y="231467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越後</a:t>
            </a:r>
            <a:endParaRPr kumimoji="1" lang="en-US" altLang="ja-JP" dirty="0">
              <a:solidFill>
                <a:schemeClr val="tx1"/>
              </a:solidFill>
            </a:endParaRPr>
          </a:p>
          <a:p>
            <a:pPr algn="ctr"/>
            <a:r>
              <a:rPr kumimoji="1" lang="ja-JP" altLang="en-US" dirty="0">
                <a:solidFill>
                  <a:schemeClr val="tx1"/>
                </a:solidFill>
              </a:rPr>
              <a:t>製菓</a:t>
            </a:r>
          </a:p>
        </p:txBody>
      </p:sp>
      <p:sp>
        <p:nvSpPr>
          <p:cNvPr id="6" name="角丸四角形 5"/>
          <p:cNvSpPr/>
          <p:nvPr/>
        </p:nvSpPr>
        <p:spPr>
          <a:xfrm>
            <a:off x="2185098" y="231467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マクド</a:t>
            </a:r>
            <a:endParaRPr lang="en-US" altLang="ja-JP" dirty="0">
              <a:solidFill>
                <a:schemeClr val="tx1"/>
              </a:solidFill>
            </a:endParaRPr>
          </a:p>
          <a:p>
            <a:pPr algn="ctr"/>
            <a:r>
              <a:rPr lang="ja-JP" altLang="en-US" dirty="0">
                <a:solidFill>
                  <a:schemeClr val="tx1"/>
                </a:solidFill>
              </a:rPr>
              <a:t>ナルド</a:t>
            </a:r>
            <a:endParaRPr kumimoji="1" lang="ja-JP" altLang="en-US" dirty="0">
              <a:solidFill>
                <a:schemeClr val="tx1"/>
              </a:solidFill>
            </a:endParaRPr>
          </a:p>
        </p:txBody>
      </p:sp>
      <p:sp>
        <p:nvSpPr>
          <p:cNvPr id="7" name="角丸四角形 6"/>
          <p:cNvSpPr/>
          <p:nvPr/>
        </p:nvSpPr>
        <p:spPr>
          <a:xfrm>
            <a:off x="3781952" y="232844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lang="ja-JP" altLang="en-US" dirty="0">
                <a:solidFill>
                  <a:schemeClr val="tx1"/>
                </a:solidFill>
              </a:rPr>
              <a:t>本満足</a:t>
            </a:r>
            <a:endParaRPr lang="en-US" altLang="ja-JP" dirty="0">
              <a:solidFill>
                <a:schemeClr val="tx1"/>
              </a:solidFill>
            </a:endParaRPr>
          </a:p>
          <a:p>
            <a:pPr algn="ctr"/>
            <a:r>
              <a:rPr lang="ja-JP" altLang="en-US" dirty="0">
                <a:solidFill>
                  <a:schemeClr val="tx1"/>
                </a:solidFill>
              </a:rPr>
              <a:t>バー</a:t>
            </a:r>
            <a:endParaRPr lang="en-US" altLang="ja-JP" dirty="0">
              <a:solidFill>
                <a:schemeClr val="tx1"/>
              </a:solidFill>
            </a:endParaRPr>
          </a:p>
        </p:txBody>
      </p:sp>
      <p:sp>
        <p:nvSpPr>
          <p:cNvPr id="8" name="角丸四角形 7"/>
          <p:cNvSpPr/>
          <p:nvPr/>
        </p:nvSpPr>
        <p:spPr>
          <a:xfrm>
            <a:off x="5378805" y="232844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ブック</a:t>
            </a:r>
            <a:endParaRPr lang="en-US" altLang="ja-JP" dirty="0">
              <a:solidFill>
                <a:schemeClr val="tx1"/>
              </a:solidFill>
            </a:endParaRPr>
          </a:p>
          <a:p>
            <a:pPr algn="ctr"/>
            <a:r>
              <a:rPr lang="ja-JP" altLang="en-US" dirty="0">
                <a:solidFill>
                  <a:schemeClr val="tx1"/>
                </a:solidFill>
              </a:rPr>
              <a:t>オフ</a:t>
            </a:r>
            <a:endParaRPr lang="en-US" altLang="ja-JP" dirty="0">
              <a:solidFill>
                <a:schemeClr val="tx1"/>
              </a:solidFill>
            </a:endParaRPr>
          </a:p>
        </p:txBody>
      </p:sp>
      <p:sp>
        <p:nvSpPr>
          <p:cNvPr id="9" name="角丸四角形 8"/>
          <p:cNvSpPr/>
          <p:nvPr/>
        </p:nvSpPr>
        <p:spPr>
          <a:xfrm>
            <a:off x="6975658" y="2311306"/>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ファンタ</a:t>
            </a:r>
            <a:endParaRPr lang="en-US" altLang="ja-JP" dirty="0">
              <a:solidFill>
                <a:schemeClr val="tx1"/>
              </a:solidFill>
            </a:endParaRPr>
          </a:p>
        </p:txBody>
      </p:sp>
      <p:sp>
        <p:nvSpPr>
          <p:cNvPr id="10" name="角丸四角形 9"/>
          <p:cNvSpPr/>
          <p:nvPr/>
        </p:nvSpPr>
        <p:spPr>
          <a:xfrm>
            <a:off x="8567888" y="2311306"/>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ソフト</a:t>
            </a:r>
            <a:endParaRPr lang="en-US" altLang="ja-JP" dirty="0">
              <a:solidFill>
                <a:schemeClr val="tx1"/>
              </a:solidFill>
            </a:endParaRPr>
          </a:p>
          <a:p>
            <a:pPr algn="ctr"/>
            <a:r>
              <a:rPr kumimoji="1" lang="ja-JP" altLang="en-US" dirty="0">
                <a:solidFill>
                  <a:schemeClr val="tx1"/>
                </a:solidFill>
              </a:rPr>
              <a:t>バンク</a:t>
            </a:r>
            <a:endParaRPr kumimoji="1" lang="en-US" altLang="ja-JP" dirty="0">
              <a:solidFill>
                <a:schemeClr val="tx1"/>
              </a:solidFill>
            </a:endParaRPr>
          </a:p>
        </p:txBody>
      </p:sp>
      <p:sp>
        <p:nvSpPr>
          <p:cNvPr id="11" name="角丸四角形 10"/>
          <p:cNvSpPr/>
          <p:nvPr/>
        </p:nvSpPr>
        <p:spPr>
          <a:xfrm>
            <a:off x="10169362" y="2308049"/>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キャン</a:t>
            </a:r>
            <a:endParaRPr kumimoji="1" lang="en-US" altLang="ja-JP" dirty="0">
              <a:solidFill>
                <a:schemeClr val="tx1"/>
              </a:solidFill>
            </a:endParaRPr>
          </a:p>
          <a:p>
            <a:pPr algn="ctr"/>
            <a:r>
              <a:rPr kumimoji="1" lang="ja-JP" altLang="en-US" dirty="0">
                <a:solidFill>
                  <a:schemeClr val="tx1"/>
                </a:solidFill>
              </a:rPr>
              <a:t>ジャニ</a:t>
            </a:r>
            <a:endParaRPr kumimoji="1" lang="en-US" altLang="ja-JP" dirty="0">
              <a:solidFill>
                <a:schemeClr val="tx1"/>
              </a:solidFill>
            </a:endParaRPr>
          </a:p>
        </p:txBody>
      </p:sp>
      <p:sp>
        <p:nvSpPr>
          <p:cNvPr id="12" name="角丸四角形 11"/>
          <p:cNvSpPr/>
          <p:nvPr/>
        </p:nvSpPr>
        <p:spPr>
          <a:xfrm>
            <a:off x="588243" y="334468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solidFill>
                  <a:schemeClr val="tx1"/>
                </a:solidFill>
              </a:rPr>
              <a:t>Paypay</a:t>
            </a:r>
            <a:endParaRPr kumimoji="1" lang="en-US" altLang="ja-JP" dirty="0">
              <a:solidFill>
                <a:schemeClr val="tx1"/>
              </a:solidFill>
            </a:endParaRPr>
          </a:p>
        </p:txBody>
      </p:sp>
      <p:sp>
        <p:nvSpPr>
          <p:cNvPr id="13" name="角丸四角形 12"/>
          <p:cNvSpPr/>
          <p:nvPr/>
        </p:nvSpPr>
        <p:spPr>
          <a:xfrm>
            <a:off x="2185097" y="3344688"/>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1up</a:t>
            </a:r>
          </a:p>
        </p:txBody>
      </p:sp>
      <p:sp>
        <p:nvSpPr>
          <p:cNvPr id="14" name="角丸四角形 13"/>
          <p:cNvSpPr/>
          <p:nvPr/>
        </p:nvSpPr>
        <p:spPr>
          <a:xfrm>
            <a:off x="3781950" y="3344688"/>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LINE</a:t>
            </a:r>
          </a:p>
          <a:p>
            <a:pPr algn="ctr"/>
            <a:r>
              <a:rPr kumimoji="1" lang="en-US" altLang="ja-JP" dirty="0">
                <a:solidFill>
                  <a:schemeClr val="tx1"/>
                </a:solidFill>
              </a:rPr>
              <a:t>mobile</a:t>
            </a:r>
          </a:p>
        </p:txBody>
      </p:sp>
      <p:sp>
        <p:nvSpPr>
          <p:cNvPr id="15" name="角丸四角形 14"/>
          <p:cNvSpPr/>
          <p:nvPr/>
        </p:nvSpPr>
        <p:spPr>
          <a:xfrm>
            <a:off x="5375203" y="3348659"/>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日産</a:t>
            </a:r>
            <a:endParaRPr lang="en-US" altLang="ja-JP" dirty="0">
              <a:solidFill>
                <a:schemeClr val="tx1"/>
              </a:solidFill>
            </a:endParaRPr>
          </a:p>
        </p:txBody>
      </p:sp>
      <p:sp>
        <p:nvSpPr>
          <p:cNvPr id="16" name="角丸四角形 15"/>
          <p:cNvSpPr/>
          <p:nvPr/>
        </p:nvSpPr>
        <p:spPr>
          <a:xfrm>
            <a:off x="6975658" y="3367060"/>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ライ</a:t>
            </a:r>
            <a:endParaRPr lang="en-US" altLang="ja-JP" dirty="0">
              <a:solidFill>
                <a:schemeClr val="tx1"/>
              </a:solidFill>
            </a:endParaRPr>
          </a:p>
          <a:p>
            <a:pPr algn="ctr"/>
            <a:r>
              <a:rPr lang="ja-JP" altLang="en-US" dirty="0">
                <a:solidFill>
                  <a:schemeClr val="tx1"/>
                </a:solidFill>
              </a:rPr>
              <a:t>ザップ</a:t>
            </a:r>
            <a:endParaRPr lang="en-US" altLang="ja-JP" dirty="0">
              <a:solidFill>
                <a:schemeClr val="tx1"/>
              </a:solidFill>
            </a:endParaRPr>
          </a:p>
        </p:txBody>
      </p:sp>
      <p:sp>
        <p:nvSpPr>
          <p:cNvPr id="17" name="角丸四角形 16"/>
          <p:cNvSpPr/>
          <p:nvPr/>
        </p:nvSpPr>
        <p:spPr>
          <a:xfrm>
            <a:off x="8561711" y="3367060"/>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東進</a:t>
            </a:r>
            <a:endParaRPr lang="en-US" altLang="ja-JP" dirty="0">
              <a:solidFill>
                <a:schemeClr val="tx1"/>
              </a:solidFill>
            </a:endParaRPr>
          </a:p>
        </p:txBody>
      </p:sp>
      <p:sp>
        <p:nvSpPr>
          <p:cNvPr id="18" name="角丸四角形 17"/>
          <p:cNvSpPr/>
          <p:nvPr/>
        </p:nvSpPr>
        <p:spPr>
          <a:xfrm>
            <a:off x="10169362" y="334468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さける</a:t>
            </a:r>
            <a:endParaRPr lang="en-US" altLang="ja-JP" dirty="0">
              <a:solidFill>
                <a:schemeClr val="tx1"/>
              </a:solidFill>
            </a:endParaRPr>
          </a:p>
          <a:p>
            <a:pPr algn="ctr"/>
            <a:r>
              <a:rPr lang="ja-JP" altLang="en-US" dirty="0">
                <a:solidFill>
                  <a:schemeClr val="tx1"/>
                </a:solidFill>
              </a:rPr>
              <a:t>グミ</a:t>
            </a:r>
            <a:endParaRPr lang="en-US" altLang="ja-JP" dirty="0">
              <a:solidFill>
                <a:schemeClr val="tx1"/>
              </a:solidFill>
            </a:endParaRPr>
          </a:p>
        </p:txBody>
      </p:sp>
      <p:sp>
        <p:nvSpPr>
          <p:cNvPr id="19" name="角丸四角形 18"/>
          <p:cNvSpPr/>
          <p:nvPr/>
        </p:nvSpPr>
        <p:spPr>
          <a:xfrm>
            <a:off x="588243" y="4395296"/>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家庭教師のトライ</a:t>
            </a:r>
            <a:endParaRPr lang="en-US" altLang="ja-JP" dirty="0">
              <a:solidFill>
                <a:schemeClr val="tx1"/>
              </a:solidFill>
            </a:endParaRPr>
          </a:p>
        </p:txBody>
      </p:sp>
      <p:sp>
        <p:nvSpPr>
          <p:cNvPr id="20" name="角丸四角形 19"/>
          <p:cNvSpPr/>
          <p:nvPr/>
        </p:nvSpPr>
        <p:spPr>
          <a:xfrm>
            <a:off x="2186122" y="441093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スニッ</a:t>
            </a:r>
            <a:endParaRPr lang="en-US" altLang="ja-JP" dirty="0">
              <a:solidFill>
                <a:schemeClr val="tx1"/>
              </a:solidFill>
            </a:endParaRPr>
          </a:p>
          <a:p>
            <a:pPr algn="ctr"/>
            <a:r>
              <a:rPr lang="ja-JP" altLang="en-US" dirty="0">
                <a:solidFill>
                  <a:schemeClr val="tx1"/>
                </a:solidFill>
              </a:rPr>
              <a:t>カーズ</a:t>
            </a:r>
            <a:endParaRPr lang="en-US" altLang="ja-JP" dirty="0">
              <a:solidFill>
                <a:schemeClr val="tx1"/>
              </a:solidFill>
            </a:endParaRPr>
          </a:p>
        </p:txBody>
      </p:sp>
      <p:sp>
        <p:nvSpPr>
          <p:cNvPr id="21" name="角丸四角形 20"/>
          <p:cNvSpPr/>
          <p:nvPr/>
        </p:nvSpPr>
        <p:spPr>
          <a:xfrm>
            <a:off x="3781951" y="440779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イナバ</a:t>
            </a:r>
            <a:endParaRPr lang="en-US" altLang="ja-JP" dirty="0">
              <a:solidFill>
                <a:schemeClr val="tx1"/>
              </a:solidFill>
            </a:endParaRPr>
          </a:p>
          <a:p>
            <a:pPr algn="ctr"/>
            <a:r>
              <a:rPr lang="ja-JP" altLang="en-US" dirty="0">
                <a:solidFill>
                  <a:schemeClr val="tx1"/>
                </a:solidFill>
              </a:rPr>
              <a:t>物置</a:t>
            </a:r>
            <a:endParaRPr lang="en-US" altLang="ja-JP" dirty="0">
              <a:solidFill>
                <a:schemeClr val="tx1"/>
              </a:solidFill>
            </a:endParaRPr>
          </a:p>
        </p:txBody>
      </p:sp>
      <p:sp>
        <p:nvSpPr>
          <p:cNvPr id="22" name="角丸四角形 21"/>
          <p:cNvSpPr/>
          <p:nvPr/>
        </p:nvSpPr>
        <p:spPr>
          <a:xfrm>
            <a:off x="5378805" y="441093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ワンダー</a:t>
            </a:r>
            <a:endParaRPr lang="en-US" altLang="ja-JP" dirty="0">
              <a:solidFill>
                <a:schemeClr val="tx1"/>
              </a:solidFill>
            </a:endParaRPr>
          </a:p>
          <a:p>
            <a:pPr algn="ctr"/>
            <a:r>
              <a:rPr lang="ja-JP" altLang="en-US" dirty="0">
                <a:solidFill>
                  <a:schemeClr val="tx1"/>
                </a:solidFill>
              </a:rPr>
              <a:t>コア</a:t>
            </a:r>
            <a:endParaRPr lang="en-US" altLang="ja-JP" dirty="0">
              <a:solidFill>
                <a:schemeClr val="tx1"/>
              </a:solidFill>
            </a:endParaRPr>
          </a:p>
        </p:txBody>
      </p:sp>
      <p:sp>
        <p:nvSpPr>
          <p:cNvPr id="23" name="角丸四角形 22"/>
          <p:cNvSpPr/>
          <p:nvPr/>
        </p:nvSpPr>
        <p:spPr>
          <a:xfrm>
            <a:off x="6975658" y="441093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スカルプ</a:t>
            </a:r>
            <a:r>
              <a:rPr lang="en-US" altLang="ja-JP" dirty="0">
                <a:solidFill>
                  <a:schemeClr val="tx1"/>
                </a:solidFill>
              </a:rPr>
              <a:t>D</a:t>
            </a:r>
          </a:p>
          <a:p>
            <a:pPr algn="ctr"/>
            <a:r>
              <a:rPr lang="ja-JP" altLang="en-US" dirty="0">
                <a:solidFill>
                  <a:schemeClr val="tx1"/>
                </a:solidFill>
              </a:rPr>
              <a:t>（メッシ）</a:t>
            </a:r>
            <a:endParaRPr lang="en-US" altLang="ja-JP" dirty="0">
              <a:solidFill>
                <a:schemeClr val="tx1"/>
              </a:solidFill>
            </a:endParaRPr>
          </a:p>
        </p:txBody>
      </p:sp>
      <p:sp>
        <p:nvSpPr>
          <p:cNvPr id="24" name="角丸四角形 23"/>
          <p:cNvSpPr/>
          <p:nvPr/>
        </p:nvSpPr>
        <p:spPr>
          <a:xfrm>
            <a:off x="8568911" y="441700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消臭力</a:t>
            </a:r>
            <a:endParaRPr lang="en-US" altLang="ja-JP" dirty="0">
              <a:solidFill>
                <a:schemeClr val="tx1"/>
              </a:solidFill>
            </a:endParaRPr>
          </a:p>
        </p:txBody>
      </p:sp>
      <p:sp>
        <p:nvSpPr>
          <p:cNvPr id="25" name="角丸四角形 24"/>
          <p:cNvSpPr/>
          <p:nvPr/>
        </p:nvSpPr>
        <p:spPr>
          <a:xfrm>
            <a:off x="10161138" y="4381327"/>
            <a:ext cx="1417941" cy="914400"/>
          </a:xfrm>
          <a:prstGeom prst="roundRect">
            <a:avLst/>
          </a:prstGeom>
          <a:solidFill>
            <a:schemeClr val="bg2">
              <a:lumMod val="9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ハズキ</a:t>
            </a:r>
            <a:endParaRPr lang="en-US" altLang="ja-JP" dirty="0">
              <a:solidFill>
                <a:schemeClr val="tx1"/>
              </a:solidFill>
            </a:endParaRPr>
          </a:p>
          <a:p>
            <a:pPr algn="ctr"/>
            <a:r>
              <a:rPr lang="ja-JP" altLang="en-US" dirty="0">
                <a:solidFill>
                  <a:schemeClr val="tx1"/>
                </a:solidFill>
              </a:rPr>
              <a:t>ルーペ</a:t>
            </a:r>
            <a:endParaRPr lang="en-US" altLang="ja-JP" dirty="0">
              <a:solidFill>
                <a:schemeClr val="tx1"/>
              </a:solidFill>
            </a:endParaRPr>
          </a:p>
        </p:txBody>
      </p:sp>
      <p:sp>
        <p:nvSpPr>
          <p:cNvPr id="27" name="角丸四角形 26"/>
          <p:cNvSpPr/>
          <p:nvPr/>
        </p:nvSpPr>
        <p:spPr>
          <a:xfrm>
            <a:off x="587219" y="548862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タウン</a:t>
            </a:r>
            <a:endParaRPr lang="en-US" altLang="ja-JP" dirty="0">
              <a:solidFill>
                <a:schemeClr val="tx1"/>
              </a:solidFill>
            </a:endParaRPr>
          </a:p>
          <a:p>
            <a:pPr algn="ctr"/>
            <a:r>
              <a:rPr lang="ja-JP" altLang="en-US" dirty="0">
                <a:solidFill>
                  <a:schemeClr val="tx1"/>
                </a:solidFill>
              </a:rPr>
              <a:t>ワーク</a:t>
            </a:r>
            <a:endParaRPr lang="en-US" altLang="ja-JP" dirty="0">
              <a:solidFill>
                <a:schemeClr val="tx1"/>
              </a:solidFill>
            </a:endParaRPr>
          </a:p>
        </p:txBody>
      </p:sp>
      <p:sp>
        <p:nvSpPr>
          <p:cNvPr id="28" name="角丸四角形 27"/>
          <p:cNvSpPr/>
          <p:nvPr/>
        </p:nvSpPr>
        <p:spPr>
          <a:xfrm>
            <a:off x="2185098" y="5504258"/>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au</a:t>
            </a:r>
          </a:p>
          <a:p>
            <a:pPr algn="ctr"/>
            <a:r>
              <a:rPr lang="ja-JP" altLang="en-US" dirty="0">
                <a:solidFill>
                  <a:schemeClr val="tx1"/>
                </a:solidFill>
              </a:rPr>
              <a:t>（高杉君）</a:t>
            </a:r>
            <a:endParaRPr lang="en-US" altLang="ja-JP" dirty="0">
              <a:solidFill>
                <a:schemeClr val="tx1"/>
              </a:solidFill>
            </a:endParaRPr>
          </a:p>
        </p:txBody>
      </p:sp>
      <p:sp>
        <p:nvSpPr>
          <p:cNvPr id="29" name="角丸四角形 28"/>
          <p:cNvSpPr/>
          <p:nvPr/>
        </p:nvSpPr>
        <p:spPr>
          <a:xfrm>
            <a:off x="3781952" y="548862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au</a:t>
            </a:r>
          </a:p>
          <a:p>
            <a:pPr algn="ctr"/>
            <a:r>
              <a:rPr lang="ja-JP" altLang="en-US" dirty="0">
                <a:solidFill>
                  <a:schemeClr val="tx1"/>
                </a:solidFill>
              </a:rPr>
              <a:t>（三太郎）</a:t>
            </a:r>
            <a:endParaRPr lang="en-US" altLang="ja-JP" dirty="0">
              <a:solidFill>
                <a:schemeClr val="tx1"/>
              </a:solidFill>
            </a:endParaRPr>
          </a:p>
        </p:txBody>
      </p:sp>
      <p:sp>
        <p:nvSpPr>
          <p:cNvPr id="30" name="角丸四角形 29"/>
          <p:cNvSpPr/>
          <p:nvPr/>
        </p:nvSpPr>
        <p:spPr>
          <a:xfrm>
            <a:off x="5378805" y="5488624"/>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ゼスプリ</a:t>
            </a:r>
            <a:endParaRPr lang="en-US" altLang="ja-JP" dirty="0">
              <a:solidFill>
                <a:schemeClr val="tx1"/>
              </a:solidFill>
            </a:endParaRPr>
          </a:p>
          <a:p>
            <a:pPr algn="ctr"/>
            <a:r>
              <a:rPr lang="ja-JP" altLang="en-US" dirty="0">
                <a:solidFill>
                  <a:schemeClr val="tx1"/>
                </a:solidFill>
              </a:rPr>
              <a:t>キウイ</a:t>
            </a:r>
            <a:endParaRPr lang="en-US" altLang="ja-JP" dirty="0">
              <a:solidFill>
                <a:schemeClr val="tx1"/>
              </a:solidFill>
            </a:endParaRPr>
          </a:p>
        </p:txBody>
      </p:sp>
      <p:sp>
        <p:nvSpPr>
          <p:cNvPr id="31" name="角丸四角形 30"/>
          <p:cNvSpPr/>
          <p:nvPr/>
        </p:nvSpPr>
        <p:spPr>
          <a:xfrm>
            <a:off x="6975657" y="547855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タンスに</a:t>
            </a:r>
            <a:endParaRPr lang="en-US" altLang="ja-JP" dirty="0">
              <a:solidFill>
                <a:schemeClr val="tx1"/>
              </a:solidFill>
            </a:endParaRPr>
          </a:p>
          <a:p>
            <a:pPr algn="ctr"/>
            <a:r>
              <a:rPr lang="ja-JP" altLang="en-US" dirty="0">
                <a:solidFill>
                  <a:schemeClr val="tx1"/>
                </a:solidFill>
              </a:rPr>
              <a:t>ゴンゴン</a:t>
            </a:r>
            <a:endParaRPr lang="en-US" altLang="ja-JP" dirty="0">
              <a:solidFill>
                <a:schemeClr val="tx1"/>
              </a:solidFill>
            </a:endParaRPr>
          </a:p>
        </p:txBody>
      </p:sp>
      <p:sp>
        <p:nvSpPr>
          <p:cNvPr id="32" name="角丸四角形 31"/>
          <p:cNvSpPr/>
          <p:nvPr/>
        </p:nvSpPr>
        <p:spPr>
          <a:xfrm>
            <a:off x="8568911" y="5466940"/>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ヘアジャム</a:t>
            </a:r>
            <a:endParaRPr lang="en-US" altLang="ja-JP" dirty="0">
              <a:solidFill>
                <a:schemeClr val="tx1"/>
              </a:solidFill>
            </a:endParaRPr>
          </a:p>
        </p:txBody>
      </p:sp>
      <p:sp>
        <p:nvSpPr>
          <p:cNvPr id="33" name="角丸四角形 32"/>
          <p:cNvSpPr/>
          <p:nvPr/>
        </p:nvSpPr>
        <p:spPr>
          <a:xfrm>
            <a:off x="10169362" y="5446549"/>
            <a:ext cx="1417941" cy="914400"/>
          </a:xfrm>
          <a:prstGeom prst="roundRect">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ダイハツ</a:t>
            </a:r>
            <a:endParaRPr lang="en-US" altLang="ja-JP" dirty="0">
              <a:solidFill>
                <a:schemeClr val="tx1"/>
              </a:solidFill>
            </a:endParaRPr>
          </a:p>
          <a:p>
            <a:pPr algn="ctr"/>
            <a:r>
              <a:rPr lang="ja-JP" altLang="en-US" dirty="0">
                <a:solidFill>
                  <a:schemeClr val="tx1"/>
                </a:solidFill>
              </a:rPr>
              <a:t>ウェイク</a:t>
            </a:r>
            <a:endParaRPr lang="en-US" altLang="ja-JP" dirty="0">
              <a:solidFill>
                <a:schemeClr val="tx1"/>
              </a:solidFill>
            </a:endParaRPr>
          </a:p>
        </p:txBody>
      </p:sp>
      <p:grpSp>
        <p:nvGrpSpPr>
          <p:cNvPr id="40" name="グループ化 39"/>
          <p:cNvGrpSpPr/>
          <p:nvPr/>
        </p:nvGrpSpPr>
        <p:grpSpPr>
          <a:xfrm>
            <a:off x="8568911" y="272332"/>
            <a:ext cx="3064738" cy="1923772"/>
            <a:chOff x="8145286" y="-78135"/>
            <a:chExt cx="3064738" cy="1923772"/>
          </a:xfrm>
        </p:grpSpPr>
        <p:sp>
          <p:nvSpPr>
            <p:cNvPr id="36" name="テキスト ボックス 35"/>
            <p:cNvSpPr txBox="1"/>
            <p:nvPr/>
          </p:nvSpPr>
          <p:spPr>
            <a:xfrm>
              <a:off x="8145286" y="-78135"/>
              <a:ext cx="1733167" cy="1015663"/>
            </a:xfrm>
            <a:prstGeom prst="rect">
              <a:avLst/>
            </a:prstGeom>
            <a:noFill/>
          </p:spPr>
          <p:txBody>
            <a:bodyPr wrap="none" rtlCol="0">
              <a:spAutoFit/>
            </a:bodyPr>
            <a:lstStyle/>
            <a:p>
              <a:r>
                <a:rPr lang="en-US" altLang="ja-JP" sz="6000" dirty="0"/>
                <a:t>23</a:t>
              </a:r>
              <a:r>
                <a:rPr lang="ja-JP" altLang="en-US" sz="6000" dirty="0"/>
                <a:t>種</a:t>
              </a:r>
              <a:endParaRPr kumimoji="1" lang="ja-JP" altLang="en-US" sz="6000" dirty="0"/>
            </a:p>
          </p:txBody>
        </p:sp>
        <p:sp>
          <p:nvSpPr>
            <p:cNvPr id="37" name="テキスト ボックス 36"/>
            <p:cNvSpPr txBox="1"/>
            <p:nvPr/>
          </p:nvSpPr>
          <p:spPr>
            <a:xfrm>
              <a:off x="9476857" y="829974"/>
              <a:ext cx="1733167" cy="1015663"/>
            </a:xfrm>
            <a:prstGeom prst="rect">
              <a:avLst/>
            </a:prstGeom>
            <a:noFill/>
          </p:spPr>
          <p:txBody>
            <a:bodyPr wrap="none" rtlCol="0">
              <a:spAutoFit/>
            </a:bodyPr>
            <a:lstStyle/>
            <a:p>
              <a:r>
                <a:rPr lang="en-US" altLang="ja-JP" sz="6000" dirty="0"/>
                <a:t>28</a:t>
              </a:r>
              <a:r>
                <a:rPr lang="ja-JP" altLang="en-US" sz="6000" dirty="0"/>
                <a:t>種</a:t>
              </a:r>
              <a:endParaRPr kumimoji="1" lang="ja-JP" altLang="en-US" sz="6000" dirty="0"/>
            </a:p>
          </p:txBody>
        </p:sp>
        <p:cxnSp>
          <p:nvCxnSpPr>
            <p:cNvPr id="39" name="直線コネクタ 38"/>
            <p:cNvCxnSpPr/>
            <p:nvPr/>
          </p:nvCxnSpPr>
          <p:spPr>
            <a:xfrm flipH="1">
              <a:off x="9044544" y="169416"/>
              <a:ext cx="1266222" cy="1456699"/>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1" name="テキスト ボックス 40"/>
          <p:cNvSpPr txBox="1"/>
          <p:nvPr/>
        </p:nvSpPr>
        <p:spPr>
          <a:xfrm>
            <a:off x="6168101" y="783201"/>
            <a:ext cx="2698175" cy="1384995"/>
          </a:xfrm>
          <a:prstGeom prst="rect">
            <a:avLst/>
          </a:prstGeom>
          <a:noFill/>
        </p:spPr>
        <p:txBody>
          <a:bodyPr wrap="none" rtlCol="0">
            <a:spAutoFit/>
          </a:bodyPr>
          <a:lstStyle/>
          <a:p>
            <a:r>
              <a:rPr kumimoji="1" lang="ja-JP" altLang="en-US" sz="2800" dirty="0"/>
              <a:t>私たちが見て</a:t>
            </a:r>
            <a:endParaRPr kumimoji="1" lang="en-US" altLang="ja-JP" sz="2800" dirty="0"/>
          </a:p>
          <a:p>
            <a:r>
              <a:rPr kumimoji="1" lang="ja-JP" altLang="en-US" sz="2800" dirty="0"/>
              <a:t>構造的不適合</a:t>
            </a:r>
            <a:r>
              <a:rPr lang="ja-JP" altLang="en-US" sz="2800" dirty="0"/>
              <a:t>を</a:t>
            </a:r>
            <a:endParaRPr lang="en-US" altLang="ja-JP" sz="2800" dirty="0"/>
          </a:p>
          <a:p>
            <a:r>
              <a:rPr lang="ja-JP" altLang="en-US" sz="2800" dirty="0"/>
              <a:t>感じた数</a:t>
            </a:r>
            <a:endParaRPr kumimoji="1" lang="ja-JP" altLang="en-US" sz="2800" dirty="0"/>
          </a:p>
        </p:txBody>
      </p:sp>
      <p:sp>
        <p:nvSpPr>
          <p:cNvPr id="43" name="テキスト ボックス 42"/>
          <p:cNvSpPr txBox="1"/>
          <p:nvPr/>
        </p:nvSpPr>
        <p:spPr>
          <a:xfrm>
            <a:off x="587219" y="1807266"/>
            <a:ext cx="4108817" cy="369332"/>
          </a:xfrm>
          <a:prstGeom prst="rect">
            <a:avLst/>
          </a:prstGeom>
          <a:noFill/>
        </p:spPr>
        <p:txBody>
          <a:bodyPr wrap="none" rtlCol="0">
            <a:spAutoFit/>
          </a:bodyPr>
          <a:lstStyle/>
          <a:p>
            <a:r>
              <a:rPr kumimoji="1" lang="ja-JP" altLang="en-US" dirty="0"/>
              <a:t>＜アレンジされていた動画広告たち＞</a:t>
            </a:r>
          </a:p>
        </p:txBody>
      </p:sp>
      <p:sp>
        <p:nvSpPr>
          <p:cNvPr id="3" name="角丸四角形 2"/>
          <p:cNvSpPr/>
          <p:nvPr/>
        </p:nvSpPr>
        <p:spPr>
          <a:xfrm rot="20889660">
            <a:off x="1314617" y="1600652"/>
            <a:ext cx="9562765" cy="3577406"/>
          </a:xfrm>
          <a:prstGeom prst="roundRect">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a:solidFill>
                  <a:srgbClr val="FF0000"/>
                </a:solidFill>
              </a:rPr>
              <a:t>構造的不適合がアレンジに</a:t>
            </a:r>
          </a:p>
          <a:p>
            <a:pPr algn="ctr"/>
            <a:r>
              <a:rPr lang="ja-JP" altLang="en-US" sz="4000" dirty="0">
                <a:solidFill>
                  <a:srgbClr val="FF0000"/>
                </a:solidFill>
              </a:rPr>
              <a:t>影響を与えているのではないか</a:t>
            </a:r>
            <a:endParaRPr kumimoji="1" lang="ja-JP" altLang="en-US" sz="4000" dirty="0">
              <a:solidFill>
                <a:srgbClr val="FF0000"/>
              </a:solidFill>
            </a:endParaRPr>
          </a:p>
        </p:txBody>
      </p:sp>
    </p:spTree>
    <p:extLst>
      <p:ext uri="{BB962C8B-B14F-4D97-AF65-F5344CB8AC3E}">
        <p14:creationId xmlns:p14="http://schemas.microsoft.com/office/powerpoint/2010/main" val="42220483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C1A40D-CB74-4F9B-92D9-E50CE0EDE042}"/>
              </a:ext>
            </a:extLst>
          </p:cNvPr>
          <p:cNvSpPr>
            <a:spLocks noGrp="1"/>
          </p:cNvSpPr>
          <p:nvPr>
            <p:ph type="title"/>
          </p:nvPr>
        </p:nvSpPr>
        <p:spPr/>
        <p:txBody>
          <a:bodyPr/>
          <a:lstStyle/>
          <a:p>
            <a:r>
              <a:rPr kumimoji="1" lang="ja-JP" altLang="en-US" dirty="0"/>
              <a:t>仮説３</a:t>
            </a:r>
          </a:p>
        </p:txBody>
      </p:sp>
      <p:sp>
        <p:nvSpPr>
          <p:cNvPr id="4" name="四角形: 角を丸くする 3">
            <a:extLst>
              <a:ext uri="{FF2B5EF4-FFF2-40B4-BE49-F238E27FC236}">
                <a16:creationId xmlns:a16="http://schemas.microsoft.com/office/drawing/2014/main" id="{D361F9B5-1891-48E6-8EED-C5E84B05CCB6}"/>
              </a:ext>
            </a:extLst>
          </p:cNvPr>
          <p:cNvSpPr/>
          <p:nvPr/>
        </p:nvSpPr>
        <p:spPr>
          <a:xfrm>
            <a:off x="838200" y="2892149"/>
            <a:ext cx="10582835" cy="2218290"/>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800" dirty="0">
                <a:solidFill>
                  <a:schemeClr val="tx1"/>
                </a:solidFill>
              </a:rPr>
              <a:t>見た人の感じる意外性（構造的不適合）が大きくなると、</a:t>
            </a:r>
            <a:endParaRPr lang="en-US" altLang="ja-JP" sz="2800" dirty="0">
              <a:solidFill>
                <a:schemeClr val="tx1"/>
              </a:solidFill>
            </a:endParaRPr>
          </a:p>
          <a:p>
            <a:pPr algn="ctr"/>
            <a:r>
              <a:rPr lang="ja-JP" altLang="en-US" sz="2800" dirty="0">
                <a:solidFill>
                  <a:schemeClr val="tx1"/>
                </a:solidFill>
              </a:rPr>
              <a:t>アレンジしたい気持ちも大きくなる</a:t>
            </a:r>
            <a:endParaRPr lang="en-US" altLang="ja-JP" sz="2400"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25</a:t>
            </a:fld>
            <a:endParaRPr kumimoji="1" lang="ja-JP" altLang="en-US"/>
          </a:p>
        </p:txBody>
      </p:sp>
    </p:spTree>
    <p:extLst>
      <p:ext uri="{BB962C8B-B14F-4D97-AF65-F5344CB8AC3E}">
        <p14:creationId xmlns:p14="http://schemas.microsoft.com/office/powerpoint/2010/main" val="98798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DD6E18-2413-449C-87F7-97BD84A8704A}"/>
              </a:ext>
            </a:extLst>
          </p:cNvPr>
          <p:cNvSpPr>
            <a:spLocks noGrp="1"/>
          </p:cNvSpPr>
          <p:nvPr>
            <p:ph type="title"/>
          </p:nvPr>
        </p:nvSpPr>
        <p:spPr/>
        <p:txBody>
          <a:bodyPr/>
          <a:lstStyle/>
          <a:p>
            <a:r>
              <a:rPr kumimoji="1" lang="ja-JP" altLang="en-US" dirty="0"/>
              <a:t>仮説導出④</a:t>
            </a:r>
          </a:p>
        </p:txBody>
      </p:sp>
      <p:sp>
        <p:nvSpPr>
          <p:cNvPr id="9" name="テキスト ボックス 8">
            <a:extLst>
              <a:ext uri="{FF2B5EF4-FFF2-40B4-BE49-F238E27FC236}">
                <a16:creationId xmlns:a16="http://schemas.microsoft.com/office/drawing/2014/main" id="{51FB056E-A7BE-47C1-AB8E-EB565940BD22}"/>
              </a:ext>
            </a:extLst>
          </p:cNvPr>
          <p:cNvSpPr txBox="1"/>
          <p:nvPr/>
        </p:nvSpPr>
        <p:spPr>
          <a:xfrm>
            <a:off x="838200" y="1700597"/>
            <a:ext cx="5017184" cy="400110"/>
          </a:xfrm>
          <a:prstGeom prst="rect">
            <a:avLst/>
          </a:prstGeom>
          <a:noFill/>
        </p:spPr>
        <p:txBody>
          <a:bodyPr wrap="square" rtlCol="0">
            <a:spAutoFit/>
          </a:bodyPr>
          <a:lstStyle/>
          <a:p>
            <a:pPr algn="ctr"/>
            <a:r>
              <a:rPr kumimoji="1" lang="ja-JP" altLang="en-US" sz="2000" dirty="0"/>
              <a:t>アレンジされたユーモア広告</a:t>
            </a:r>
          </a:p>
        </p:txBody>
      </p:sp>
      <p:sp>
        <p:nvSpPr>
          <p:cNvPr id="10" name="テキスト ボックス 9">
            <a:extLst>
              <a:ext uri="{FF2B5EF4-FFF2-40B4-BE49-F238E27FC236}">
                <a16:creationId xmlns:a16="http://schemas.microsoft.com/office/drawing/2014/main" id="{CACDFC8E-DAE6-4B84-9BF3-F20282BD45ED}"/>
              </a:ext>
            </a:extLst>
          </p:cNvPr>
          <p:cNvSpPr txBox="1"/>
          <p:nvPr/>
        </p:nvSpPr>
        <p:spPr>
          <a:xfrm>
            <a:off x="6179653" y="1709792"/>
            <a:ext cx="4861896" cy="400110"/>
          </a:xfrm>
          <a:prstGeom prst="rect">
            <a:avLst/>
          </a:prstGeom>
          <a:noFill/>
        </p:spPr>
        <p:txBody>
          <a:bodyPr wrap="square" rtlCol="0">
            <a:spAutoFit/>
          </a:bodyPr>
          <a:lstStyle/>
          <a:p>
            <a:pPr algn="ctr"/>
            <a:r>
              <a:rPr kumimoji="1" lang="ja-JP" altLang="en-US" sz="2000" dirty="0"/>
              <a:t>アレンジされていないユーモア広告</a:t>
            </a:r>
          </a:p>
        </p:txBody>
      </p:sp>
      <p:sp>
        <p:nvSpPr>
          <p:cNvPr id="11" name="角丸四角形 14">
            <a:extLst>
              <a:ext uri="{FF2B5EF4-FFF2-40B4-BE49-F238E27FC236}">
                <a16:creationId xmlns:a16="http://schemas.microsoft.com/office/drawing/2014/main" id="{4C106986-9F73-4D4E-B792-58218F63EC0E}"/>
              </a:ext>
            </a:extLst>
          </p:cNvPr>
          <p:cNvSpPr/>
          <p:nvPr/>
        </p:nvSpPr>
        <p:spPr>
          <a:xfrm>
            <a:off x="838200" y="5157404"/>
            <a:ext cx="10515600" cy="1174270"/>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ユーモア広告の中でも、</a:t>
            </a:r>
            <a:endParaRPr lang="en-US" altLang="ja-JP" sz="2800" dirty="0">
              <a:solidFill>
                <a:schemeClr val="tx1"/>
              </a:solidFill>
            </a:endParaRPr>
          </a:p>
          <a:p>
            <a:pPr algn="ctr"/>
            <a:r>
              <a:rPr lang="ja-JP" altLang="en-US" sz="2800" dirty="0">
                <a:solidFill>
                  <a:schemeClr val="tx1"/>
                </a:solidFill>
              </a:rPr>
              <a:t>アレンジされるものとアレンジされないものがある。</a:t>
            </a:r>
            <a:endParaRPr lang="en-US" altLang="ja-JP" sz="2800"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26</a:t>
            </a:fld>
            <a:endParaRPr kumimoji="1" lang="ja-JP" altLang="en-US"/>
          </a:p>
        </p:txBody>
      </p:sp>
      <p:pic>
        <p:nvPicPr>
          <p:cNvPr id="4" name="図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79652" y="2131699"/>
            <a:ext cx="4861896" cy="2616993"/>
          </a:xfrm>
          <a:prstGeom prst="rect">
            <a:avLst/>
          </a:prstGeom>
        </p:spPr>
      </p:pic>
      <p:pic>
        <p:nvPicPr>
          <p:cNvPr id="5122" name="Picture 2" descr="「さけるグミ cm」の画像検索結果">
            <a:extLst>
              <a:ext uri="{FF2B5EF4-FFF2-40B4-BE49-F238E27FC236}">
                <a16:creationId xmlns:a16="http://schemas.microsoft.com/office/drawing/2014/main" id="{161DCB47-8F95-457D-9EB2-40AA1594E483}"/>
              </a:ext>
            </a:extLst>
          </p:cNvP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1027054" y="2147589"/>
            <a:ext cx="4639475" cy="26097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2191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仮説導出④</a:t>
            </a:r>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27</a:t>
            </a:fld>
            <a:endParaRPr kumimoji="1" lang="ja-JP" altLang="en-US"/>
          </a:p>
        </p:txBody>
      </p:sp>
      <p:sp>
        <p:nvSpPr>
          <p:cNvPr id="9" name="テキスト ボックス 8"/>
          <p:cNvSpPr txBox="1"/>
          <p:nvPr/>
        </p:nvSpPr>
        <p:spPr>
          <a:xfrm>
            <a:off x="1010093" y="5433020"/>
            <a:ext cx="9867013" cy="830997"/>
          </a:xfrm>
          <a:prstGeom prst="rect">
            <a:avLst/>
          </a:prstGeom>
          <a:noFill/>
        </p:spPr>
        <p:txBody>
          <a:bodyPr wrap="square" rtlCol="0">
            <a:spAutoFit/>
          </a:bodyPr>
          <a:lstStyle/>
          <a:p>
            <a:r>
              <a:rPr lang="ja-JP" altLang="en-US" sz="2400" dirty="0"/>
              <a:t>動画を見た結果、上記のような「人・商品・ストーリー」に対して</a:t>
            </a:r>
            <a:endParaRPr lang="en-US" altLang="ja-JP" sz="2400" dirty="0"/>
          </a:p>
          <a:p>
            <a:r>
              <a:rPr lang="ja-JP" altLang="en-US" sz="2400" dirty="0"/>
              <a:t>意外性があるものがよくアレンジされていた。</a:t>
            </a:r>
          </a:p>
        </p:txBody>
      </p:sp>
      <p:grpSp>
        <p:nvGrpSpPr>
          <p:cNvPr id="11" name="図形グループ 10"/>
          <p:cNvGrpSpPr/>
          <p:nvPr/>
        </p:nvGrpSpPr>
        <p:grpSpPr>
          <a:xfrm>
            <a:off x="2631003" y="1667442"/>
            <a:ext cx="6929993" cy="2995612"/>
            <a:chOff x="2273095" y="2182383"/>
            <a:chExt cx="5340645" cy="2490926"/>
          </a:xfrm>
        </p:grpSpPr>
        <p:sp>
          <p:nvSpPr>
            <p:cNvPr id="7" name="テキスト ボックス 6"/>
            <p:cNvSpPr txBox="1"/>
            <p:nvPr/>
          </p:nvSpPr>
          <p:spPr>
            <a:xfrm>
              <a:off x="2273095" y="2182383"/>
              <a:ext cx="5340645" cy="338554"/>
            </a:xfrm>
            <a:prstGeom prst="rect">
              <a:avLst/>
            </a:prstGeom>
            <a:noFill/>
          </p:spPr>
          <p:txBody>
            <a:bodyPr wrap="square" rtlCol="0">
              <a:spAutoFit/>
            </a:bodyPr>
            <a:lstStyle/>
            <a:p>
              <a:pPr algn="ctr"/>
              <a:r>
                <a:rPr kumimoji="1" lang="en-US" altLang="ja-JP" dirty="0"/>
                <a:t>【</a:t>
              </a:r>
              <a:r>
                <a:rPr kumimoji="1" lang="ja-JP" altLang="en-US" dirty="0"/>
                <a:t>表１：印象に残ったテレビ</a:t>
              </a:r>
              <a:r>
                <a:rPr kumimoji="1" lang="en-US" altLang="ja-JP" dirty="0"/>
                <a:t>CM</a:t>
              </a:r>
              <a:r>
                <a:rPr kumimoji="1" lang="ja-JP" altLang="en-US" dirty="0"/>
                <a:t>クリエイティブ要素</a:t>
              </a:r>
              <a:r>
                <a:rPr kumimoji="1" lang="en-US" altLang="ja-JP" dirty="0"/>
                <a:t>】</a:t>
              </a:r>
              <a:endParaRPr kumimoji="1" lang="ja-JP" altLang="en-US" dirty="0"/>
            </a:p>
          </p:txBody>
        </p:sp>
        <p:graphicFrame>
          <p:nvGraphicFramePr>
            <p:cNvPr id="10" name="オブジェクト 9"/>
            <p:cNvGraphicFramePr>
              <a:graphicFrameLocks noChangeAspect="1"/>
            </p:cNvGraphicFramePr>
            <p:nvPr>
              <p:extLst>
                <p:ext uri="{D42A27DB-BD31-4B8C-83A1-F6EECF244321}">
                  <p14:modId xmlns:p14="http://schemas.microsoft.com/office/powerpoint/2010/main" val="1302454978"/>
                </p:ext>
              </p:extLst>
            </p:nvPr>
          </p:nvGraphicFramePr>
          <p:xfrm>
            <a:off x="2642854" y="2520937"/>
            <a:ext cx="4601128" cy="2152372"/>
          </p:xfrm>
          <a:graphic>
            <a:graphicData uri="http://schemas.openxmlformats.org/presentationml/2006/ole">
              <mc:AlternateContent xmlns:mc="http://schemas.openxmlformats.org/markup-compatibility/2006">
                <mc:Choice xmlns:v="urn:schemas-microsoft-com:vml" Requires="v">
                  <p:oleObj spid="_x0000_s7236" name="ワークシート" r:id="rId3" imgW="3314801" imgH="1276290" progId="Excel.Sheet.12">
                    <p:embed/>
                  </p:oleObj>
                </mc:Choice>
                <mc:Fallback>
                  <p:oleObj name="ワークシート" r:id="rId3" imgW="3314801" imgH="1276290" progId="Excel.Sheet.12">
                    <p:embed/>
                    <p:pic>
                      <p:nvPicPr>
                        <p:cNvPr id="0" name=""/>
                        <p:cNvPicPr/>
                        <p:nvPr/>
                      </p:nvPicPr>
                      <p:blipFill>
                        <a:blip r:embed="rId4"/>
                        <a:stretch>
                          <a:fillRect/>
                        </a:stretch>
                      </p:blipFill>
                      <p:spPr>
                        <a:xfrm>
                          <a:off x="2642854" y="2520937"/>
                          <a:ext cx="4601128" cy="2152372"/>
                        </a:xfrm>
                        <a:prstGeom prst="rect">
                          <a:avLst/>
                        </a:prstGeom>
                      </p:spPr>
                    </p:pic>
                  </p:oleObj>
                </mc:Fallback>
              </mc:AlternateContent>
            </a:graphicData>
          </a:graphic>
        </p:graphicFrame>
      </p:grpSp>
      <p:sp>
        <p:nvSpPr>
          <p:cNvPr id="12" name="テキスト ボックス 11"/>
          <p:cNvSpPr txBox="1"/>
          <p:nvPr/>
        </p:nvSpPr>
        <p:spPr>
          <a:xfrm>
            <a:off x="8334154" y="4710937"/>
            <a:ext cx="3019646" cy="369332"/>
          </a:xfrm>
          <a:prstGeom prst="rect">
            <a:avLst/>
          </a:prstGeom>
          <a:noFill/>
        </p:spPr>
        <p:txBody>
          <a:bodyPr wrap="square" rtlCol="0">
            <a:spAutoFit/>
          </a:bodyPr>
          <a:lstStyle/>
          <a:p>
            <a:r>
              <a:rPr kumimoji="1" lang="ja-JP" altLang="en-US" dirty="0"/>
              <a:t>野澤　（</a:t>
            </a:r>
            <a:r>
              <a:rPr kumimoji="1" lang="en-US" altLang="ja-JP" dirty="0"/>
              <a:t>2000</a:t>
            </a:r>
            <a:r>
              <a:rPr kumimoji="1" lang="ja-JP" altLang="en-US" dirty="0"/>
              <a:t>）</a:t>
            </a:r>
            <a:endParaRPr kumimoji="1" lang="ja-JP" altLang="en-US" sz="3200" dirty="0"/>
          </a:p>
        </p:txBody>
      </p:sp>
    </p:spTree>
    <p:extLst>
      <p:ext uri="{BB962C8B-B14F-4D97-AF65-F5344CB8AC3E}">
        <p14:creationId xmlns:p14="http://schemas.microsoft.com/office/powerpoint/2010/main" val="30939172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0BDAC4-971C-4DFA-9A42-B304E155CBE4}"/>
              </a:ext>
            </a:extLst>
          </p:cNvPr>
          <p:cNvSpPr>
            <a:spLocks noGrp="1"/>
          </p:cNvSpPr>
          <p:nvPr>
            <p:ph type="title"/>
          </p:nvPr>
        </p:nvSpPr>
        <p:spPr/>
        <p:txBody>
          <a:bodyPr/>
          <a:lstStyle/>
          <a:p>
            <a:r>
              <a:rPr kumimoji="1" lang="ja-JP" altLang="en-US" dirty="0"/>
              <a:t>仮説導出④</a:t>
            </a:r>
          </a:p>
        </p:txBody>
      </p:sp>
      <p:grpSp>
        <p:nvGrpSpPr>
          <p:cNvPr id="3" name="図形グループ 2"/>
          <p:cNvGrpSpPr/>
          <p:nvPr/>
        </p:nvGrpSpPr>
        <p:grpSpPr>
          <a:xfrm>
            <a:off x="965751" y="1690688"/>
            <a:ext cx="10260496" cy="3884328"/>
            <a:chOff x="762000" y="1477030"/>
            <a:chExt cx="10591800" cy="4186402"/>
          </a:xfrm>
        </p:grpSpPr>
        <p:grpSp>
          <p:nvGrpSpPr>
            <p:cNvPr id="6" name="グループ化 5">
              <a:extLst>
                <a:ext uri="{FF2B5EF4-FFF2-40B4-BE49-F238E27FC236}">
                  <a16:creationId xmlns:a16="http://schemas.microsoft.com/office/drawing/2014/main" id="{8F99CE3F-208F-4811-B6F0-9712BDD4682F}"/>
                </a:ext>
              </a:extLst>
            </p:cNvPr>
            <p:cNvGrpSpPr/>
            <p:nvPr/>
          </p:nvGrpSpPr>
          <p:grpSpPr>
            <a:xfrm>
              <a:off x="762000" y="1503534"/>
              <a:ext cx="3437965" cy="4159898"/>
              <a:chOff x="1237130" y="1876520"/>
              <a:chExt cx="3361765" cy="4249551"/>
            </a:xfrm>
            <a:solidFill>
              <a:schemeClr val="bg1">
                <a:lumMod val="95000"/>
              </a:schemeClr>
            </a:solidFill>
          </p:grpSpPr>
          <p:sp>
            <p:nvSpPr>
              <p:cNvPr id="4" name="四角形: 角を丸くする 3">
                <a:extLst>
                  <a:ext uri="{FF2B5EF4-FFF2-40B4-BE49-F238E27FC236}">
                    <a16:creationId xmlns:a16="http://schemas.microsoft.com/office/drawing/2014/main" id="{32534732-D2EE-41B1-A250-E0848DE43BFB}"/>
                  </a:ext>
                </a:extLst>
              </p:cNvPr>
              <p:cNvSpPr/>
              <p:nvPr/>
            </p:nvSpPr>
            <p:spPr>
              <a:xfrm>
                <a:off x="1237130" y="1876520"/>
                <a:ext cx="3361765" cy="4249551"/>
              </a:xfrm>
              <a:prstGeom prst="roundRect">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FDAA0C76-2454-4624-B99E-846981386A3F}"/>
                  </a:ext>
                </a:extLst>
              </p:cNvPr>
              <p:cNvSpPr txBox="1"/>
              <p:nvPr/>
            </p:nvSpPr>
            <p:spPr>
              <a:xfrm>
                <a:off x="1313329" y="2187388"/>
                <a:ext cx="3200401" cy="369332"/>
              </a:xfrm>
              <a:prstGeom prst="rect">
                <a:avLst/>
              </a:prstGeom>
              <a:grpFill/>
              <a:ln>
                <a:noFill/>
              </a:ln>
            </p:spPr>
            <p:txBody>
              <a:bodyPr wrap="square" rtlCol="0">
                <a:spAutoFit/>
              </a:bodyPr>
              <a:lstStyle/>
              <a:p>
                <a:pPr algn="ctr"/>
                <a:r>
                  <a:rPr kumimoji="1" lang="ja-JP" altLang="en-US" dirty="0"/>
                  <a:t>人</a:t>
                </a:r>
              </a:p>
            </p:txBody>
          </p:sp>
        </p:grpSp>
        <p:grpSp>
          <p:nvGrpSpPr>
            <p:cNvPr id="7" name="グループ化 6">
              <a:extLst>
                <a:ext uri="{FF2B5EF4-FFF2-40B4-BE49-F238E27FC236}">
                  <a16:creationId xmlns:a16="http://schemas.microsoft.com/office/drawing/2014/main" id="{0AB56BF0-B32F-4E85-B06D-CC401C5AFC31}"/>
                </a:ext>
              </a:extLst>
            </p:cNvPr>
            <p:cNvGrpSpPr/>
            <p:nvPr/>
          </p:nvGrpSpPr>
          <p:grpSpPr>
            <a:xfrm>
              <a:off x="4338917" y="1477030"/>
              <a:ext cx="3437965" cy="4159898"/>
              <a:chOff x="1237130" y="1825625"/>
              <a:chExt cx="3361765" cy="4249551"/>
            </a:xfrm>
            <a:solidFill>
              <a:schemeClr val="bg1">
                <a:lumMod val="95000"/>
              </a:schemeClr>
            </a:solidFill>
          </p:grpSpPr>
          <p:sp>
            <p:nvSpPr>
              <p:cNvPr id="8" name="四角形: 角を丸くする 7">
                <a:extLst>
                  <a:ext uri="{FF2B5EF4-FFF2-40B4-BE49-F238E27FC236}">
                    <a16:creationId xmlns:a16="http://schemas.microsoft.com/office/drawing/2014/main" id="{145D7D6E-4899-4E36-83F8-AA6C4C0A1D6C}"/>
                  </a:ext>
                </a:extLst>
              </p:cNvPr>
              <p:cNvSpPr/>
              <p:nvPr/>
            </p:nvSpPr>
            <p:spPr>
              <a:xfrm>
                <a:off x="1237130" y="1825625"/>
                <a:ext cx="3361765" cy="4249551"/>
              </a:xfrm>
              <a:prstGeom prst="roundRect">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4CDFAA5E-9E59-4313-BEDA-2BC256184062}"/>
                  </a:ext>
                </a:extLst>
              </p:cNvPr>
              <p:cNvSpPr txBox="1"/>
              <p:nvPr/>
            </p:nvSpPr>
            <p:spPr>
              <a:xfrm>
                <a:off x="1331260" y="2187388"/>
                <a:ext cx="3137647" cy="369332"/>
              </a:xfrm>
              <a:prstGeom prst="rect">
                <a:avLst/>
              </a:prstGeom>
              <a:grpFill/>
              <a:ln>
                <a:noFill/>
              </a:ln>
            </p:spPr>
            <p:txBody>
              <a:bodyPr wrap="square" rtlCol="0">
                <a:spAutoFit/>
              </a:bodyPr>
              <a:lstStyle/>
              <a:p>
                <a:pPr algn="ctr"/>
                <a:r>
                  <a:rPr lang="ja-JP" altLang="en-US" dirty="0"/>
                  <a:t>ストーリー</a:t>
                </a:r>
                <a:endParaRPr kumimoji="1" lang="ja-JP" altLang="en-US" dirty="0"/>
              </a:p>
            </p:txBody>
          </p:sp>
        </p:grpSp>
        <p:grpSp>
          <p:nvGrpSpPr>
            <p:cNvPr id="10" name="グループ化 9">
              <a:extLst>
                <a:ext uri="{FF2B5EF4-FFF2-40B4-BE49-F238E27FC236}">
                  <a16:creationId xmlns:a16="http://schemas.microsoft.com/office/drawing/2014/main" id="{AB8A441F-63E9-4E37-AAE7-BE11F63D79DB}"/>
                </a:ext>
              </a:extLst>
            </p:cNvPr>
            <p:cNvGrpSpPr/>
            <p:nvPr/>
          </p:nvGrpSpPr>
          <p:grpSpPr>
            <a:xfrm>
              <a:off x="7915835" y="1477030"/>
              <a:ext cx="3437965" cy="4159898"/>
              <a:chOff x="1237130" y="1825625"/>
              <a:chExt cx="3361765" cy="4249551"/>
            </a:xfrm>
            <a:solidFill>
              <a:schemeClr val="bg1">
                <a:lumMod val="95000"/>
              </a:schemeClr>
            </a:solidFill>
          </p:grpSpPr>
          <p:sp>
            <p:nvSpPr>
              <p:cNvPr id="11" name="四角形: 角を丸くする 10">
                <a:extLst>
                  <a:ext uri="{FF2B5EF4-FFF2-40B4-BE49-F238E27FC236}">
                    <a16:creationId xmlns:a16="http://schemas.microsoft.com/office/drawing/2014/main" id="{3878F408-C0DB-43FF-9B99-71E0D236EABF}"/>
                  </a:ext>
                </a:extLst>
              </p:cNvPr>
              <p:cNvSpPr/>
              <p:nvPr/>
            </p:nvSpPr>
            <p:spPr>
              <a:xfrm>
                <a:off x="1237130" y="1825625"/>
                <a:ext cx="3361765" cy="4249551"/>
              </a:xfrm>
              <a:prstGeom prst="roundRect">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08D0C25-B336-41CC-B478-446C4F96A819}"/>
                  </a:ext>
                </a:extLst>
              </p:cNvPr>
              <p:cNvSpPr txBox="1"/>
              <p:nvPr/>
            </p:nvSpPr>
            <p:spPr>
              <a:xfrm>
                <a:off x="1349189" y="2187388"/>
                <a:ext cx="3173506" cy="369332"/>
              </a:xfrm>
              <a:prstGeom prst="rect">
                <a:avLst/>
              </a:prstGeom>
              <a:grpFill/>
              <a:ln>
                <a:noFill/>
              </a:ln>
            </p:spPr>
            <p:txBody>
              <a:bodyPr wrap="square" rtlCol="0">
                <a:spAutoFit/>
              </a:bodyPr>
              <a:lstStyle/>
              <a:p>
                <a:pPr algn="ctr"/>
                <a:r>
                  <a:rPr lang="ja-JP" altLang="en-US" dirty="0"/>
                  <a:t>商品</a:t>
                </a:r>
                <a:endParaRPr kumimoji="1" lang="ja-JP" altLang="en-US" dirty="0"/>
              </a:p>
            </p:txBody>
          </p:sp>
        </p:grpSp>
        <p:pic>
          <p:nvPicPr>
            <p:cNvPr id="13" name="図 12">
              <a:extLst>
                <a:ext uri="{FF2B5EF4-FFF2-40B4-BE49-F238E27FC236}">
                  <a16:creationId xmlns:a16="http://schemas.microsoft.com/office/drawing/2014/main" id="{75F0FD07-4EEC-4040-BAE6-88EBC0A0F4D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7077" y="3919347"/>
              <a:ext cx="2317845" cy="1303788"/>
            </a:xfrm>
            <a:prstGeom prst="rect">
              <a:avLst/>
            </a:prstGeom>
          </p:spPr>
        </p:pic>
        <p:pic>
          <p:nvPicPr>
            <p:cNvPr id="14" name="図 13">
              <a:extLst>
                <a:ext uri="{FF2B5EF4-FFF2-40B4-BE49-F238E27FC236}">
                  <a16:creationId xmlns:a16="http://schemas.microsoft.com/office/drawing/2014/main" id="{D93FF952-390A-4F23-8DD6-88B4DA78231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37077" y="2390762"/>
              <a:ext cx="2317845" cy="1229160"/>
            </a:xfrm>
            <a:prstGeom prst="rect">
              <a:avLst/>
            </a:prstGeom>
          </p:spPr>
        </p:pic>
        <p:pic>
          <p:nvPicPr>
            <p:cNvPr id="16" name="図 15">
              <a:extLst>
                <a:ext uri="{FF2B5EF4-FFF2-40B4-BE49-F238E27FC236}">
                  <a16:creationId xmlns:a16="http://schemas.microsoft.com/office/drawing/2014/main" id="{633630CA-17C1-4CF9-B7DF-EAA2D996907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585940" y="2390762"/>
              <a:ext cx="2186232" cy="1231577"/>
            </a:xfrm>
            <a:prstGeom prst="rect">
              <a:avLst/>
            </a:prstGeom>
          </p:spPr>
        </p:pic>
        <p:pic>
          <p:nvPicPr>
            <p:cNvPr id="17" name="図 16">
              <a:extLst>
                <a:ext uri="{FF2B5EF4-FFF2-40B4-BE49-F238E27FC236}">
                  <a16:creationId xmlns:a16="http://schemas.microsoft.com/office/drawing/2014/main" id="{5CB670B6-14ED-4ECC-9DA7-3D531E1B9D8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592079" y="3919347"/>
              <a:ext cx="2173954" cy="1224661"/>
            </a:xfrm>
            <a:prstGeom prst="rect">
              <a:avLst/>
            </a:prstGeom>
          </p:spPr>
        </p:pic>
        <p:pic>
          <p:nvPicPr>
            <p:cNvPr id="18" name="図 17">
              <a:extLst>
                <a:ext uri="{FF2B5EF4-FFF2-40B4-BE49-F238E27FC236}">
                  <a16:creationId xmlns:a16="http://schemas.microsoft.com/office/drawing/2014/main" id="{6D013B7C-238F-4EAE-B032-E8CD1B559A3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87359" y="3919347"/>
              <a:ext cx="2120775" cy="1190435"/>
            </a:xfrm>
            <a:prstGeom prst="rect">
              <a:avLst/>
            </a:prstGeom>
          </p:spPr>
        </p:pic>
      </p:grpSp>
      <p:sp>
        <p:nvSpPr>
          <p:cNvPr id="20" name="角丸四角形 14">
            <a:extLst>
              <a:ext uri="{FF2B5EF4-FFF2-40B4-BE49-F238E27FC236}">
                <a16:creationId xmlns:a16="http://schemas.microsoft.com/office/drawing/2014/main" id="{64C9CB81-53B9-4ABA-A3AE-3A26482654D7}"/>
              </a:ext>
            </a:extLst>
          </p:cNvPr>
          <p:cNvSpPr/>
          <p:nvPr/>
        </p:nvSpPr>
        <p:spPr>
          <a:xfrm>
            <a:off x="965751" y="5716914"/>
            <a:ext cx="10260496" cy="792713"/>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意外性の対象でアレンジのされやすさは異なるのではないか。</a:t>
            </a:r>
          </a:p>
        </p:txBody>
      </p:sp>
      <p:sp>
        <p:nvSpPr>
          <p:cNvPr id="15" name="スライド番号プレースホルダー 14"/>
          <p:cNvSpPr>
            <a:spLocks noGrp="1"/>
          </p:cNvSpPr>
          <p:nvPr>
            <p:ph type="sldNum" sz="quarter" idx="12"/>
          </p:nvPr>
        </p:nvSpPr>
        <p:spPr/>
        <p:txBody>
          <a:bodyPr/>
          <a:lstStyle/>
          <a:p>
            <a:fld id="{A0425D7D-E298-47E0-9EE2-10DA9891358A}" type="slidenum">
              <a:rPr kumimoji="1" lang="ja-JP" altLang="en-US" smtClean="0"/>
              <a:t>28</a:t>
            </a:fld>
            <a:endParaRPr kumimoji="1" lang="ja-JP" altLang="en-US" dirty="0"/>
          </a:p>
        </p:txBody>
      </p:sp>
      <p:pic>
        <p:nvPicPr>
          <p:cNvPr id="21" name="図 20">
            <a:extLst>
              <a:ext uri="{FF2B5EF4-FFF2-40B4-BE49-F238E27FC236}">
                <a16:creationId xmlns:a16="http://schemas.microsoft.com/office/drawing/2014/main" id="{58A4E42D-071D-4D01-A31D-302D2EA0DCF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608192" y="2474984"/>
            <a:ext cx="1988652" cy="1203974"/>
          </a:xfrm>
          <a:prstGeom prst="rect">
            <a:avLst/>
          </a:prstGeom>
        </p:spPr>
      </p:pic>
    </p:spTree>
    <p:extLst>
      <p:ext uri="{BB962C8B-B14F-4D97-AF65-F5344CB8AC3E}">
        <p14:creationId xmlns:p14="http://schemas.microsoft.com/office/powerpoint/2010/main" val="32031205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仮説導出④</a:t>
            </a:r>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29</a:t>
            </a:fld>
            <a:endParaRPr lang="ja-JP" altLang="en-US" dirty="0"/>
          </a:p>
        </p:txBody>
      </p:sp>
      <p:sp>
        <p:nvSpPr>
          <p:cNvPr id="17" name="テキスト ボックス 16">
            <a:extLst>
              <a:ext uri="{FF2B5EF4-FFF2-40B4-BE49-F238E27FC236}">
                <a16:creationId xmlns:a16="http://schemas.microsoft.com/office/drawing/2014/main" id="{89E70FAE-B275-4857-B925-D14477E6872B}"/>
              </a:ext>
            </a:extLst>
          </p:cNvPr>
          <p:cNvSpPr txBox="1"/>
          <p:nvPr/>
        </p:nvSpPr>
        <p:spPr>
          <a:xfrm>
            <a:off x="1302748" y="4496552"/>
            <a:ext cx="3051437" cy="400110"/>
          </a:xfrm>
          <a:prstGeom prst="rect">
            <a:avLst/>
          </a:prstGeom>
          <a:noFill/>
        </p:spPr>
        <p:txBody>
          <a:bodyPr wrap="square" rtlCol="0">
            <a:spAutoFit/>
          </a:bodyPr>
          <a:lstStyle/>
          <a:p>
            <a:pPr algn="ctr"/>
            <a:r>
              <a:rPr lang="ja-JP" altLang="en-US" sz="2000" dirty="0"/>
              <a:t>かわいい、</a:t>
            </a:r>
            <a:r>
              <a:rPr kumimoji="1" lang="ja-JP" altLang="en-US" sz="2000" dirty="0"/>
              <a:t>あざとい</a:t>
            </a:r>
          </a:p>
        </p:txBody>
      </p:sp>
      <p:sp>
        <p:nvSpPr>
          <p:cNvPr id="18" name="テキスト ボックス 17">
            <a:extLst>
              <a:ext uri="{FF2B5EF4-FFF2-40B4-BE49-F238E27FC236}">
                <a16:creationId xmlns:a16="http://schemas.microsoft.com/office/drawing/2014/main" id="{6894AD8E-A4E5-4811-8E51-A7618D8F6367}"/>
              </a:ext>
            </a:extLst>
          </p:cNvPr>
          <p:cNvSpPr txBox="1"/>
          <p:nvPr/>
        </p:nvSpPr>
        <p:spPr>
          <a:xfrm>
            <a:off x="7864488" y="4496552"/>
            <a:ext cx="3042545" cy="400110"/>
          </a:xfrm>
          <a:prstGeom prst="rect">
            <a:avLst/>
          </a:prstGeom>
          <a:noFill/>
        </p:spPr>
        <p:txBody>
          <a:bodyPr wrap="square" rtlCol="0">
            <a:spAutoFit/>
          </a:bodyPr>
          <a:lstStyle/>
          <a:p>
            <a:pPr algn="ctr"/>
            <a:r>
              <a:rPr kumimoji="1" lang="ja-JP" altLang="en-US" sz="2000" dirty="0"/>
              <a:t>憎たらしい</a:t>
            </a:r>
            <a:r>
              <a:rPr lang="ja-JP" altLang="en-US" sz="2000" dirty="0"/>
              <a:t>、毒々しい</a:t>
            </a:r>
            <a:endParaRPr kumimoji="1" lang="ja-JP" altLang="en-US" sz="2000" dirty="0"/>
          </a:p>
        </p:txBody>
      </p:sp>
      <p:sp>
        <p:nvSpPr>
          <p:cNvPr id="19" name="角丸四角形 14">
            <a:extLst>
              <a:ext uri="{FF2B5EF4-FFF2-40B4-BE49-F238E27FC236}">
                <a16:creationId xmlns:a16="http://schemas.microsoft.com/office/drawing/2014/main" id="{64C9CB81-53B9-4ABA-A3AE-3A26482654D7}"/>
              </a:ext>
            </a:extLst>
          </p:cNvPr>
          <p:cNvSpPr>
            <a:spLocks noGrp="1"/>
          </p:cNvSpPr>
          <p:nvPr>
            <p:ph idx="1"/>
          </p:nvPr>
        </p:nvSpPr>
        <p:spPr>
          <a:xfrm>
            <a:off x="838200" y="5178201"/>
            <a:ext cx="10515600" cy="998761"/>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ja-JP" altLang="en-US" sz="2400" dirty="0">
                <a:solidFill>
                  <a:schemeClr val="tx1"/>
                </a:solidFill>
              </a:rPr>
              <a:t>対象が人の場合</a:t>
            </a:r>
            <a:endParaRPr lang="en-US" altLang="ja-JP" sz="2400" dirty="0">
              <a:solidFill>
                <a:schemeClr val="tx1"/>
              </a:solidFill>
            </a:endParaRPr>
          </a:p>
          <a:p>
            <a:pPr marL="0" indent="0" algn="ctr">
              <a:buNone/>
            </a:pPr>
            <a:r>
              <a:rPr lang="ja-JP" altLang="en-US" sz="2400" dirty="0">
                <a:solidFill>
                  <a:schemeClr val="tx1"/>
                </a:solidFill>
              </a:rPr>
              <a:t>事前のイメージと</a:t>
            </a:r>
            <a:r>
              <a:rPr lang="en-US" altLang="ja-JP" sz="2400" dirty="0">
                <a:solidFill>
                  <a:schemeClr val="tx1"/>
                </a:solidFill>
              </a:rPr>
              <a:t>CM</a:t>
            </a:r>
            <a:r>
              <a:rPr lang="ja-JP" altLang="en-US" sz="2400" dirty="0">
                <a:solidFill>
                  <a:schemeClr val="tx1"/>
                </a:solidFill>
              </a:rPr>
              <a:t>内のイメージとの間での意外性</a:t>
            </a:r>
          </a:p>
        </p:txBody>
      </p:sp>
      <p:sp>
        <p:nvSpPr>
          <p:cNvPr id="20" name="テキスト ボックス 19">
            <a:extLst>
              <a:ext uri="{FF2B5EF4-FFF2-40B4-BE49-F238E27FC236}">
                <a16:creationId xmlns:a16="http://schemas.microsoft.com/office/drawing/2014/main" id="{ED79A6F7-E76F-4208-88FB-B624653277D5}"/>
              </a:ext>
            </a:extLst>
          </p:cNvPr>
          <p:cNvSpPr txBox="1"/>
          <p:nvPr/>
        </p:nvSpPr>
        <p:spPr>
          <a:xfrm>
            <a:off x="838200" y="1641028"/>
            <a:ext cx="3073277" cy="461665"/>
          </a:xfrm>
          <a:prstGeom prst="rect">
            <a:avLst/>
          </a:prstGeom>
          <a:noFill/>
        </p:spPr>
        <p:txBody>
          <a:bodyPr wrap="none" rtlCol="0">
            <a:spAutoFit/>
          </a:bodyPr>
          <a:lstStyle/>
          <a:p>
            <a:r>
              <a:rPr lang="en-US" altLang="ja-JP" sz="2400" dirty="0"/>
              <a:t>CM</a:t>
            </a:r>
            <a:r>
              <a:rPr lang="ja-JP" altLang="en-US" sz="2400" dirty="0"/>
              <a:t>放映前のイメージ</a:t>
            </a:r>
            <a:endParaRPr kumimoji="1" lang="ja-JP" altLang="en-US" sz="2400" dirty="0"/>
          </a:p>
        </p:txBody>
      </p:sp>
      <p:sp>
        <p:nvSpPr>
          <p:cNvPr id="21" name="テキスト ボックス 20">
            <a:extLst>
              <a:ext uri="{FF2B5EF4-FFF2-40B4-BE49-F238E27FC236}">
                <a16:creationId xmlns:a16="http://schemas.microsoft.com/office/drawing/2014/main" id="{6A0A8700-643A-493D-B1F9-BBE91B366E38}"/>
              </a:ext>
            </a:extLst>
          </p:cNvPr>
          <p:cNvSpPr txBox="1"/>
          <p:nvPr/>
        </p:nvSpPr>
        <p:spPr>
          <a:xfrm>
            <a:off x="7739292" y="1641027"/>
            <a:ext cx="3073277" cy="461665"/>
          </a:xfrm>
          <a:prstGeom prst="rect">
            <a:avLst/>
          </a:prstGeom>
          <a:noFill/>
        </p:spPr>
        <p:txBody>
          <a:bodyPr wrap="none" rtlCol="0">
            <a:spAutoFit/>
          </a:bodyPr>
          <a:lstStyle/>
          <a:p>
            <a:r>
              <a:rPr lang="en-US" altLang="ja-JP" sz="2400" dirty="0"/>
              <a:t>CM</a:t>
            </a:r>
            <a:r>
              <a:rPr lang="ja-JP" altLang="en-US" sz="2400" dirty="0"/>
              <a:t>放映後のイメージ</a:t>
            </a:r>
            <a:endParaRPr kumimoji="1" lang="ja-JP" altLang="en-US" sz="2400" dirty="0"/>
          </a:p>
        </p:txBody>
      </p:sp>
      <p:grpSp>
        <p:nvGrpSpPr>
          <p:cNvPr id="3" name="グループ化 2">
            <a:extLst>
              <a:ext uri="{FF2B5EF4-FFF2-40B4-BE49-F238E27FC236}">
                <a16:creationId xmlns:a16="http://schemas.microsoft.com/office/drawing/2014/main" id="{0E5F1703-4073-4264-B2DA-55D0BD62A63E}"/>
              </a:ext>
            </a:extLst>
          </p:cNvPr>
          <p:cNvGrpSpPr/>
          <p:nvPr/>
        </p:nvGrpSpPr>
        <p:grpSpPr>
          <a:xfrm>
            <a:off x="1278602" y="2181498"/>
            <a:ext cx="9628431" cy="2325445"/>
            <a:chOff x="1278602" y="2171107"/>
            <a:chExt cx="9628431" cy="2325445"/>
          </a:xfrm>
        </p:grpSpPr>
        <p:grpSp>
          <p:nvGrpSpPr>
            <p:cNvPr id="13" name="グループ化 12">
              <a:extLst>
                <a:ext uri="{FF2B5EF4-FFF2-40B4-BE49-F238E27FC236}">
                  <a16:creationId xmlns:a16="http://schemas.microsoft.com/office/drawing/2014/main" id="{5CBA58B6-5165-48A4-80F7-AC1B3323621F}"/>
                </a:ext>
              </a:extLst>
            </p:cNvPr>
            <p:cNvGrpSpPr/>
            <p:nvPr/>
          </p:nvGrpSpPr>
          <p:grpSpPr>
            <a:xfrm>
              <a:off x="4470490" y="2242326"/>
              <a:ext cx="3268802" cy="2093447"/>
              <a:chOff x="3381206" y="3374597"/>
              <a:chExt cx="3638989" cy="2093447"/>
            </a:xfrm>
          </p:grpSpPr>
          <p:sp>
            <p:nvSpPr>
              <p:cNvPr id="14" name="矢印: 左右 14">
                <a:extLst>
                  <a:ext uri="{FF2B5EF4-FFF2-40B4-BE49-F238E27FC236}">
                    <a16:creationId xmlns:a16="http://schemas.microsoft.com/office/drawing/2014/main" id="{D1F97260-550F-48DE-8B7E-FB3306A9D815}"/>
                  </a:ext>
                </a:extLst>
              </p:cNvPr>
              <p:cNvSpPr/>
              <p:nvPr/>
            </p:nvSpPr>
            <p:spPr>
              <a:xfrm>
                <a:off x="3381206" y="4207818"/>
                <a:ext cx="3638989" cy="415961"/>
              </a:xfrm>
              <a:prstGeom prst="left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爆発: 8 pt 15">
                <a:extLst>
                  <a:ext uri="{FF2B5EF4-FFF2-40B4-BE49-F238E27FC236}">
                    <a16:creationId xmlns:a16="http://schemas.microsoft.com/office/drawing/2014/main" id="{FE0C7E7D-F781-4035-8F69-31219A5F816C}"/>
                  </a:ext>
                </a:extLst>
              </p:cNvPr>
              <p:cNvSpPr/>
              <p:nvPr/>
            </p:nvSpPr>
            <p:spPr>
              <a:xfrm>
                <a:off x="3733513" y="3374597"/>
                <a:ext cx="2954171" cy="2093447"/>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800" dirty="0">
                    <a:solidFill>
                      <a:schemeClr val="tx1"/>
                    </a:solidFill>
                  </a:rPr>
                  <a:t>構造的不適合</a:t>
                </a:r>
                <a:endParaRPr kumimoji="1" lang="ja-JP" altLang="en-US" sz="2800" dirty="0">
                  <a:solidFill>
                    <a:schemeClr val="tx1"/>
                  </a:solidFill>
                </a:endParaRPr>
              </a:p>
            </p:txBody>
          </p:sp>
        </p:grpSp>
        <p:pic>
          <p:nvPicPr>
            <p:cNvPr id="22" name="図 21" descr="人, 屋内, テーブル, 少し が含まれている画像&#10;&#10;自動的に生成された説明">
              <a:extLst>
                <a:ext uri="{FF2B5EF4-FFF2-40B4-BE49-F238E27FC236}">
                  <a16:creationId xmlns:a16="http://schemas.microsoft.com/office/drawing/2014/main" id="{CD357104-7597-410F-AA72-8153D09D58F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78602" y="2180315"/>
              <a:ext cx="3033654" cy="2316237"/>
            </a:xfrm>
            <a:prstGeom prst="rect">
              <a:avLst/>
            </a:prstGeom>
          </p:spPr>
        </p:pic>
        <p:pic>
          <p:nvPicPr>
            <p:cNvPr id="23" name="コンテンツ プレースホルダー 4" descr="人, 室内, 幼い, 若者 が含まれている画像&#10;&#10;自動的に生成された説明">
              <a:extLst>
                <a:ext uri="{FF2B5EF4-FFF2-40B4-BE49-F238E27FC236}">
                  <a16:creationId xmlns:a16="http://schemas.microsoft.com/office/drawing/2014/main" id="{916230BE-482A-4B22-9318-A2F62D5AFD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73379" y="2171107"/>
              <a:ext cx="3033654" cy="2316237"/>
            </a:xfrm>
            <a:prstGeom prst="rect">
              <a:avLst/>
            </a:prstGeom>
          </p:spPr>
        </p:pic>
      </p:grpSp>
    </p:spTree>
    <p:extLst>
      <p:ext uri="{BB962C8B-B14F-4D97-AF65-F5344CB8AC3E}">
        <p14:creationId xmlns:p14="http://schemas.microsoft.com/office/powerpoint/2010/main" val="828732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kumimoji="1" lang="ja-JP" altLang="en-US"/>
              <a:t>はじめに</a:t>
            </a:r>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3</a:t>
            </a:fld>
            <a:endParaRPr kumimoji="1" lang="ja-JP" altLang="en-US"/>
          </a:p>
        </p:txBody>
      </p:sp>
      <p:sp>
        <p:nvSpPr>
          <p:cNvPr id="3" name="テキスト ボックス 2"/>
          <p:cNvSpPr txBox="1"/>
          <p:nvPr/>
        </p:nvSpPr>
        <p:spPr>
          <a:xfrm>
            <a:off x="1804600" y="5310532"/>
            <a:ext cx="8223726" cy="523220"/>
          </a:xfrm>
          <a:prstGeom prst="rect">
            <a:avLst/>
          </a:prstGeom>
          <a:noFill/>
        </p:spPr>
        <p:txBody>
          <a:bodyPr wrap="none" rtlCol="0">
            <a:spAutoFit/>
          </a:bodyPr>
          <a:lstStyle/>
          <a:p>
            <a:r>
              <a:rPr lang="ja-JP" altLang="en-US" sz="2800" dirty="0"/>
              <a:t>これらの</a:t>
            </a:r>
            <a:r>
              <a:rPr lang="en-US" altLang="ja-JP" sz="2800" dirty="0"/>
              <a:t>CM</a:t>
            </a:r>
            <a:r>
              <a:rPr lang="ja-JP" altLang="en-US" sz="2800" dirty="0"/>
              <a:t>ご存知ない方もいらっしゃるのでは？</a:t>
            </a:r>
          </a:p>
        </p:txBody>
      </p:sp>
      <p:pic>
        <p:nvPicPr>
          <p:cNvPr id="7" name="コンテンツ プレースホルダー 4" descr="人, 室内, 座っている が含まれている画像&#10;&#10;自動的に生成された説明">
            <a:extLst>
              <a:ext uri="{FF2B5EF4-FFF2-40B4-BE49-F238E27FC236}">
                <a16:creationId xmlns:a16="http://schemas.microsoft.com/office/drawing/2014/main" id="{DA103F92-E0A4-4B05-9FFB-1F585358CBF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24721" y="2354172"/>
            <a:ext cx="4162937" cy="2341653"/>
          </a:xfrm>
          <a:prstGeom prst="rect">
            <a:avLst/>
          </a:prstGeom>
        </p:spPr>
      </p:pic>
      <p:pic>
        <p:nvPicPr>
          <p:cNvPr id="9" name="図 8" descr="カーテン, 人, 立っている, 衣類 が含まれている画像&#10;&#10;自動的に生成された説明">
            <a:extLst>
              <a:ext uri="{FF2B5EF4-FFF2-40B4-BE49-F238E27FC236}">
                <a16:creationId xmlns:a16="http://schemas.microsoft.com/office/drawing/2014/main" id="{C03D8E89-761C-4F44-AF5D-3B5A4E2714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3766" y="2354172"/>
            <a:ext cx="4162940" cy="2341653"/>
          </a:xfrm>
          <a:prstGeom prst="rect">
            <a:avLst/>
          </a:prstGeom>
        </p:spPr>
      </p:pic>
    </p:spTree>
    <p:extLst>
      <p:ext uri="{BB962C8B-B14F-4D97-AF65-F5344CB8AC3E}">
        <p14:creationId xmlns:p14="http://schemas.microsoft.com/office/powerpoint/2010/main" val="265852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仮説導出④</a:t>
            </a:r>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30</a:t>
            </a:fld>
            <a:endParaRPr lang="ja-JP" altLang="en-US" dirty="0"/>
          </a:p>
        </p:txBody>
      </p:sp>
      <p:sp>
        <p:nvSpPr>
          <p:cNvPr id="17" name="テキスト ボックス 16">
            <a:extLst>
              <a:ext uri="{FF2B5EF4-FFF2-40B4-BE49-F238E27FC236}">
                <a16:creationId xmlns:a16="http://schemas.microsoft.com/office/drawing/2014/main" id="{89E70FAE-B275-4857-B925-D14477E6872B}"/>
              </a:ext>
            </a:extLst>
          </p:cNvPr>
          <p:cNvSpPr txBox="1"/>
          <p:nvPr/>
        </p:nvSpPr>
        <p:spPr>
          <a:xfrm>
            <a:off x="1054920" y="4496552"/>
            <a:ext cx="3051437" cy="400110"/>
          </a:xfrm>
          <a:prstGeom prst="rect">
            <a:avLst/>
          </a:prstGeom>
          <a:noFill/>
        </p:spPr>
        <p:txBody>
          <a:bodyPr wrap="square" rtlCol="0">
            <a:spAutoFit/>
          </a:bodyPr>
          <a:lstStyle/>
          <a:p>
            <a:pPr algn="ctr"/>
            <a:r>
              <a:rPr lang="ja-JP" altLang="en-US" sz="2000" dirty="0"/>
              <a:t>物語別に独立した主人公</a:t>
            </a:r>
            <a:endParaRPr kumimoji="1" lang="ja-JP" altLang="en-US" sz="2000" dirty="0"/>
          </a:p>
        </p:txBody>
      </p:sp>
      <p:sp>
        <p:nvSpPr>
          <p:cNvPr id="18" name="テキスト ボックス 17">
            <a:extLst>
              <a:ext uri="{FF2B5EF4-FFF2-40B4-BE49-F238E27FC236}">
                <a16:creationId xmlns:a16="http://schemas.microsoft.com/office/drawing/2014/main" id="{6894AD8E-A4E5-4811-8E51-A7618D8F6367}"/>
              </a:ext>
            </a:extLst>
          </p:cNvPr>
          <p:cNvSpPr txBox="1"/>
          <p:nvPr/>
        </p:nvSpPr>
        <p:spPr>
          <a:xfrm>
            <a:off x="7864488" y="4496552"/>
            <a:ext cx="3042545" cy="400110"/>
          </a:xfrm>
          <a:prstGeom prst="rect">
            <a:avLst/>
          </a:prstGeom>
          <a:noFill/>
        </p:spPr>
        <p:txBody>
          <a:bodyPr wrap="square" rtlCol="0">
            <a:spAutoFit/>
          </a:bodyPr>
          <a:lstStyle/>
          <a:p>
            <a:pPr algn="ctr"/>
            <a:r>
              <a:rPr lang="ja-JP" altLang="en-US" sz="2000" dirty="0"/>
              <a:t>同じ世界線上で行動</a:t>
            </a:r>
            <a:endParaRPr kumimoji="1" lang="ja-JP" altLang="en-US" sz="2000" dirty="0"/>
          </a:p>
        </p:txBody>
      </p:sp>
      <p:sp>
        <p:nvSpPr>
          <p:cNvPr id="19" name="角丸四角形 14">
            <a:extLst>
              <a:ext uri="{FF2B5EF4-FFF2-40B4-BE49-F238E27FC236}">
                <a16:creationId xmlns:a16="http://schemas.microsoft.com/office/drawing/2014/main" id="{64C9CB81-53B9-4ABA-A3AE-3A26482654D7}"/>
              </a:ext>
            </a:extLst>
          </p:cNvPr>
          <p:cNvSpPr>
            <a:spLocks noGrp="1"/>
          </p:cNvSpPr>
          <p:nvPr>
            <p:ph idx="1"/>
          </p:nvPr>
        </p:nvSpPr>
        <p:spPr>
          <a:xfrm>
            <a:off x="838200" y="5178201"/>
            <a:ext cx="10515600" cy="998761"/>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ja-JP" altLang="en-US" sz="2400" dirty="0">
                <a:solidFill>
                  <a:schemeClr val="tx1"/>
                </a:solidFill>
              </a:rPr>
              <a:t>対象がストーリーの場合</a:t>
            </a:r>
            <a:endParaRPr lang="en-US" altLang="ja-JP" sz="2400" dirty="0">
              <a:solidFill>
                <a:schemeClr val="tx1"/>
              </a:solidFill>
            </a:endParaRPr>
          </a:p>
          <a:p>
            <a:pPr marL="0" indent="0" algn="ctr">
              <a:buNone/>
            </a:pPr>
            <a:r>
              <a:rPr lang="ja-JP" altLang="en-US" sz="2400" dirty="0">
                <a:solidFill>
                  <a:schemeClr val="tx1"/>
                </a:solidFill>
              </a:rPr>
              <a:t>ストーリー展開での意外性</a:t>
            </a:r>
          </a:p>
        </p:txBody>
      </p:sp>
      <p:sp>
        <p:nvSpPr>
          <p:cNvPr id="20" name="テキスト ボックス 19">
            <a:extLst>
              <a:ext uri="{FF2B5EF4-FFF2-40B4-BE49-F238E27FC236}">
                <a16:creationId xmlns:a16="http://schemas.microsoft.com/office/drawing/2014/main" id="{ED79A6F7-E76F-4208-88FB-B624653277D5}"/>
              </a:ext>
            </a:extLst>
          </p:cNvPr>
          <p:cNvSpPr txBox="1"/>
          <p:nvPr/>
        </p:nvSpPr>
        <p:spPr>
          <a:xfrm>
            <a:off x="838200" y="1641028"/>
            <a:ext cx="3073277" cy="461665"/>
          </a:xfrm>
          <a:prstGeom prst="rect">
            <a:avLst/>
          </a:prstGeom>
          <a:noFill/>
        </p:spPr>
        <p:txBody>
          <a:bodyPr wrap="none" rtlCol="0">
            <a:spAutoFit/>
          </a:bodyPr>
          <a:lstStyle/>
          <a:p>
            <a:r>
              <a:rPr lang="en-US" altLang="ja-JP" sz="2400" dirty="0"/>
              <a:t>CM</a:t>
            </a:r>
            <a:r>
              <a:rPr lang="ja-JP" altLang="en-US" sz="2400" dirty="0"/>
              <a:t>放映前のイメージ</a:t>
            </a:r>
            <a:endParaRPr kumimoji="1" lang="ja-JP" altLang="en-US" sz="2400" dirty="0"/>
          </a:p>
        </p:txBody>
      </p:sp>
      <p:sp>
        <p:nvSpPr>
          <p:cNvPr id="21" name="テキスト ボックス 20">
            <a:extLst>
              <a:ext uri="{FF2B5EF4-FFF2-40B4-BE49-F238E27FC236}">
                <a16:creationId xmlns:a16="http://schemas.microsoft.com/office/drawing/2014/main" id="{6A0A8700-643A-493D-B1F9-BBE91B366E38}"/>
              </a:ext>
            </a:extLst>
          </p:cNvPr>
          <p:cNvSpPr txBox="1"/>
          <p:nvPr/>
        </p:nvSpPr>
        <p:spPr>
          <a:xfrm>
            <a:off x="7346186" y="1635044"/>
            <a:ext cx="3073277" cy="461665"/>
          </a:xfrm>
          <a:prstGeom prst="rect">
            <a:avLst/>
          </a:prstGeom>
          <a:noFill/>
        </p:spPr>
        <p:txBody>
          <a:bodyPr wrap="none" rtlCol="0">
            <a:spAutoFit/>
          </a:bodyPr>
          <a:lstStyle/>
          <a:p>
            <a:r>
              <a:rPr lang="en-US" altLang="ja-JP" sz="2400" dirty="0"/>
              <a:t>CM</a:t>
            </a:r>
            <a:r>
              <a:rPr lang="ja-JP" altLang="en-US" sz="2400" dirty="0"/>
              <a:t>放映後のイメージ</a:t>
            </a:r>
            <a:endParaRPr kumimoji="1" lang="ja-JP" altLang="en-US" sz="2400" dirty="0"/>
          </a:p>
        </p:txBody>
      </p:sp>
      <p:grpSp>
        <p:nvGrpSpPr>
          <p:cNvPr id="3" name="グループ化 2">
            <a:extLst>
              <a:ext uri="{FF2B5EF4-FFF2-40B4-BE49-F238E27FC236}">
                <a16:creationId xmlns:a16="http://schemas.microsoft.com/office/drawing/2014/main" id="{8BD52FCD-F484-45C4-9C82-3B6A243D77C0}"/>
              </a:ext>
            </a:extLst>
          </p:cNvPr>
          <p:cNvGrpSpPr/>
          <p:nvPr/>
        </p:nvGrpSpPr>
        <p:grpSpPr>
          <a:xfrm>
            <a:off x="1039695" y="2153378"/>
            <a:ext cx="10300969" cy="2292489"/>
            <a:chOff x="1039695" y="2153378"/>
            <a:chExt cx="10300969" cy="2292489"/>
          </a:xfrm>
        </p:grpSpPr>
        <p:pic>
          <p:nvPicPr>
            <p:cNvPr id="2054" name="Picture 6" descr="金太郎のイラスト「こどもの日」"/>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44526" y="2357705"/>
              <a:ext cx="1323662" cy="1217769"/>
            </a:xfrm>
            <a:prstGeom prst="rect">
              <a:avLst/>
            </a:prstGeom>
            <a:noFill/>
            <a:extLst>
              <a:ext uri="{909E8E84-426E-40DD-AFC4-6F175D3DCCD1}">
                <a14:hiddenFill xmlns:a14="http://schemas.microsoft.com/office/drawing/2010/main">
                  <a:solidFill>
                    <a:srgbClr val="FFFFFF"/>
                  </a:solidFill>
                </a14:hiddenFill>
              </a:ext>
            </a:extLst>
          </p:spPr>
        </p:pic>
        <p:pic>
          <p:nvPicPr>
            <p:cNvPr id="22" name="図 21">
              <a:extLst>
                <a:ext uri="{FF2B5EF4-FFF2-40B4-BE49-F238E27FC236}">
                  <a16:creationId xmlns:a16="http://schemas.microsoft.com/office/drawing/2014/main" id="{D93FF952-390A-4F23-8DD6-88B4DA78231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30856" y="2290580"/>
              <a:ext cx="3909808" cy="1985894"/>
            </a:xfrm>
            <a:prstGeom prst="rect">
              <a:avLst/>
            </a:prstGeom>
          </p:spPr>
        </p:pic>
        <p:grpSp>
          <p:nvGrpSpPr>
            <p:cNvPr id="13" name="グループ化 12">
              <a:extLst>
                <a:ext uri="{FF2B5EF4-FFF2-40B4-BE49-F238E27FC236}">
                  <a16:creationId xmlns:a16="http://schemas.microsoft.com/office/drawing/2014/main" id="{5CBA58B6-5165-48A4-80F7-AC1B3323621F}"/>
                </a:ext>
              </a:extLst>
            </p:cNvPr>
            <p:cNvGrpSpPr/>
            <p:nvPr/>
          </p:nvGrpSpPr>
          <p:grpSpPr>
            <a:xfrm>
              <a:off x="4652280" y="2236803"/>
              <a:ext cx="2778576" cy="2093447"/>
              <a:chOff x="3381206" y="3374597"/>
              <a:chExt cx="3638989" cy="2093447"/>
            </a:xfrm>
          </p:grpSpPr>
          <p:sp>
            <p:nvSpPr>
              <p:cNvPr id="14" name="矢印: 左右 14">
                <a:extLst>
                  <a:ext uri="{FF2B5EF4-FFF2-40B4-BE49-F238E27FC236}">
                    <a16:creationId xmlns:a16="http://schemas.microsoft.com/office/drawing/2014/main" id="{D1F97260-550F-48DE-8B7E-FB3306A9D815}"/>
                  </a:ext>
                </a:extLst>
              </p:cNvPr>
              <p:cNvSpPr/>
              <p:nvPr/>
            </p:nvSpPr>
            <p:spPr>
              <a:xfrm>
                <a:off x="3381206" y="4207818"/>
                <a:ext cx="3638989" cy="415961"/>
              </a:xfrm>
              <a:prstGeom prst="left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爆発: 8 pt 15">
                <a:extLst>
                  <a:ext uri="{FF2B5EF4-FFF2-40B4-BE49-F238E27FC236}">
                    <a16:creationId xmlns:a16="http://schemas.microsoft.com/office/drawing/2014/main" id="{FE0C7E7D-F781-4035-8F69-31219A5F816C}"/>
                  </a:ext>
                </a:extLst>
              </p:cNvPr>
              <p:cNvSpPr/>
              <p:nvPr/>
            </p:nvSpPr>
            <p:spPr>
              <a:xfrm>
                <a:off x="3733513" y="3374597"/>
                <a:ext cx="2954171" cy="2093447"/>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800" dirty="0">
                    <a:solidFill>
                      <a:schemeClr val="tx1"/>
                    </a:solidFill>
                  </a:rPr>
                  <a:t>構造的不適合</a:t>
                </a:r>
                <a:endParaRPr kumimoji="1" lang="ja-JP" altLang="en-US" sz="2800" dirty="0">
                  <a:solidFill>
                    <a:schemeClr val="tx1"/>
                  </a:solidFill>
                </a:endParaRPr>
              </a:p>
            </p:txBody>
          </p:sp>
        </p:grpSp>
        <p:pic>
          <p:nvPicPr>
            <p:cNvPr id="2050" name="Picture 2" descr="https://1.bp.blogspot.com/-0S46QU6KoCM/WxvKQsHCcnI/AAAAAAABMn4/QEjMZyeeJVIrGAmauqC5F887L--c8hzpACLcBGAs/s800/monogatari_momotarou_solo.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01524" y="2855022"/>
              <a:ext cx="1503348" cy="15908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昔話の漁師のイラスト"/>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39695" y="2153378"/>
              <a:ext cx="1241515" cy="145632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274398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仮説導出④</a:t>
            </a:r>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31</a:t>
            </a:fld>
            <a:endParaRPr lang="ja-JP" altLang="en-US" dirty="0"/>
          </a:p>
        </p:txBody>
      </p:sp>
      <p:grpSp>
        <p:nvGrpSpPr>
          <p:cNvPr id="13" name="グループ化 12">
            <a:extLst>
              <a:ext uri="{FF2B5EF4-FFF2-40B4-BE49-F238E27FC236}">
                <a16:creationId xmlns:a16="http://schemas.microsoft.com/office/drawing/2014/main" id="{5CBA58B6-5165-48A4-80F7-AC1B3323621F}"/>
              </a:ext>
            </a:extLst>
          </p:cNvPr>
          <p:cNvGrpSpPr/>
          <p:nvPr/>
        </p:nvGrpSpPr>
        <p:grpSpPr>
          <a:xfrm>
            <a:off x="4401687" y="2252898"/>
            <a:ext cx="3268802" cy="2093447"/>
            <a:chOff x="3381206" y="3374597"/>
            <a:chExt cx="3638989" cy="2093447"/>
          </a:xfrm>
        </p:grpSpPr>
        <p:sp>
          <p:nvSpPr>
            <p:cNvPr id="14" name="矢印: 左右 14">
              <a:extLst>
                <a:ext uri="{FF2B5EF4-FFF2-40B4-BE49-F238E27FC236}">
                  <a16:creationId xmlns:a16="http://schemas.microsoft.com/office/drawing/2014/main" id="{D1F97260-550F-48DE-8B7E-FB3306A9D815}"/>
                </a:ext>
              </a:extLst>
            </p:cNvPr>
            <p:cNvSpPr/>
            <p:nvPr/>
          </p:nvSpPr>
          <p:spPr>
            <a:xfrm>
              <a:off x="3381206" y="4207818"/>
              <a:ext cx="3638989" cy="415961"/>
            </a:xfrm>
            <a:prstGeom prst="left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爆発: 8 pt 15">
              <a:extLst>
                <a:ext uri="{FF2B5EF4-FFF2-40B4-BE49-F238E27FC236}">
                  <a16:creationId xmlns:a16="http://schemas.microsoft.com/office/drawing/2014/main" id="{FE0C7E7D-F781-4035-8F69-31219A5F816C}"/>
                </a:ext>
              </a:extLst>
            </p:cNvPr>
            <p:cNvSpPr/>
            <p:nvPr/>
          </p:nvSpPr>
          <p:spPr>
            <a:xfrm>
              <a:off x="3733513" y="3374597"/>
              <a:ext cx="2954171" cy="2093447"/>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800" dirty="0">
                  <a:solidFill>
                    <a:schemeClr val="tx1"/>
                  </a:solidFill>
                </a:rPr>
                <a:t>構造的不適合</a:t>
              </a:r>
              <a:endParaRPr kumimoji="1" lang="ja-JP" altLang="en-US" sz="2800" dirty="0">
                <a:solidFill>
                  <a:schemeClr val="tx1"/>
                </a:solidFill>
              </a:endParaRPr>
            </a:p>
          </p:txBody>
        </p:sp>
      </p:grpSp>
      <p:sp>
        <p:nvSpPr>
          <p:cNvPr id="17" name="テキスト ボックス 16">
            <a:extLst>
              <a:ext uri="{FF2B5EF4-FFF2-40B4-BE49-F238E27FC236}">
                <a16:creationId xmlns:a16="http://schemas.microsoft.com/office/drawing/2014/main" id="{89E70FAE-B275-4857-B925-D14477E6872B}"/>
              </a:ext>
            </a:extLst>
          </p:cNvPr>
          <p:cNvSpPr txBox="1"/>
          <p:nvPr/>
        </p:nvSpPr>
        <p:spPr>
          <a:xfrm>
            <a:off x="1302748" y="4496552"/>
            <a:ext cx="3051437" cy="400110"/>
          </a:xfrm>
          <a:prstGeom prst="rect">
            <a:avLst/>
          </a:prstGeom>
          <a:noFill/>
        </p:spPr>
        <p:txBody>
          <a:bodyPr wrap="square" rtlCol="0">
            <a:spAutoFit/>
          </a:bodyPr>
          <a:lstStyle/>
          <a:p>
            <a:pPr algn="ctr"/>
            <a:r>
              <a:rPr kumimoji="1" lang="ja-JP" altLang="en-US" sz="2000" dirty="0"/>
              <a:t>すべてお湯で戻す</a:t>
            </a:r>
          </a:p>
        </p:txBody>
      </p:sp>
      <p:sp>
        <p:nvSpPr>
          <p:cNvPr id="18" name="テキスト ボックス 17">
            <a:extLst>
              <a:ext uri="{FF2B5EF4-FFF2-40B4-BE49-F238E27FC236}">
                <a16:creationId xmlns:a16="http://schemas.microsoft.com/office/drawing/2014/main" id="{6894AD8E-A4E5-4811-8E51-A7618D8F6367}"/>
              </a:ext>
            </a:extLst>
          </p:cNvPr>
          <p:cNvSpPr txBox="1"/>
          <p:nvPr/>
        </p:nvSpPr>
        <p:spPr>
          <a:xfrm>
            <a:off x="7918154" y="4321079"/>
            <a:ext cx="3042545" cy="707886"/>
          </a:xfrm>
          <a:prstGeom prst="rect">
            <a:avLst/>
          </a:prstGeom>
          <a:noFill/>
        </p:spPr>
        <p:txBody>
          <a:bodyPr wrap="square" rtlCol="0">
            <a:spAutoFit/>
          </a:bodyPr>
          <a:lstStyle/>
          <a:p>
            <a:pPr algn="ctr"/>
            <a:r>
              <a:rPr kumimoji="1" lang="ja-JP" altLang="en-US" sz="2000" dirty="0"/>
              <a:t>一部をお湯で戻し、</a:t>
            </a:r>
            <a:endParaRPr kumimoji="1" lang="en-US" altLang="ja-JP" sz="2000" dirty="0"/>
          </a:p>
          <a:p>
            <a:pPr algn="ctr"/>
            <a:r>
              <a:rPr kumimoji="1" lang="ja-JP" altLang="en-US" sz="2000" dirty="0"/>
              <a:t>あまりはそのまま食べる</a:t>
            </a:r>
          </a:p>
        </p:txBody>
      </p:sp>
      <p:sp>
        <p:nvSpPr>
          <p:cNvPr id="19" name="角丸四角形 14">
            <a:extLst>
              <a:ext uri="{FF2B5EF4-FFF2-40B4-BE49-F238E27FC236}">
                <a16:creationId xmlns:a16="http://schemas.microsoft.com/office/drawing/2014/main" id="{64C9CB81-53B9-4ABA-A3AE-3A26482654D7}"/>
              </a:ext>
            </a:extLst>
          </p:cNvPr>
          <p:cNvSpPr>
            <a:spLocks noGrp="1"/>
          </p:cNvSpPr>
          <p:nvPr>
            <p:ph idx="1"/>
          </p:nvPr>
        </p:nvSpPr>
        <p:spPr>
          <a:xfrm>
            <a:off x="838200" y="5178201"/>
            <a:ext cx="10515600" cy="998761"/>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ja-JP" altLang="en-US" sz="2400" dirty="0">
                <a:solidFill>
                  <a:schemeClr val="tx1"/>
                </a:solidFill>
              </a:rPr>
              <a:t>対象が商品の場合</a:t>
            </a:r>
            <a:endParaRPr lang="en-US" altLang="ja-JP" sz="2400" dirty="0">
              <a:solidFill>
                <a:schemeClr val="tx1"/>
              </a:solidFill>
            </a:endParaRPr>
          </a:p>
          <a:p>
            <a:pPr marL="0" indent="0" algn="ctr">
              <a:buNone/>
            </a:pPr>
            <a:r>
              <a:rPr lang="ja-JP" altLang="en-US" sz="2400" dirty="0">
                <a:solidFill>
                  <a:schemeClr val="tx1"/>
                </a:solidFill>
              </a:rPr>
              <a:t>事前の使用方法の知識と、</a:t>
            </a:r>
            <a:r>
              <a:rPr lang="en-US" altLang="ja-JP" sz="2400" dirty="0">
                <a:solidFill>
                  <a:schemeClr val="tx1"/>
                </a:solidFill>
              </a:rPr>
              <a:t>CM</a:t>
            </a:r>
            <a:r>
              <a:rPr lang="ja-JP" altLang="en-US" sz="2400" dirty="0">
                <a:solidFill>
                  <a:schemeClr val="tx1"/>
                </a:solidFill>
              </a:rPr>
              <a:t>内での使用方法での意外性</a:t>
            </a:r>
          </a:p>
        </p:txBody>
      </p:sp>
      <p:sp>
        <p:nvSpPr>
          <p:cNvPr id="20" name="テキスト ボックス 19">
            <a:extLst>
              <a:ext uri="{FF2B5EF4-FFF2-40B4-BE49-F238E27FC236}">
                <a16:creationId xmlns:a16="http://schemas.microsoft.com/office/drawing/2014/main" id="{ED79A6F7-E76F-4208-88FB-B624653277D5}"/>
              </a:ext>
            </a:extLst>
          </p:cNvPr>
          <p:cNvSpPr txBox="1"/>
          <p:nvPr/>
        </p:nvSpPr>
        <p:spPr>
          <a:xfrm>
            <a:off x="838200" y="1641028"/>
            <a:ext cx="3073277" cy="461665"/>
          </a:xfrm>
          <a:prstGeom prst="rect">
            <a:avLst/>
          </a:prstGeom>
          <a:noFill/>
        </p:spPr>
        <p:txBody>
          <a:bodyPr wrap="none" rtlCol="0">
            <a:spAutoFit/>
          </a:bodyPr>
          <a:lstStyle/>
          <a:p>
            <a:r>
              <a:rPr lang="en-US" altLang="ja-JP" sz="2400" dirty="0"/>
              <a:t>CM</a:t>
            </a:r>
            <a:r>
              <a:rPr lang="ja-JP" altLang="en-US" sz="2400" dirty="0"/>
              <a:t>放映前のイメージ</a:t>
            </a:r>
            <a:endParaRPr kumimoji="1" lang="ja-JP" altLang="en-US" sz="2400" dirty="0"/>
          </a:p>
        </p:txBody>
      </p:sp>
      <p:sp>
        <p:nvSpPr>
          <p:cNvPr id="21" name="テキスト ボックス 20">
            <a:extLst>
              <a:ext uri="{FF2B5EF4-FFF2-40B4-BE49-F238E27FC236}">
                <a16:creationId xmlns:a16="http://schemas.microsoft.com/office/drawing/2014/main" id="{6A0A8700-643A-493D-B1F9-BBE91B366E38}"/>
              </a:ext>
            </a:extLst>
          </p:cNvPr>
          <p:cNvSpPr txBox="1"/>
          <p:nvPr/>
        </p:nvSpPr>
        <p:spPr>
          <a:xfrm>
            <a:off x="7739292" y="1641027"/>
            <a:ext cx="3073277" cy="461665"/>
          </a:xfrm>
          <a:prstGeom prst="rect">
            <a:avLst/>
          </a:prstGeom>
          <a:noFill/>
        </p:spPr>
        <p:txBody>
          <a:bodyPr wrap="none" rtlCol="0">
            <a:spAutoFit/>
          </a:bodyPr>
          <a:lstStyle/>
          <a:p>
            <a:r>
              <a:rPr lang="en-US" altLang="ja-JP" sz="2400" dirty="0"/>
              <a:t>CM</a:t>
            </a:r>
            <a:r>
              <a:rPr lang="ja-JP" altLang="en-US" sz="2400" dirty="0"/>
              <a:t>放映後のイメージ</a:t>
            </a:r>
            <a:endParaRPr kumimoji="1" lang="ja-JP" altLang="en-US" sz="2400" dirty="0"/>
          </a:p>
        </p:txBody>
      </p:sp>
      <p:pic>
        <p:nvPicPr>
          <p:cNvPr id="22" name="図 21">
            <a:extLst>
              <a:ext uri="{FF2B5EF4-FFF2-40B4-BE49-F238E27FC236}">
                <a16:creationId xmlns:a16="http://schemas.microsoft.com/office/drawing/2014/main" id="{633630CA-17C1-4CF9-B7DF-EAA2D996907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757075" y="2375793"/>
            <a:ext cx="3364704" cy="1815468"/>
          </a:xfrm>
          <a:prstGeom prst="rect">
            <a:avLst/>
          </a:prstGeom>
        </p:spPr>
      </p:pic>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3020" y="2163535"/>
            <a:ext cx="2751002" cy="2272174"/>
          </a:xfrm>
          <a:prstGeom prst="rect">
            <a:avLst/>
          </a:prstGeom>
        </p:spPr>
      </p:pic>
    </p:spTree>
    <p:extLst>
      <p:ext uri="{BB962C8B-B14F-4D97-AF65-F5344CB8AC3E}">
        <p14:creationId xmlns:p14="http://schemas.microsoft.com/office/powerpoint/2010/main" val="9597164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仮説導出④</a:t>
            </a:r>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32</a:t>
            </a:fld>
            <a:endParaRPr lang="ja-JP" altLang="en-US" dirty="0"/>
          </a:p>
        </p:txBody>
      </p:sp>
      <p:sp>
        <p:nvSpPr>
          <p:cNvPr id="11" name="矢印: 下 10">
            <a:extLst>
              <a:ext uri="{FF2B5EF4-FFF2-40B4-BE49-F238E27FC236}">
                <a16:creationId xmlns:a16="http://schemas.microsoft.com/office/drawing/2014/main" id="{8343B62B-B7AA-49D4-A21B-B76FA78ABCD4}"/>
              </a:ext>
            </a:extLst>
          </p:cNvPr>
          <p:cNvSpPr/>
          <p:nvPr/>
        </p:nvSpPr>
        <p:spPr>
          <a:xfrm>
            <a:off x="5695308" y="4582534"/>
            <a:ext cx="801384" cy="480862"/>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a:p>
        </p:txBody>
      </p:sp>
      <p:sp>
        <p:nvSpPr>
          <p:cNvPr id="16" name="テキスト ボックス 15">
            <a:extLst>
              <a:ext uri="{FF2B5EF4-FFF2-40B4-BE49-F238E27FC236}">
                <a16:creationId xmlns:a16="http://schemas.microsoft.com/office/drawing/2014/main" id="{EBFCF9C1-551C-4BA1-A403-F7F6DFAAEAAB}"/>
              </a:ext>
            </a:extLst>
          </p:cNvPr>
          <p:cNvSpPr txBox="1"/>
          <p:nvPr/>
        </p:nvSpPr>
        <p:spPr>
          <a:xfrm>
            <a:off x="684728" y="5292546"/>
            <a:ext cx="11107271" cy="1200329"/>
          </a:xfrm>
          <a:prstGeom prst="rect">
            <a:avLst/>
          </a:prstGeom>
          <a:noFill/>
          <a:ln w="28575">
            <a:noFill/>
          </a:ln>
        </p:spPr>
        <p:txBody>
          <a:bodyPr wrap="square" rtlCol="0">
            <a:spAutoFit/>
          </a:bodyPr>
          <a:lstStyle/>
          <a:p>
            <a:pPr algn="ctr"/>
            <a:r>
              <a:rPr lang="ja-JP" altLang="en-US" sz="2400" dirty="0"/>
              <a:t>広告において有名人の起用はイメージや、</a:t>
            </a:r>
            <a:endParaRPr lang="en-US" altLang="ja-JP" sz="2400" dirty="0"/>
          </a:p>
          <a:p>
            <a:pPr algn="ctr"/>
            <a:r>
              <a:rPr lang="ja-JP" altLang="en-US" sz="2400" dirty="0">
                <a:solidFill>
                  <a:srgbClr val="FF0000"/>
                </a:solidFill>
              </a:rPr>
              <a:t>文化的意味（事前知識</a:t>
            </a:r>
            <a:r>
              <a:rPr lang="ja-JP" altLang="en-US" sz="2400" dirty="0"/>
              <a:t>、</a:t>
            </a:r>
            <a:r>
              <a:rPr lang="ja-JP" altLang="en-US" sz="2400" dirty="0">
                <a:solidFill>
                  <a:srgbClr val="FF0000"/>
                </a:solidFill>
              </a:rPr>
              <a:t>イメージ）</a:t>
            </a:r>
            <a:endParaRPr lang="en-US" altLang="ja-JP" sz="2400" dirty="0">
              <a:solidFill>
                <a:srgbClr val="FF0000"/>
              </a:solidFill>
            </a:endParaRPr>
          </a:p>
          <a:p>
            <a:pPr algn="ctr"/>
            <a:r>
              <a:rPr lang="ja-JP" altLang="en-US" sz="2400" dirty="0"/>
              <a:t>が重要視されている。</a:t>
            </a:r>
            <a:endParaRPr kumimoji="1" lang="ja-JP" altLang="en-US" sz="2400" dirty="0"/>
          </a:p>
        </p:txBody>
      </p:sp>
      <p:sp>
        <p:nvSpPr>
          <p:cNvPr id="15" name="角丸四角形 14">
            <a:extLst>
              <a:ext uri="{FF2B5EF4-FFF2-40B4-BE49-F238E27FC236}">
                <a16:creationId xmlns:a16="http://schemas.microsoft.com/office/drawing/2014/main" id="{38D54F17-9FF7-4AC5-9782-07EA7F16921D}"/>
              </a:ext>
            </a:extLst>
          </p:cNvPr>
          <p:cNvSpPr/>
          <p:nvPr/>
        </p:nvSpPr>
        <p:spPr>
          <a:xfrm>
            <a:off x="620009" y="2146739"/>
            <a:ext cx="11107271" cy="2318175"/>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・商品を奨励し、企業の代弁者となり、自身のイメージと関連付けて企業や商品のイメージアップに貢献できると捉えられている。</a:t>
            </a:r>
            <a:r>
              <a:rPr lang="ja-JP" altLang="en-US" dirty="0">
                <a:solidFill>
                  <a:schemeClr val="tx1"/>
                </a:solidFill>
              </a:rPr>
              <a:t>内木、王（</a:t>
            </a:r>
            <a:r>
              <a:rPr lang="en-US" altLang="ja-JP" dirty="0">
                <a:solidFill>
                  <a:schemeClr val="tx1"/>
                </a:solidFill>
              </a:rPr>
              <a:t>2018</a:t>
            </a:r>
            <a:r>
              <a:rPr lang="ja-JP" altLang="en-US" dirty="0">
                <a:solidFill>
                  <a:schemeClr val="tx1"/>
                </a:solidFill>
              </a:rPr>
              <a:t>）</a:t>
            </a:r>
            <a:endParaRPr lang="en-US" altLang="ja-JP" dirty="0">
              <a:solidFill>
                <a:schemeClr val="tx1"/>
              </a:solidFill>
            </a:endParaRPr>
          </a:p>
          <a:p>
            <a:endParaRPr lang="en-US" altLang="ja-JP" sz="1400" dirty="0">
              <a:solidFill>
                <a:schemeClr val="tx1"/>
              </a:solidFill>
            </a:endParaRPr>
          </a:p>
          <a:p>
            <a:endParaRPr lang="en-US" altLang="ja-JP" sz="2000" dirty="0">
              <a:solidFill>
                <a:schemeClr val="tx1"/>
              </a:solidFill>
            </a:endParaRPr>
          </a:p>
          <a:p>
            <a:r>
              <a:rPr lang="ja-JP" altLang="en-US" sz="2000" dirty="0">
                <a:solidFill>
                  <a:schemeClr val="tx1"/>
                </a:solidFill>
              </a:rPr>
              <a:t>・意味移転モデルによると有名人広告の有効性はその有名人が持っている</a:t>
            </a:r>
            <a:r>
              <a:rPr lang="ja-JP" altLang="en-US" sz="2000" dirty="0">
                <a:solidFill>
                  <a:srgbClr val="FF0000"/>
                </a:solidFill>
              </a:rPr>
              <a:t>文化的意味</a:t>
            </a:r>
            <a:r>
              <a:rPr lang="ja-JP" altLang="en-US" sz="2000" dirty="0">
                <a:solidFill>
                  <a:schemeClr val="tx1"/>
                </a:solidFill>
              </a:rPr>
              <a:t>に由来する 。</a:t>
            </a:r>
            <a:r>
              <a:rPr lang="en-US" altLang="ja-JP" sz="2000" dirty="0">
                <a:solidFill>
                  <a:schemeClr val="tx1"/>
                </a:solidFill>
              </a:rPr>
              <a:t> </a:t>
            </a:r>
            <a:r>
              <a:rPr lang="en-US" altLang="ja-JP" dirty="0">
                <a:solidFill>
                  <a:schemeClr val="tx1"/>
                </a:solidFill>
              </a:rPr>
              <a:t>McCracken</a:t>
            </a:r>
            <a:r>
              <a:rPr lang="ja-JP" altLang="en-US" dirty="0">
                <a:solidFill>
                  <a:schemeClr val="tx1"/>
                </a:solidFill>
              </a:rPr>
              <a:t>（</a:t>
            </a:r>
            <a:r>
              <a:rPr lang="en-US" altLang="ja-JP" dirty="0">
                <a:solidFill>
                  <a:schemeClr val="tx1"/>
                </a:solidFill>
              </a:rPr>
              <a:t>1989)</a:t>
            </a:r>
          </a:p>
          <a:p>
            <a:r>
              <a:rPr lang="ja-JP" altLang="en-US" sz="1400" dirty="0">
                <a:solidFill>
                  <a:schemeClr val="tx1"/>
                </a:solidFill>
              </a:rPr>
              <a:t>　　</a:t>
            </a:r>
            <a:endParaRPr lang="en-US" altLang="ja-JP" sz="1400" dirty="0">
              <a:solidFill>
                <a:schemeClr val="tx1"/>
              </a:solidFill>
            </a:endParaRPr>
          </a:p>
        </p:txBody>
      </p:sp>
      <p:sp>
        <p:nvSpPr>
          <p:cNvPr id="3" name="テキスト ボックス 2">
            <a:extLst>
              <a:ext uri="{FF2B5EF4-FFF2-40B4-BE49-F238E27FC236}">
                <a16:creationId xmlns:a16="http://schemas.microsoft.com/office/drawing/2014/main" id="{55F3B228-9A5D-184C-BBF3-D184D708BD99}"/>
              </a:ext>
            </a:extLst>
          </p:cNvPr>
          <p:cNvSpPr txBox="1"/>
          <p:nvPr/>
        </p:nvSpPr>
        <p:spPr>
          <a:xfrm>
            <a:off x="838200" y="1681983"/>
            <a:ext cx="3808448" cy="400110"/>
          </a:xfrm>
          <a:prstGeom prst="rect">
            <a:avLst/>
          </a:prstGeom>
          <a:noFill/>
        </p:spPr>
        <p:txBody>
          <a:bodyPr wrap="square" rtlCol="0">
            <a:spAutoFit/>
          </a:bodyPr>
          <a:lstStyle/>
          <a:p>
            <a:pPr algn="l"/>
            <a:r>
              <a:rPr lang="ja-JP" altLang="en-US" sz="2000" dirty="0"/>
              <a:t>芸能人と広告の関係</a:t>
            </a:r>
          </a:p>
        </p:txBody>
      </p:sp>
    </p:spTree>
    <p:extLst>
      <p:ext uri="{BB962C8B-B14F-4D97-AF65-F5344CB8AC3E}">
        <p14:creationId xmlns:p14="http://schemas.microsoft.com/office/powerpoint/2010/main" val="673795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BD7112-B41C-4716-9157-D1271CE8FFAD}"/>
              </a:ext>
            </a:extLst>
          </p:cNvPr>
          <p:cNvSpPr>
            <a:spLocks noGrp="1"/>
          </p:cNvSpPr>
          <p:nvPr>
            <p:ph type="title"/>
          </p:nvPr>
        </p:nvSpPr>
        <p:spPr/>
        <p:txBody>
          <a:bodyPr/>
          <a:lstStyle/>
          <a:p>
            <a:r>
              <a:rPr lang="ja-JP" altLang="en-US" dirty="0"/>
              <a:t>仮説導出④　</a:t>
            </a:r>
            <a:endParaRPr kumimoji="1" lang="ja-JP" altLang="en-US" dirty="0"/>
          </a:p>
        </p:txBody>
      </p:sp>
      <p:sp>
        <p:nvSpPr>
          <p:cNvPr id="11" name="コンテンツ プレースホルダー 10"/>
          <p:cNvSpPr>
            <a:spLocks noGrp="1"/>
          </p:cNvSpPr>
          <p:nvPr>
            <p:ph idx="1"/>
          </p:nvPr>
        </p:nvSpPr>
        <p:spPr>
          <a:xfrm>
            <a:off x="838200" y="1842260"/>
            <a:ext cx="10515600" cy="4351338"/>
          </a:xfrm>
        </p:spPr>
        <p:txBody>
          <a:bodyPr>
            <a:normAutofit/>
          </a:bodyPr>
          <a:lstStyle/>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p:txBody>
      </p:sp>
      <p:grpSp>
        <p:nvGrpSpPr>
          <p:cNvPr id="17" name="グループ化 16">
            <a:extLst>
              <a:ext uri="{FF2B5EF4-FFF2-40B4-BE49-F238E27FC236}">
                <a16:creationId xmlns:a16="http://schemas.microsoft.com/office/drawing/2014/main" id="{5CBA58B6-5165-48A4-80F7-AC1B3323621F}"/>
              </a:ext>
            </a:extLst>
          </p:cNvPr>
          <p:cNvGrpSpPr/>
          <p:nvPr/>
        </p:nvGrpSpPr>
        <p:grpSpPr>
          <a:xfrm>
            <a:off x="4452707" y="2312619"/>
            <a:ext cx="3268802" cy="2093447"/>
            <a:chOff x="3381206" y="3374597"/>
            <a:chExt cx="3638989" cy="2093447"/>
          </a:xfrm>
        </p:grpSpPr>
        <p:sp>
          <p:nvSpPr>
            <p:cNvPr id="15" name="矢印: 左右 14">
              <a:extLst>
                <a:ext uri="{FF2B5EF4-FFF2-40B4-BE49-F238E27FC236}">
                  <a16:creationId xmlns:a16="http://schemas.microsoft.com/office/drawing/2014/main" id="{D1F97260-550F-48DE-8B7E-FB3306A9D815}"/>
                </a:ext>
              </a:extLst>
            </p:cNvPr>
            <p:cNvSpPr/>
            <p:nvPr/>
          </p:nvSpPr>
          <p:spPr>
            <a:xfrm>
              <a:off x="3381206" y="4207818"/>
              <a:ext cx="3638989" cy="415961"/>
            </a:xfrm>
            <a:prstGeom prst="leftRightArrow">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爆発: 8 pt 15">
              <a:extLst>
                <a:ext uri="{FF2B5EF4-FFF2-40B4-BE49-F238E27FC236}">
                  <a16:creationId xmlns:a16="http://schemas.microsoft.com/office/drawing/2014/main" id="{FE0C7E7D-F781-4035-8F69-31219A5F816C}"/>
                </a:ext>
              </a:extLst>
            </p:cNvPr>
            <p:cNvSpPr/>
            <p:nvPr/>
          </p:nvSpPr>
          <p:spPr>
            <a:xfrm>
              <a:off x="3733513" y="3374597"/>
              <a:ext cx="2954171" cy="2093447"/>
            </a:xfrm>
            <a:prstGeom prst="irregularSeal1">
              <a:avLst/>
            </a:prstGeom>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sz="2800" dirty="0">
                  <a:solidFill>
                    <a:schemeClr val="tx1"/>
                  </a:solidFill>
                </a:rPr>
                <a:t>構造的不適合</a:t>
              </a:r>
              <a:endParaRPr kumimoji="1" lang="ja-JP" altLang="en-US" sz="2800" dirty="0">
                <a:solidFill>
                  <a:schemeClr val="tx1"/>
                </a:solidFill>
              </a:endParaRPr>
            </a:p>
          </p:txBody>
        </p:sp>
      </p:grpSp>
      <p:sp>
        <p:nvSpPr>
          <p:cNvPr id="13" name="テキスト ボックス 12">
            <a:extLst>
              <a:ext uri="{FF2B5EF4-FFF2-40B4-BE49-F238E27FC236}">
                <a16:creationId xmlns:a16="http://schemas.microsoft.com/office/drawing/2014/main" id="{ED79A6F7-E76F-4208-88FB-B624653277D5}"/>
              </a:ext>
            </a:extLst>
          </p:cNvPr>
          <p:cNvSpPr txBox="1"/>
          <p:nvPr/>
        </p:nvSpPr>
        <p:spPr>
          <a:xfrm>
            <a:off x="1778349" y="2429243"/>
            <a:ext cx="1600118" cy="461665"/>
          </a:xfrm>
          <a:prstGeom prst="rect">
            <a:avLst/>
          </a:prstGeom>
          <a:noFill/>
        </p:spPr>
        <p:txBody>
          <a:bodyPr wrap="none" rtlCol="0">
            <a:spAutoFit/>
          </a:bodyPr>
          <a:lstStyle/>
          <a:p>
            <a:r>
              <a:rPr kumimoji="1" lang="en-US" altLang="ja-JP" sz="2400" dirty="0"/>
              <a:t>CM</a:t>
            </a:r>
            <a:r>
              <a:rPr lang="ja-JP" altLang="en-US" sz="2400" dirty="0"/>
              <a:t>放映</a:t>
            </a:r>
            <a:r>
              <a:rPr kumimoji="1" lang="ja-JP" altLang="en-US" sz="2400" dirty="0"/>
              <a:t>前</a:t>
            </a:r>
          </a:p>
        </p:txBody>
      </p:sp>
      <p:sp>
        <p:nvSpPr>
          <p:cNvPr id="14" name="テキスト ボックス 13">
            <a:extLst>
              <a:ext uri="{FF2B5EF4-FFF2-40B4-BE49-F238E27FC236}">
                <a16:creationId xmlns:a16="http://schemas.microsoft.com/office/drawing/2014/main" id="{6A0A8700-643A-493D-B1F9-BBE91B366E38}"/>
              </a:ext>
            </a:extLst>
          </p:cNvPr>
          <p:cNvSpPr txBox="1"/>
          <p:nvPr/>
        </p:nvSpPr>
        <p:spPr>
          <a:xfrm>
            <a:off x="8715012" y="2429242"/>
            <a:ext cx="1600118" cy="461665"/>
          </a:xfrm>
          <a:prstGeom prst="rect">
            <a:avLst/>
          </a:prstGeom>
          <a:noFill/>
        </p:spPr>
        <p:txBody>
          <a:bodyPr wrap="none" rtlCol="0">
            <a:spAutoFit/>
          </a:bodyPr>
          <a:lstStyle/>
          <a:p>
            <a:r>
              <a:rPr kumimoji="1" lang="en-US" altLang="ja-JP" sz="2400" dirty="0"/>
              <a:t>CM</a:t>
            </a:r>
            <a:r>
              <a:rPr lang="ja-JP" altLang="en-US" sz="2400" dirty="0"/>
              <a:t>放映後</a:t>
            </a:r>
            <a:endParaRPr kumimoji="1" lang="ja-JP" altLang="en-US" sz="2400" dirty="0"/>
          </a:p>
        </p:txBody>
      </p:sp>
      <p:sp>
        <p:nvSpPr>
          <p:cNvPr id="18" name="テキスト ボックス 17">
            <a:extLst>
              <a:ext uri="{FF2B5EF4-FFF2-40B4-BE49-F238E27FC236}">
                <a16:creationId xmlns:a16="http://schemas.microsoft.com/office/drawing/2014/main" id="{89E70FAE-B275-4857-B925-D14477E6872B}"/>
              </a:ext>
            </a:extLst>
          </p:cNvPr>
          <p:cNvSpPr txBox="1"/>
          <p:nvPr/>
        </p:nvSpPr>
        <p:spPr>
          <a:xfrm>
            <a:off x="838199" y="3197526"/>
            <a:ext cx="3480419" cy="461665"/>
          </a:xfrm>
          <a:prstGeom prst="rect">
            <a:avLst/>
          </a:prstGeom>
          <a:noFill/>
        </p:spPr>
        <p:txBody>
          <a:bodyPr wrap="square" rtlCol="0">
            <a:spAutoFit/>
          </a:bodyPr>
          <a:lstStyle/>
          <a:p>
            <a:pPr algn="ctr"/>
            <a:r>
              <a:rPr lang="ja-JP" altLang="en-US" sz="2400" dirty="0"/>
              <a:t>元</a:t>
            </a:r>
            <a:r>
              <a:rPr kumimoji="1" lang="ja-JP" altLang="en-US" sz="2400" dirty="0"/>
              <a:t>のイメージ</a:t>
            </a:r>
          </a:p>
        </p:txBody>
      </p:sp>
      <p:sp>
        <p:nvSpPr>
          <p:cNvPr id="20" name="テキスト ボックス 19">
            <a:extLst>
              <a:ext uri="{FF2B5EF4-FFF2-40B4-BE49-F238E27FC236}">
                <a16:creationId xmlns:a16="http://schemas.microsoft.com/office/drawing/2014/main" id="{6894AD8E-A4E5-4811-8E51-A7618D8F6367}"/>
              </a:ext>
            </a:extLst>
          </p:cNvPr>
          <p:cNvSpPr txBox="1"/>
          <p:nvPr/>
        </p:nvSpPr>
        <p:spPr>
          <a:xfrm>
            <a:off x="8141782" y="3197526"/>
            <a:ext cx="3489310" cy="461665"/>
          </a:xfrm>
          <a:prstGeom prst="rect">
            <a:avLst/>
          </a:prstGeom>
          <a:noFill/>
        </p:spPr>
        <p:txBody>
          <a:bodyPr wrap="square" rtlCol="0">
            <a:spAutoFit/>
          </a:bodyPr>
          <a:lstStyle/>
          <a:p>
            <a:r>
              <a:rPr lang="en-US" altLang="ja-JP" sz="2400" dirty="0"/>
              <a:t>CM</a:t>
            </a:r>
            <a:r>
              <a:rPr lang="ja-JP" altLang="en-US" sz="2400" dirty="0"/>
              <a:t>内でのイメージ</a:t>
            </a:r>
            <a:endParaRPr kumimoji="1" lang="ja-JP" altLang="en-US" sz="2400" dirty="0"/>
          </a:p>
        </p:txBody>
      </p:sp>
      <p:sp>
        <p:nvSpPr>
          <p:cNvPr id="21" name="角丸四角形 14">
            <a:extLst>
              <a:ext uri="{FF2B5EF4-FFF2-40B4-BE49-F238E27FC236}">
                <a16:creationId xmlns:a16="http://schemas.microsoft.com/office/drawing/2014/main" id="{385F493D-735B-429D-B44A-C13411C2609B}"/>
              </a:ext>
            </a:extLst>
          </p:cNvPr>
          <p:cNvSpPr/>
          <p:nvPr/>
        </p:nvSpPr>
        <p:spPr>
          <a:xfrm>
            <a:off x="838200" y="4993048"/>
            <a:ext cx="10515600" cy="1076477"/>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chemeClr val="tx1"/>
                </a:solidFill>
              </a:rPr>
              <a:t>CM</a:t>
            </a:r>
            <a:r>
              <a:rPr lang="ja-JP" altLang="en-US" sz="2800" dirty="0">
                <a:solidFill>
                  <a:schemeClr val="tx1"/>
                </a:solidFill>
              </a:rPr>
              <a:t>の中で最も注目されている「人」に対する構造的不適合に</a:t>
            </a:r>
            <a:endParaRPr lang="en-US" altLang="ja-JP" sz="2800" dirty="0">
              <a:solidFill>
                <a:schemeClr val="tx1"/>
              </a:solidFill>
            </a:endParaRPr>
          </a:p>
          <a:p>
            <a:pPr algn="ctr"/>
            <a:r>
              <a:rPr lang="ja-JP" altLang="en-US" sz="2800" dirty="0">
                <a:solidFill>
                  <a:schemeClr val="tx1"/>
                </a:solidFill>
              </a:rPr>
              <a:t>一番大きい影響があるのではないか。</a:t>
            </a: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33</a:t>
            </a:fld>
            <a:endParaRPr kumimoji="1" lang="ja-JP" altLang="en-US"/>
          </a:p>
        </p:txBody>
      </p:sp>
    </p:spTree>
    <p:extLst>
      <p:ext uri="{BB962C8B-B14F-4D97-AF65-F5344CB8AC3E}">
        <p14:creationId xmlns:p14="http://schemas.microsoft.com/office/powerpoint/2010/main" val="173048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E36912-796C-4498-A45A-7C989790BE5B}"/>
              </a:ext>
            </a:extLst>
          </p:cNvPr>
          <p:cNvSpPr>
            <a:spLocks noGrp="1"/>
          </p:cNvSpPr>
          <p:nvPr>
            <p:ph type="title"/>
          </p:nvPr>
        </p:nvSpPr>
        <p:spPr/>
        <p:txBody>
          <a:bodyPr/>
          <a:lstStyle/>
          <a:p>
            <a:r>
              <a:rPr kumimoji="1" lang="ja-JP" altLang="en-US" dirty="0"/>
              <a:t>仮説４</a:t>
            </a:r>
          </a:p>
        </p:txBody>
      </p:sp>
      <p:sp>
        <p:nvSpPr>
          <p:cNvPr id="4" name="四角形: 角を丸くする 3">
            <a:extLst>
              <a:ext uri="{FF2B5EF4-FFF2-40B4-BE49-F238E27FC236}">
                <a16:creationId xmlns:a16="http://schemas.microsoft.com/office/drawing/2014/main" id="{372EE572-ABA1-46C3-8FC6-B2A7D5967992}"/>
              </a:ext>
            </a:extLst>
          </p:cNvPr>
          <p:cNvSpPr/>
          <p:nvPr/>
        </p:nvSpPr>
        <p:spPr>
          <a:xfrm>
            <a:off x="838200" y="2965730"/>
            <a:ext cx="10672482" cy="2071127"/>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800" dirty="0">
                <a:solidFill>
                  <a:schemeClr val="tx1"/>
                </a:solidFill>
              </a:rPr>
              <a:t>意外性（構造的不適合）の対象が「商品」「ストーリー」</a:t>
            </a:r>
            <a:endParaRPr lang="en-US" altLang="ja-JP" sz="2800" dirty="0">
              <a:solidFill>
                <a:schemeClr val="tx1"/>
              </a:solidFill>
            </a:endParaRPr>
          </a:p>
          <a:p>
            <a:pPr algn="ctr"/>
            <a:r>
              <a:rPr lang="ja-JP" altLang="en-US" sz="2800" dirty="0">
                <a:solidFill>
                  <a:schemeClr val="tx1"/>
                </a:solidFill>
              </a:rPr>
              <a:t>のときよりも</a:t>
            </a:r>
            <a:r>
              <a:rPr lang="ja-JP" altLang="en-US" sz="2800" b="1" dirty="0">
                <a:solidFill>
                  <a:schemeClr val="tx1"/>
                </a:solidFill>
              </a:rPr>
              <a:t>「人」</a:t>
            </a:r>
            <a:r>
              <a:rPr lang="ja-JP" altLang="en-US" sz="2800" dirty="0">
                <a:solidFill>
                  <a:schemeClr val="tx1"/>
                </a:solidFill>
              </a:rPr>
              <a:t>であるとき、</a:t>
            </a:r>
            <a:endParaRPr lang="en-US" altLang="ja-JP" sz="2800" dirty="0">
              <a:solidFill>
                <a:schemeClr val="tx1"/>
              </a:solidFill>
            </a:endParaRPr>
          </a:p>
          <a:p>
            <a:pPr algn="ctr"/>
            <a:r>
              <a:rPr lang="ja-JP" altLang="en-US" sz="2800" dirty="0">
                <a:solidFill>
                  <a:schemeClr val="tx1"/>
                </a:solidFill>
              </a:rPr>
              <a:t>アレンジしたい気持ちが最も高まる。</a:t>
            </a:r>
            <a:endParaRPr lang="en-US" altLang="ja-JP" sz="2800"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34</a:t>
            </a:fld>
            <a:endParaRPr kumimoji="1" lang="ja-JP" altLang="en-US"/>
          </a:p>
        </p:txBody>
      </p:sp>
    </p:spTree>
    <p:extLst>
      <p:ext uri="{BB962C8B-B14F-4D97-AF65-F5344CB8AC3E}">
        <p14:creationId xmlns:p14="http://schemas.microsoft.com/office/powerpoint/2010/main" val="4055355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仮説導出⑤</a:t>
            </a:r>
            <a:endParaRPr kumimoji="1" lang="ja-JP" altLang="en-US" dirty="0"/>
          </a:p>
        </p:txBody>
      </p:sp>
      <p:sp>
        <p:nvSpPr>
          <p:cNvPr id="3" name="コンテンツ プレースホルダー 2"/>
          <p:cNvSpPr>
            <a:spLocks noGrp="1"/>
          </p:cNvSpPr>
          <p:nvPr>
            <p:ph idx="1"/>
          </p:nvPr>
        </p:nvSpPr>
        <p:spPr>
          <a:xfrm>
            <a:off x="838200" y="1690688"/>
            <a:ext cx="10515600" cy="1061266"/>
          </a:xfrm>
        </p:spPr>
        <p:txBody>
          <a:bodyPr>
            <a:normAutofit/>
          </a:bodyPr>
          <a:lstStyle/>
          <a:p>
            <a:pPr marL="0" indent="0">
              <a:buNone/>
            </a:pPr>
            <a:r>
              <a:rPr kumimoji="1" lang="ja-JP" altLang="en-US" sz="2400" dirty="0"/>
              <a:t>アレンジされた広告を見ると、</a:t>
            </a:r>
            <a:endParaRPr kumimoji="1" lang="en-US" altLang="ja-JP" sz="2400" dirty="0"/>
          </a:p>
          <a:p>
            <a:pPr marL="0" indent="0">
              <a:buNone/>
            </a:pPr>
            <a:r>
              <a:rPr kumimoji="1" lang="ja-JP" altLang="en-US" sz="2400" dirty="0"/>
              <a:t>それを深刻に受け取ることなく安心感を抱く。</a:t>
            </a:r>
          </a:p>
        </p:txBody>
      </p:sp>
      <p:sp>
        <p:nvSpPr>
          <p:cNvPr id="4" name="テキスト ボックス 3"/>
          <p:cNvSpPr txBox="1"/>
          <p:nvPr/>
        </p:nvSpPr>
        <p:spPr>
          <a:xfrm>
            <a:off x="7454900" y="2232463"/>
            <a:ext cx="2424205" cy="369332"/>
          </a:xfrm>
          <a:prstGeom prst="rect">
            <a:avLst/>
          </a:prstGeom>
          <a:noFill/>
        </p:spPr>
        <p:txBody>
          <a:bodyPr wrap="square" rtlCol="0">
            <a:spAutoFit/>
          </a:bodyPr>
          <a:lstStyle/>
          <a:p>
            <a:r>
              <a:rPr lang="en-US" altLang="ja-JP" dirty="0"/>
              <a:t>Bruce G.</a:t>
            </a:r>
            <a:r>
              <a:rPr lang="ja-JP" altLang="en-US" dirty="0"/>
              <a:t>（</a:t>
            </a:r>
            <a:r>
              <a:rPr lang="en-US" altLang="ja-JP" dirty="0"/>
              <a:t>2011</a:t>
            </a:r>
            <a:r>
              <a:rPr lang="ja-JP" altLang="en-US" dirty="0"/>
              <a:t>）</a:t>
            </a:r>
            <a:endParaRPr kumimoji="1" lang="ja-JP" altLang="en-US" dirty="0"/>
          </a:p>
        </p:txBody>
      </p:sp>
      <p:pic>
        <p:nvPicPr>
          <p:cNvPr id="5" name="コンテンツ プレースホルダー 11">
            <a:extLst>
              <a:ext uri="{FF2B5EF4-FFF2-40B4-BE49-F238E27FC236}">
                <a16:creationId xmlns:a16="http://schemas.microsoft.com/office/drawing/2014/main" id="{7BEBFD57-A4D9-E74B-A237-F7BF8FF3124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4407" y="3173580"/>
            <a:ext cx="1482386" cy="2158815"/>
          </a:xfrm>
          <a:prstGeom prst="rect">
            <a:avLst/>
          </a:prstGeom>
        </p:spPr>
      </p:pic>
      <p:sp>
        <p:nvSpPr>
          <p:cNvPr id="6" name="ストライプ矢印 5">
            <a:extLst>
              <a:ext uri="{FF2B5EF4-FFF2-40B4-BE49-F238E27FC236}">
                <a16:creationId xmlns:a16="http://schemas.microsoft.com/office/drawing/2014/main" id="{03DC4A11-C5AD-3A43-876A-38933AB2A2AC}"/>
              </a:ext>
            </a:extLst>
          </p:cNvPr>
          <p:cNvSpPr/>
          <p:nvPr/>
        </p:nvSpPr>
        <p:spPr>
          <a:xfrm>
            <a:off x="3791371" y="3755495"/>
            <a:ext cx="4508500" cy="994984"/>
          </a:xfrm>
          <a:prstGeom prst="strip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角丸四角形 6">
            <a:extLst>
              <a:ext uri="{FF2B5EF4-FFF2-40B4-BE49-F238E27FC236}">
                <a16:creationId xmlns:a16="http://schemas.microsoft.com/office/drawing/2014/main" id="{9ADB6EED-DC96-B348-928B-AB77B90325A6}"/>
              </a:ext>
            </a:extLst>
          </p:cNvPr>
          <p:cNvSpPr/>
          <p:nvPr/>
        </p:nvSpPr>
        <p:spPr>
          <a:xfrm>
            <a:off x="4673601" y="3005620"/>
            <a:ext cx="2324100" cy="2200415"/>
          </a:xfrm>
          <a:prstGeom prst="roundRect">
            <a:avLst/>
          </a:prstGeom>
          <a:solidFill>
            <a:schemeClr val="bg2"/>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0000" rtlCol="0" anchor="ctr"/>
          <a:lstStyle/>
          <a:p>
            <a:pPr algn="ctr"/>
            <a:r>
              <a:rPr lang="ja-JP" altLang="en-US" sz="2400" dirty="0">
                <a:solidFill>
                  <a:schemeClr val="tx1"/>
                </a:solidFill>
              </a:rPr>
              <a:t>アレンジ</a:t>
            </a:r>
            <a:endParaRPr lang="en-US" altLang="ja-JP" sz="2400" dirty="0">
              <a:solidFill>
                <a:schemeClr val="tx1"/>
              </a:solidFill>
            </a:endParaRPr>
          </a:p>
          <a:p>
            <a:pPr algn="ctr"/>
            <a:endParaRPr lang="en-US" altLang="ja-JP" sz="2400" dirty="0">
              <a:solidFill>
                <a:schemeClr val="tx1"/>
              </a:solidFill>
            </a:endParaRPr>
          </a:p>
          <a:p>
            <a:pPr algn="ctr"/>
            <a:endParaRPr lang="en-US" altLang="ja-JP" sz="2400" dirty="0">
              <a:solidFill>
                <a:schemeClr val="tx1"/>
              </a:solidFill>
            </a:endParaRPr>
          </a:p>
          <a:p>
            <a:pPr algn="ctr"/>
            <a:endParaRPr lang="en-US" altLang="ja-JP" sz="2400" dirty="0">
              <a:solidFill>
                <a:schemeClr val="tx1"/>
              </a:solidFill>
            </a:endParaRPr>
          </a:p>
          <a:p>
            <a:pPr algn="ctr"/>
            <a:r>
              <a:rPr kumimoji="1" lang="ja-JP" altLang="en-US" sz="2400" dirty="0">
                <a:solidFill>
                  <a:schemeClr val="tx1"/>
                </a:solidFill>
              </a:rPr>
              <a:t>広告</a:t>
            </a:r>
            <a:endParaRPr kumimoji="1" lang="en-US" altLang="ja-JP" sz="2400" dirty="0">
              <a:solidFill>
                <a:schemeClr val="tx1"/>
              </a:solidFill>
            </a:endParaRPr>
          </a:p>
        </p:txBody>
      </p:sp>
      <p:pic>
        <p:nvPicPr>
          <p:cNvPr id="8" name="図 7">
            <a:extLst>
              <a:ext uri="{FF2B5EF4-FFF2-40B4-BE49-F238E27FC236}">
                <a16:creationId xmlns:a16="http://schemas.microsoft.com/office/drawing/2014/main" id="{2784A3B9-8A7B-4549-8747-72BB6858E5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04449" y="3275799"/>
            <a:ext cx="1886927" cy="2056596"/>
          </a:xfrm>
          <a:prstGeom prst="rect">
            <a:avLst/>
          </a:prstGeom>
        </p:spPr>
      </p:pic>
      <p:sp>
        <p:nvSpPr>
          <p:cNvPr id="9" name="右矢印 8">
            <a:extLst>
              <a:ext uri="{FF2B5EF4-FFF2-40B4-BE49-F238E27FC236}">
                <a16:creationId xmlns:a16="http://schemas.microsoft.com/office/drawing/2014/main" id="{28CFBF3E-0396-794E-B422-E116C928BBE7}"/>
              </a:ext>
            </a:extLst>
          </p:cNvPr>
          <p:cNvSpPr/>
          <p:nvPr/>
        </p:nvSpPr>
        <p:spPr>
          <a:xfrm>
            <a:off x="5511800" y="3788030"/>
            <a:ext cx="736599" cy="654423"/>
          </a:xfrm>
          <a:prstGeom prst="rightArrow">
            <a:avLst/>
          </a:prstGeom>
          <a:solidFill>
            <a:srgbClr val="FF000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14">
            <a:extLst>
              <a:ext uri="{FF2B5EF4-FFF2-40B4-BE49-F238E27FC236}">
                <a16:creationId xmlns:a16="http://schemas.microsoft.com/office/drawing/2014/main" id="{465AD046-B5F2-4826-8594-8797CADFE647}"/>
              </a:ext>
            </a:extLst>
          </p:cNvPr>
          <p:cNvSpPr/>
          <p:nvPr/>
        </p:nvSpPr>
        <p:spPr>
          <a:xfrm>
            <a:off x="838200" y="5586061"/>
            <a:ext cx="10515600" cy="742892"/>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アレンジ動画は広告自体より受け入れられやすい</a:t>
            </a:r>
          </a:p>
        </p:txBody>
      </p:sp>
      <p:sp>
        <p:nvSpPr>
          <p:cNvPr id="11" name="スライド番号プレースホルダー 10"/>
          <p:cNvSpPr>
            <a:spLocks noGrp="1"/>
          </p:cNvSpPr>
          <p:nvPr>
            <p:ph type="sldNum" sz="quarter" idx="12"/>
          </p:nvPr>
        </p:nvSpPr>
        <p:spPr/>
        <p:txBody>
          <a:bodyPr/>
          <a:lstStyle/>
          <a:p>
            <a:fld id="{A0425D7D-E298-47E0-9EE2-10DA9891358A}" type="slidenum">
              <a:rPr kumimoji="1" lang="ja-JP" altLang="en-US" smtClean="0"/>
              <a:t>35</a:t>
            </a:fld>
            <a:endParaRPr kumimoji="1" lang="ja-JP" altLang="en-US"/>
          </a:p>
        </p:txBody>
      </p:sp>
    </p:spTree>
    <p:extLst>
      <p:ext uri="{BB962C8B-B14F-4D97-AF65-F5344CB8AC3E}">
        <p14:creationId xmlns:p14="http://schemas.microsoft.com/office/powerpoint/2010/main" val="8187621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図 34" descr="スクリーンショットの画面&#10;&#10;自動的に生成された説明">
            <a:extLst>
              <a:ext uri="{FF2B5EF4-FFF2-40B4-BE49-F238E27FC236}">
                <a16:creationId xmlns:a16="http://schemas.microsoft.com/office/drawing/2014/main" id="{594172CD-6CDD-43AB-A7A1-CC704021D97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17201" y="2663877"/>
            <a:ext cx="2559411" cy="2738274"/>
          </a:xfrm>
          <a:prstGeom prst="rect">
            <a:avLst/>
          </a:prstGeom>
        </p:spPr>
      </p:pic>
      <p:sp>
        <p:nvSpPr>
          <p:cNvPr id="2" name="タイトル 1">
            <a:extLst>
              <a:ext uri="{FF2B5EF4-FFF2-40B4-BE49-F238E27FC236}">
                <a16:creationId xmlns:a16="http://schemas.microsoft.com/office/drawing/2014/main" id="{91E733E3-296B-47B9-8FF3-426E95B4465B}"/>
              </a:ext>
            </a:extLst>
          </p:cNvPr>
          <p:cNvSpPr>
            <a:spLocks noGrp="1"/>
          </p:cNvSpPr>
          <p:nvPr>
            <p:ph type="title"/>
          </p:nvPr>
        </p:nvSpPr>
        <p:spPr/>
        <p:txBody>
          <a:bodyPr/>
          <a:lstStyle/>
          <a:p>
            <a:r>
              <a:rPr kumimoji="1" lang="ja-JP" altLang="en-US" dirty="0"/>
              <a:t>仮説導出⑤</a:t>
            </a:r>
          </a:p>
        </p:txBody>
      </p:sp>
      <p:pic>
        <p:nvPicPr>
          <p:cNvPr id="7" name="図 6" descr="テキスト, 新聞, 電話, 男 が含まれている画像&#10;&#10;自動的に生成された説明">
            <a:extLst>
              <a:ext uri="{FF2B5EF4-FFF2-40B4-BE49-F238E27FC236}">
                <a16:creationId xmlns:a16="http://schemas.microsoft.com/office/drawing/2014/main" id="{1F976518-C99B-470F-861B-24BFD9B4B42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4106" y="2311156"/>
            <a:ext cx="3123091" cy="3155400"/>
          </a:xfrm>
          <a:prstGeom prst="rect">
            <a:avLst/>
          </a:prstGeom>
        </p:spPr>
      </p:pic>
      <p:pic>
        <p:nvPicPr>
          <p:cNvPr id="9" name="図 8" descr="スクリーンショットの画面&#10;&#10;自動的に生成された説明">
            <a:extLst>
              <a:ext uri="{FF2B5EF4-FFF2-40B4-BE49-F238E27FC236}">
                <a16:creationId xmlns:a16="http://schemas.microsoft.com/office/drawing/2014/main" id="{999E8FD2-B54F-4A43-868D-60AEF0ED1D4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71271" y="1971018"/>
            <a:ext cx="2598173" cy="3513121"/>
          </a:xfrm>
          <a:prstGeom prst="rect">
            <a:avLst/>
          </a:prstGeom>
        </p:spPr>
      </p:pic>
      <p:sp>
        <p:nvSpPr>
          <p:cNvPr id="10" name="角丸四角形 14">
            <a:extLst>
              <a:ext uri="{FF2B5EF4-FFF2-40B4-BE49-F238E27FC236}">
                <a16:creationId xmlns:a16="http://schemas.microsoft.com/office/drawing/2014/main" id="{09AB6723-B9B4-49FB-BB7A-E5CB34C1F4A1}"/>
              </a:ext>
            </a:extLst>
          </p:cNvPr>
          <p:cNvSpPr/>
          <p:nvPr/>
        </p:nvSpPr>
        <p:spPr>
          <a:xfrm>
            <a:off x="944106" y="5471717"/>
            <a:ext cx="10621506" cy="914400"/>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chemeClr val="tx1"/>
                </a:solidFill>
              </a:rPr>
              <a:t>SNS</a:t>
            </a:r>
            <a:r>
              <a:rPr lang="ja-JP" altLang="en-US" sz="2800" dirty="0">
                <a:solidFill>
                  <a:schemeClr val="tx1"/>
                </a:solidFill>
              </a:rPr>
              <a:t>環境において、オリジナル動画よりも</a:t>
            </a:r>
            <a:endParaRPr lang="en-US" altLang="ja-JP" sz="2800" dirty="0">
              <a:solidFill>
                <a:schemeClr val="tx1"/>
              </a:solidFill>
            </a:endParaRPr>
          </a:p>
          <a:p>
            <a:pPr algn="ctr"/>
            <a:r>
              <a:rPr lang="ja-JP" altLang="en-US" sz="2800" b="1" dirty="0">
                <a:solidFill>
                  <a:srgbClr val="FF0000"/>
                </a:solidFill>
              </a:rPr>
              <a:t>アレンジ動画</a:t>
            </a:r>
            <a:r>
              <a:rPr lang="ja-JP" altLang="en-US" sz="2800" dirty="0">
                <a:solidFill>
                  <a:schemeClr val="tx1"/>
                </a:solidFill>
              </a:rPr>
              <a:t>のほうが拡散されている。</a:t>
            </a:r>
          </a:p>
        </p:txBody>
      </p:sp>
      <p:sp>
        <p:nvSpPr>
          <p:cNvPr id="13" name="テキスト ボックス 12">
            <a:extLst>
              <a:ext uri="{FF2B5EF4-FFF2-40B4-BE49-F238E27FC236}">
                <a16:creationId xmlns:a16="http://schemas.microsoft.com/office/drawing/2014/main" id="{579AC84E-4439-4C3F-AED0-8C37DAF64836}"/>
              </a:ext>
            </a:extLst>
          </p:cNvPr>
          <p:cNvSpPr txBox="1"/>
          <p:nvPr/>
        </p:nvSpPr>
        <p:spPr>
          <a:xfrm>
            <a:off x="956528" y="1723702"/>
            <a:ext cx="3578086" cy="400110"/>
          </a:xfrm>
          <a:prstGeom prst="rect">
            <a:avLst/>
          </a:prstGeom>
          <a:noFill/>
        </p:spPr>
        <p:txBody>
          <a:bodyPr wrap="square" rtlCol="0">
            <a:spAutoFit/>
          </a:bodyPr>
          <a:lstStyle/>
          <a:p>
            <a:r>
              <a:rPr kumimoji="1" lang="ja-JP" altLang="en-US" sz="2000" dirty="0"/>
              <a:t>オリジナル動画</a:t>
            </a:r>
          </a:p>
        </p:txBody>
      </p:sp>
      <p:sp>
        <p:nvSpPr>
          <p:cNvPr id="14" name="コンテンツ プレースホルダー 13">
            <a:extLst>
              <a:ext uri="{FF2B5EF4-FFF2-40B4-BE49-F238E27FC236}">
                <a16:creationId xmlns:a16="http://schemas.microsoft.com/office/drawing/2014/main" id="{E5C32EEA-8A4E-4FCF-9897-CCEF375E74F1}"/>
              </a:ext>
            </a:extLst>
          </p:cNvPr>
          <p:cNvSpPr txBox="1">
            <a:spLocks noGrp="1"/>
          </p:cNvSpPr>
          <p:nvPr>
            <p:ph idx="1"/>
          </p:nvPr>
        </p:nvSpPr>
        <p:spPr>
          <a:xfrm>
            <a:off x="5031253" y="1775299"/>
            <a:ext cx="1774713" cy="372346"/>
          </a:xfrm>
          <a:prstGeom prst="rect">
            <a:avLst/>
          </a:prstGeom>
          <a:noFill/>
        </p:spPr>
        <p:txBody>
          <a:bodyPr wrap="square" rtlCol="0">
            <a:spAutoFit/>
          </a:bodyPr>
          <a:lstStyle/>
          <a:p>
            <a:pPr marL="0" indent="0">
              <a:buNone/>
            </a:pPr>
            <a:r>
              <a:rPr lang="ja-JP" altLang="en-US" sz="2000" dirty="0"/>
              <a:t>アレンジ動画</a:t>
            </a:r>
            <a:endParaRPr kumimoji="1" lang="ja-JP" altLang="en-US" sz="2000" dirty="0"/>
          </a:p>
        </p:txBody>
      </p:sp>
      <p:grpSp>
        <p:nvGrpSpPr>
          <p:cNvPr id="28" name="グループ化 27">
            <a:extLst>
              <a:ext uri="{FF2B5EF4-FFF2-40B4-BE49-F238E27FC236}">
                <a16:creationId xmlns:a16="http://schemas.microsoft.com/office/drawing/2014/main" id="{6893C24D-E89E-4368-B606-1B44597E69FD}"/>
              </a:ext>
            </a:extLst>
          </p:cNvPr>
          <p:cNvGrpSpPr/>
          <p:nvPr/>
        </p:nvGrpSpPr>
        <p:grpSpPr>
          <a:xfrm>
            <a:off x="3313569" y="1533506"/>
            <a:ext cx="1600300" cy="1325562"/>
            <a:chOff x="467039" y="3429000"/>
            <a:chExt cx="1600300" cy="1325562"/>
          </a:xfrm>
        </p:grpSpPr>
        <p:grpSp>
          <p:nvGrpSpPr>
            <p:cNvPr id="20" name="グループ化 19">
              <a:extLst>
                <a:ext uri="{FF2B5EF4-FFF2-40B4-BE49-F238E27FC236}">
                  <a16:creationId xmlns:a16="http://schemas.microsoft.com/office/drawing/2014/main" id="{0D5DE2D3-DB61-4E8B-B418-C0EF63FEA9C4}"/>
                </a:ext>
              </a:extLst>
            </p:cNvPr>
            <p:cNvGrpSpPr/>
            <p:nvPr/>
          </p:nvGrpSpPr>
          <p:grpSpPr>
            <a:xfrm>
              <a:off x="467039" y="3429000"/>
              <a:ext cx="1600300" cy="1325562"/>
              <a:chOff x="4207559" y="463954"/>
              <a:chExt cx="1302436" cy="1034060"/>
            </a:xfrm>
          </p:grpSpPr>
          <p:sp>
            <p:nvSpPr>
              <p:cNvPr id="18" name="矢印: 折線 17">
                <a:extLst>
                  <a:ext uri="{FF2B5EF4-FFF2-40B4-BE49-F238E27FC236}">
                    <a16:creationId xmlns:a16="http://schemas.microsoft.com/office/drawing/2014/main" id="{F1FB56A7-02A7-47CD-B493-3B34646E39D3}"/>
                  </a:ext>
                </a:extLst>
              </p:cNvPr>
              <p:cNvSpPr/>
              <p:nvPr/>
            </p:nvSpPr>
            <p:spPr>
              <a:xfrm>
                <a:off x="4207559" y="463954"/>
                <a:ext cx="922307" cy="580668"/>
              </a:xfrm>
              <a:prstGeom prst="bentArrow">
                <a:avLst>
                  <a:gd name="adj1" fmla="val 27282"/>
                  <a:gd name="adj2" fmla="val 25000"/>
                  <a:gd name="adj3" fmla="val 25000"/>
                  <a:gd name="adj4" fmla="val 43750"/>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solidFill>
                    <a:schemeClr val="tx1"/>
                  </a:solidFill>
                </a:endParaRPr>
              </a:p>
            </p:txBody>
          </p:sp>
          <p:sp>
            <p:nvSpPr>
              <p:cNvPr id="19" name="矢印: 折線 18">
                <a:extLst>
                  <a:ext uri="{FF2B5EF4-FFF2-40B4-BE49-F238E27FC236}">
                    <a16:creationId xmlns:a16="http://schemas.microsoft.com/office/drawing/2014/main" id="{E9FA2D2A-0871-4DD5-82DF-6E85267280E6}"/>
                  </a:ext>
                </a:extLst>
              </p:cNvPr>
              <p:cNvSpPr/>
              <p:nvPr/>
            </p:nvSpPr>
            <p:spPr>
              <a:xfrm rot="10800000">
                <a:off x="4587688" y="917346"/>
                <a:ext cx="922307" cy="580668"/>
              </a:xfrm>
              <a:prstGeom prst="bentArrow">
                <a:avLst>
                  <a:gd name="adj1" fmla="val 25000"/>
                  <a:gd name="adj2" fmla="val 25000"/>
                  <a:gd name="adj3" fmla="val 25000"/>
                  <a:gd name="adj4" fmla="val 30057"/>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solidFill>
                    <a:schemeClr val="tx1"/>
                  </a:solidFill>
                </a:endParaRPr>
              </a:p>
            </p:txBody>
          </p:sp>
        </p:grpSp>
        <p:sp>
          <p:nvSpPr>
            <p:cNvPr id="21" name="テキスト ボックス 20">
              <a:extLst>
                <a:ext uri="{FF2B5EF4-FFF2-40B4-BE49-F238E27FC236}">
                  <a16:creationId xmlns:a16="http://schemas.microsoft.com/office/drawing/2014/main" id="{7E10BBF0-C723-42DF-BD78-42FBD01B4AD0}"/>
                </a:ext>
              </a:extLst>
            </p:cNvPr>
            <p:cNvSpPr txBox="1"/>
            <p:nvPr/>
          </p:nvSpPr>
          <p:spPr>
            <a:xfrm>
              <a:off x="747196" y="3905499"/>
              <a:ext cx="1130438" cy="461665"/>
            </a:xfrm>
            <a:prstGeom prst="rect">
              <a:avLst/>
            </a:prstGeom>
            <a:noFill/>
          </p:spPr>
          <p:txBody>
            <a:bodyPr wrap="none" rtlCol="0">
              <a:spAutoFit/>
            </a:bodyPr>
            <a:lstStyle/>
            <a:p>
              <a:r>
                <a:rPr kumimoji="1" lang="en-US" altLang="ja-JP" sz="2400" b="1" dirty="0">
                  <a:solidFill>
                    <a:schemeClr val="accent6"/>
                  </a:solidFill>
                </a:rPr>
                <a:t>945RT</a:t>
              </a:r>
              <a:endParaRPr kumimoji="1" lang="ja-JP" altLang="en-US" sz="2400" b="1" dirty="0">
                <a:solidFill>
                  <a:schemeClr val="accent6"/>
                </a:solidFill>
              </a:endParaRPr>
            </a:p>
          </p:txBody>
        </p:sp>
      </p:grpSp>
      <p:grpSp>
        <p:nvGrpSpPr>
          <p:cNvPr id="30" name="グループ化 29">
            <a:extLst>
              <a:ext uri="{FF2B5EF4-FFF2-40B4-BE49-F238E27FC236}">
                <a16:creationId xmlns:a16="http://schemas.microsoft.com/office/drawing/2014/main" id="{22F533CE-6162-41CB-A51B-711AB7AFE4AD}"/>
              </a:ext>
            </a:extLst>
          </p:cNvPr>
          <p:cNvGrpSpPr/>
          <p:nvPr/>
        </p:nvGrpSpPr>
        <p:grpSpPr>
          <a:xfrm>
            <a:off x="6893775" y="1459290"/>
            <a:ext cx="1600300" cy="1325562"/>
            <a:chOff x="7502400" y="813713"/>
            <a:chExt cx="1600300" cy="1325562"/>
          </a:xfrm>
        </p:grpSpPr>
        <p:grpSp>
          <p:nvGrpSpPr>
            <p:cNvPr id="22" name="グループ化 21">
              <a:extLst>
                <a:ext uri="{FF2B5EF4-FFF2-40B4-BE49-F238E27FC236}">
                  <a16:creationId xmlns:a16="http://schemas.microsoft.com/office/drawing/2014/main" id="{D0F65D94-E20C-4DF5-8556-681857CA308D}"/>
                </a:ext>
              </a:extLst>
            </p:cNvPr>
            <p:cNvGrpSpPr/>
            <p:nvPr/>
          </p:nvGrpSpPr>
          <p:grpSpPr>
            <a:xfrm>
              <a:off x="7502400" y="813713"/>
              <a:ext cx="1600300" cy="1325562"/>
              <a:chOff x="4207559" y="463954"/>
              <a:chExt cx="1302436" cy="1034060"/>
            </a:xfrm>
          </p:grpSpPr>
          <p:sp>
            <p:nvSpPr>
              <p:cNvPr id="23" name="矢印: 折線 22">
                <a:extLst>
                  <a:ext uri="{FF2B5EF4-FFF2-40B4-BE49-F238E27FC236}">
                    <a16:creationId xmlns:a16="http://schemas.microsoft.com/office/drawing/2014/main" id="{AFB0465C-BEEF-4F7C-A002-D2C464E1A7C5}"/>
                  </a:ext>
                </a:extLst>
              </p:cNvPr>
              <p:cNvSpPr/>
              <p:nvPr/>
            </p:nvSpPr>
            <p:spPr>
              <a:xfrm>
                <a:off x="4207559" y="463954"/>
                <a:ext cx="922307" cy="580668"/>
              </a:xfrm>
              <a:prstGeom prst="bentArrow">
                <a:avLst>
                  <a:gd name="adj1" fmla="val 27282"/>
                  <a:gd name="adj2" fmla="val 25000"/>
                  <a:gd name="adj3" fmla="val 25000"/>
                  <a:gd name="adj4" fmla="val 43750"/>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solidFill>
                    <a:schemeClr val="tx1"/>
                  </a:solidFill>
                </a:endParaRPr>
              </a:p>
            </p:txBody>
          </p:sp>
          <p:sp>
            <p:nvSpPr>
              <p:cNvPr id="24" name="矢印: 折線 23">
                <a:extLst>
                  <a:ext uri="{FF2B5EF4-FFF2-40B4-BE49-F238E27FC236}">
                    <a16:creationId xmlns:a16="http://schemas.microsoft.com/office/drawing/2014/main" id="{ECE43BED-269C-4BB7-B48C-49419A987981}"/>
                  </a:ext>
                </a:extLst>
              </p:cNvPr>
              <p:cNvSpPr/>
              <p:nvPr/>
            </p:nvSpPr>
            <p:spPr>
              <a:xfrm rot="10800000">
                <a:off x="4587688" y="917346"/>
                <a:ext cx="922307" cy="580668"/>
              </a:xfrm>
              <a:prstGeom prst="bentArrow">
                <a:avLst>
                  <a:gd name="adj1" fmla="val 25000"/>
                  <a:gd name="adj2" fmla="val 25000"/>
                  <a:gd name="adj3" fmla="val 25000"/>
                  <a:gd name="adj4" fmla="val 30057"/>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solidFill>
                    <a:schemeClr val="tx1"/>
                  </a:solidFill>
                </a:endParaRPr>
              </a:p>
            </p:txBody>
          </p:sp>
        </p:grpSp>
        <p:sp>
          <p:nvSpPr>
            <p:cNvPr id="29" name="テキスト ボックス 28">
              <a:extLst>
                <a:ext uri="{FF2B5EF4-FFF2-40B4-BE49-F238E27FC236}">
                  <a16:creationId xmlns:a16="http://schemas.microsoft.com/office/drawing/2014/main" id="{4614D3D3-BA63-473F-8E89-3EDD065D2D9A}"/>
                </a:ext>
              </a:extLst>
            </p:cNvPr>
            <p:cNvSpPr txBox="1"/>
            <p:nvPr/>
          </p:nvSpPr>
          <p:spPr>
            <a:xfrm>
              <a:off x="7689179" y="1254032"/>
              <a:ext cx="1306768" cy="461665"/>
            </a:xfrm>
            <a:prstGeom prst="rect">
              <a:avLst/>
            </a:prstGeom>
            <a:noFill/>
          </p:spPr>
          <p:txBody>
            <a:bodyPr wrap="none" rtlCol="0">
              <a:spAutoFit/>
            </a:bodyPr>
            <a:lstStyle/>
            <a:p>
              <a:r>
                <a:rPr kumimoji="1" lang="en-US" altLang="ja-JP" sz="2400" b="1" dirty="0">
                  <a:solidFill>
                    <a:schemeClr val="accent6"/>
                  </a:solidFill>
                </a:rPr>
                <a:t>5086RT</a:t>
              </a:r>
              <a:endParaRPr kumimoji="1" lang="ja-JP" altLang="en-US" sz="2400" b="1" dirty="0">
                <a:solidFill>
                  <a:schemeClr val="accent6"/>
                </a:solidFill>
              </a:endParaRPr>
            </a:p>
          </p:txBody>
        </p:sp>
      </p:grpSp>
      <p:grpSp>
        <p:nvGrpSpPr>
          <p:cNvPr id="33" name="グループ化 32">
            <a:extLst>
              <a:ext uri="{FF2B5EF4-FFF2-40B4-BE49-F238E27FC236}">
                <a16:creationId xmlns:a16="http://schemas.microsoft.com/office/drawing/2014/main" id="{72035CDD-E9B5-456B-A2CD-F7902E91C5F2}"/>
              </a:ext>
            </a:extLst>
          </p:cNvPr>
          <p:cNvGrpSpPr/>
          <p:nvPr/>
        </p:nvGrpSpPr>
        <p:grpSpPr>
          <a:xfrm>
            <a:off x="10101375" y="1459290"/>
            <a:ext cx="1600300" cy="1325562"/>
            <a:chOff x="10235636" y="827088"/>
            <a:chExt cx="1600300" cy="1325562"/>
          </a:xfrm>
        </p:grpSpPr>
        <p:grpSp>
          <p:nvGrpSpPr>
            <p:cNvPr id="25" name="グループ化 24">
              <a:extLst>
                <a:ext uri="{FF2B5EF4-FFF2-40B4-BE49-F238E27FC236}">
                  <a16:creationId xmlns:a16="http://schemas.microsoft.com/office/drawing/2014/main" id="{53149DBB-FFAC-4C16-BA9A-A81183AED136}"/>
                </a:ext>
              </a:extLst>
            </p:cNvPr>
            <p:cNvGrpSpPr/>
            <p:nvPr/>
          </p:nvGrpSpPr>
          <p:grpSpPr>
            <a:xfrm>
              <a:off x="10235636" y="827088"/>
              <a:ext cx="1600300" cy="1325562"/>
              <a:chOff x="4207559" y="463954"/>
              <a:chExt cx="1302436" cy="1034060"/>
            </a:xfrm>
          </p:grpSpPr>
          <p:sp>
            <p:nvSpPr>
              <p:cNvPr id="26" name="矢印: 折線 25">
                <a:extLst>
                  <a:ext uri="{FF2B5EF4-FFF2-40B4-BE49-F238E27FC236}">
                    <a16:creationId xmlns:a16="http://schemas.microsoft.com/office/drawing/2014/main" id="{56F79069-6B28-41D9-A660-5F3BAA762A55}"/>
                  </a:ext>
                </a:extLst>
              </p:cNvPr>
              <p:cNvSpPr/>
              <p:nvPr/>
            </p:nvSpPr>
            <p:spPr>
              <a:xfrm>
                <a:off x="4207559" y="463954"/>
                <a:ext cx="922307" cy="580668"/>
              </a:xfrm>
              <a:prstGeom prst="bentArrow">
                <a:avLst>
                  <a:gd name="adj1" fmla="val 27282"/>
                  <a:gd name="adj2" fmla="val 25000"/>
                  <a:gd name="adj3" fmla="val 25000"/>
                  <a:gd name="adj4" fmla="val 43750"/>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solidFill>
                    <a:schemeClr val="tx1"/>
                  </a:solidFill>
                </a:endParaRPr>
              </a:p>
            </p:txBody>
          </p:sp>
          <p:sp>
            <p:nvSpPr>
              <p:cNvPr id="27" name="矢印: 折線 26">
                <a:extLst>
                  <a:ext uri="{FF2B5EF4-FFF2-40B4-BE49-F238E27FC236}">
                    <a16:creationId xmlns:a16="http://schemas.microsoft.com/office/drawing/2014/main" id="{088B3DB9-6DC0-482F-B788-049570F45E9E}"/>
                  </a:ext>
                </a:extLst>
              </p:cNvPr>
              <p:cNvSpPr/>
              <p:nvPr/>
            </p:nvSpPr>
            <p:spPr>
              <a:xfrm rot="10800000">
                <a:off x="4587688" y="917346"/>
                <a:ext cx="922307" cy="580668"/>
              </a:xfrm>
              <a:prstGeom prst="bentArrow">
                <a:avLst>
                  <a:gd name="adj1" fmla="val 25000"/>
                  <a:gd name="adj2" fmla="val 25000"/>
                  <a:gd name="adj3" fmla="val 25000"/>
                  <a:gd name="adj4" fmla="val 30057"/>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kumimoji="1" lang="ja-JP" altLang="en-US">
                  <a:solidFill>
                    <a:schemeClr val="tx1"/>
                  </a:solidFill>
                </a:endParaRPr>
              </a:p>
            </p:txBody>
          </p:sp>
        </p:grpSp>
        <p:sp>
          <p:nvSpPr>
            <p:cNvPr id="31" name="テキスト ボックス 30">
              <a:extLst>
                <a:ext uri="{FF2B5EF4-FFF2-40B4-BE49-F238E27FC236}">
                  <a16:creationId xmlns:a16="http://schemas.microsoft.com/office/drawing/2014/main" id="{BF24C7C4-5222-4B35-96CF-9E60C18AE4D8}"/>
                </a:ext>
              </a:extLst>
            </p:cNvPr>
            <p:cNvSpPr txBox="1"/>
            <p:nvPr/>
          </p:nvSpPr>
          <p:spPr>
            <a:xfrm>
              <a:off x="10427161" y="1284611"/>
              <a:ext cx="1306768" cy="461665"/>
            </a:xfrm>
            <a:prstGeom prst="rect">
              <a:avLst/>
            </a:prstGeom>
            <a:noFill/>
          </p:spPr>
          <p:txBody>
            <a:bodyPr wrap="none" rtlCol="0">
              <a:spAutoFit/>
            </a:bodyPr>
            <a:lstStyle/>
            <a:p>
              <a:r>
                <a:rPr kumimoji="1" lang="en-US" altLang="ja-JP" sz="2400" b="1" dirty="0">
                  <a:solidFill>
                    <a:schemeClr val="accent6"/>
                  </a:solidFill>
                </a:rPr>
                <a:t>2052RT</a:t>
              </a:r>
              <a:endParaRPr kumimoji="1" lang="ja-JP" altLang="en-US" sz="2400" b="1" dirty="0">
                <a:solidFill>
                  <a:schemeClr val="accent6"/>
                </a:solidFill>
              </a:endParaRPr>
            </a:p>
          </p:txBody>
        </p:sp>
      </p:grpSp>
      <p:sp>
        <p:nvSpPr>
          <p:cNvPr id="34" name="正方形/長方形 33">
            <a:extLst>
              <a:ext uri="{FF2B5EF4-FFF2-40B4-BE49-F238E27FC236}">
                <a16:creationId xmlns:a16="http://schemas.microsoft.com/office/drawing/2014/main" id="{C9325972-3F92-482F-86F8-CA71CF7772D3}"/>
              </a:ext>
            </a:extLst>
          </p:cNvPr>
          <p:cNvSpPr/>
          <p:nvPr/>
        </p:nvSpPr>
        <p:spPr>
          <a:xfrm>
            <a:off x="8494075" y="2010004"/>
            <a:ext cx="1386122" cy="461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36</a:t>
            </a:fld>
            <a:endParaRPr kumimoji="1" lang="ja-JP" altLang="en-US"/>
          </a:p>
        </p:txBody>
      </p:sp>
      <p:sp>
        <p:nvSpPr>
          <p:cNvPr id="32" name="コンテンツ プレースホルダー 13">
            <a:extLst>
              <a:ext uri="{FF2B5EF4-FFF2-40B4-BE49-F238E27FC236}">
                <a16:creationId xmlns:a16="http://schemas.microsoft.com/office/drawing/2014/main" id="{E5C32EEA-8A4E-4FCF-9897-CCEF375E74F1}"/>
              </a:ext>
            </a:extLst>
          </p:cNvPr>
          <p:cNvSpPr txBox="1">
            <a:spLocks/>
          </p:cNvSpPr>
          <p:nvPr/>
        </p:nvSpPr>
        <p:spPr>
          <a:xfrm>
            <a:off x="8449605" y="1769331"/>
            <a:ext cx="1774713" cy="372346"/>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000" dirty="0"/>
              <a:t>アレンジ動画</a:t>
            </a:r>
          </a:p>
        </p:txBody>
      </p:sp>
    </p:spTree>
    <p:extLst>
      <p:ext uri="{BB962C8B-B14F-4D97-AF65-F5344CB8AC3E}">
        <p14:creationId xmlns:p14="http://schemas.microsoft.com/office/powerpoint/2010/main" val="32260483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C1A40D-CB74-4F9B-92D9-E50CE0EDE042}"/>
              </a:ext>
            </a:extLst>
          </p:cNvPr>
          <p:cNvSpPr>
            <a:spLocks noGrp="1"/>
          </p:cNvSpPr>
          <p:nvPr>
            <p:ph type="title"/>
          </p:nvPr>
        </p:nvSpPr>
        <p:spPr/>
        <p:txBody>
          <a:bodyPr/>
          <a:lstStyle/>
          <a:p>
            <a:r>
              <a:rPr kumimoji="1" lang="ja-JP" altLang="en-US" dirty="0"/>
              <a:t>仮説</a:t>
            </a:r>
            <a:r>
              <a:rPr lang="en-US" altLang="ja-JP" dirty="0"/>
              <a:t>5</a:t>
            </a:r>
            <a:endParaRPr kumimoji="1" lang="ja-JP" altLang="en-US" dirty="0"/>
          </a:p>
        </p:txBody>
      </p:sp>
      <p:sp>
        <p:nvSpPr>
          <p:cNvPr id="4" name="四角形: 角を丸くする 3">
            <a:extLst>
              <a:ext uri="{FF2B5EF4-FFF2-40B4-BE49-F238E27FC236}">
                <a16:creationId xmlns:a16="http://schemas.microsoft.com/office/drawing/2014/main" id="{D361F9B5-1891-48E6-8EED-C5E84B05CCB6}"/>
              </a:ext>
            </a:extLst>
          </p:cNvPr>
          <p:cNvSpPr/>
          <p:nvPr/>
        </p:nvSpPr>
        <p:spPr>
          <a:xfrm>
            <a:off x="968188" y="2910078"/>
            <a:ext cx="10385612" cy="2182431"/>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800" dirty="0">
                <a:solidFill>
                  <a:schemeClr val="tx1"/>
                </a:solidFill>
              </a:rPr>
              <a:t>アレンジされた広告は、オリジナル広告に比べて</a:t>
            </a:r>
            <a:endParaRPr lang="en-US" altLang="ja-JP" sz="2800" dirty="0">
              <a:solidFill>
                <a:schemeClr val="tx1"/>
              </a:solidFill>
            </a:endParaRPr>
          </a:p>
          <a:p>
            <a:pPr algn="ctr"/>
            <a:r>
              <a:rPr lang="ja-JP" altLang="en-US" sz="2800" dirty="0">
                <a:solidFill>
                  <a:schemeClr val="tx1"/>
                </a:solidFill>
              </a:rPr>
              <a:t>拡散したい気持ちが高まる。</a:t>
            </a:r>
            <a:endParaRPr lang="en-US" altLang="ja-JP" sz="2800" dirty="0">
              <a:solidFill>
                <a:schemeClr val="tx1"/>
              </a:solidFill>
            </a:endParaRPr>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37</a:t>
            </a:fld>
            <a:endParaRPr kumimoji="1" lang="ja-JP" altLang="en-US"/>
          </a:p>
        </p:txBody>
      </p:sp>
    </p:spTree>
    <p:extLst>
      <p:ext uri="{BB962C8B-B14F-4D97-AF65-F5344CB8AC3E}">
        <p14:creationId xmlns:p14="http://schemas.microsoft.com/office/powerpoint/2010/main" val="24441860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50D4C6-E71B-41BF-B97B-46B9F22FCCCF}"/>
              </a:ext>
            </a:extLst>
          </p:cNvPr>
          <p:cNvSpPr>
            <a:spLocks noGrp="1"/>
          </p:cNvSpPr>
          <p:nvPr>
            <p:ph type="title"/>
          </p:nvPr>
        </p:nvSpPr>
        <p:spPr/>
        <p:txBody>
          <a:bodyPr/>
          <a:lstStyle/>
          <a:p>
            <a:r>
              <a:rPr kumimoji="1" lang="ja-JP" altLang="en-US" dirty="0"/>
              <a:t>仮説</a:t>
            </a:r>
            <a:r>
              <a:rPr lang="ja-JP" altLang="en-US" dirty="0"/>
              <a:t>（図解）</a:t>
            </a:r>
            <a:endParaRPr kumimoji="1" lang="ja-JP" altLang="en-US" dirty="0"/>
          </a:p>
        </p:txBody>
      </p:sp>
      <p:sp>
        <p:nvSpPr>
          <p:cNvPr id="4" name="スライド番号プレースホルダー 3">
            <a:extLst>
              <a:ext uri="{FF2B5EF4-FFF2-40B4-BE49-F238E27FC236}">
                <a16:creationId xmlns:a16="http://schemas.microsoft.com/office/drawing/2014/main" id="{7F10E02F-AD23-4657-A9BC-2377D81CC496}"/>
              </a:ext>
            </a:extLst>
          </p:cNvPr>
          <p:cNvSpPr>
            <a:spLocks noGrp="1"/>
          </p:cNvSpPr>
          <p:nvPr>
            <p:ph type="sldNum" sz="quarter" idx="12"/>
          </p:nvPr>
        </p:nvSpPr>
        <p:spPr/>
        <p:txBody>
          <a:bodyPr/>
          <a:lstStyle/>
          <a:p>
            <a:fld id="{A0425D7D-E298-47E0-9EE2-10DA9891358A}" type="slidenum">
              <a:rPr kumimoji="1" lang="ja-JP" altLang="en-US" smtClean="0"/>
              <a:t>38</a:t>
            </a:fld>
            <a:endParaRPr kumimoji="1" lang="ja-JP" altLang="en-US"/>
          </a:p>
        </p:txBody>
      </p:sp>
      <p:sp>
        <p:nvSpPr>
          <p:cNvPr id="28" name="テキスト ボックス 27">
            <a:extLst>
              <a:ext uri="{FF2B5EF4-FFF2-40B4-BE49-F238E27FC236}">
                <a16:creationId xmlns:a16="http://schemas.microsoft.com/office/drawing/2014/main" id="{EC3FFBA9-C24E-41F2-9D65-632C74B8A630}"/>
              </a:ext>
            </a:extLst>
          </p:cNvPr>
          <p:cNvSpPr txBox="1"/>
          <p:nvPr/>
        </p:nvSpPr>
        <p:spPr>
          <a:xfrm>
            <a:off x="8986615" y="4872830"/>
            <a:ext cx="1648918" cy="461665"/>
          </a:xfrm>
          <a:prstGeom prst="rect">
            <a:avLst/>
          </a:prstGeom>
          <a:noFill/>
        </p:spPr>
        <p:txBody>
          <a:bodyPr wrap="square" rtlCol="0">
            <a:spAutoFit/>
          </a:bodyPr>
          <a:lstStyle/>
          <a:p>
            <a:r>
              <a:rPr kumimoji="1" lang="ja-JP" altLang="en-US" sz="2400" dirty="0"/>
              <a:t>仮説⑤</a:t>
            </a:r>
          </a:p>
        </p:txBody>
      </p:sp>
      <p:grpSp>
        <p:nvGrpSpPr>
          <p:cNvPr id="3" name="図形グループ 2"/>
          <p:cNvGrpSpPr/>
          <p:nvPr/>
        </p:nvGrpSpPr>
        <p:grpSpPr>
          <a:xfrm>
            <a:off x="2273927" y="1535019"/>
            <a:ext cx="7568160" cy="4957856"/>
            <a:chOff x="1845042" y="674168"/>
            <a:chExt cx="8599097" cy="5682182"/>
          </a:xfrm>
        </p:grpSpPr>
        <p:sp>
          <p:nvSpPr>
            <p:cNvPr id="26" name="矢印: 下 25">
              <a:extLst>
                <a:ext uri="{FF2B5EF4-FFF2-40B4-BE49-F238E27FC236}">
                  <a16:creationId xmlns:a16="http://schemas.microsoft.com/office/drawing/2014/main" id="{5D6A1D89-A405-4A11-BF31-5C46B937FE91}"/>
                </a:ext>
              </a:extLst>
            </p:cNvPr>
            <p:cNvSpPr/>
            <p:nvPr/>
          </p:nvSpPr>
          <p:spPr>
            <a:xfrm rot="18965850">
              <a:off x="7903988" y="674168"/>
              <a:ext cx="277123" cy="2969298"/>
            </a:xfrm>
            <a:prstGeom prst="downArrow">
              <a:avLst>
                <a:gd name="adj1" fmla="val 50000"/>
                <a:gd name="adj2" fmla="val 105982"/>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矢印: 下 24">
              <a:extLst>
                <a:ext uri="{FF2B5EF4-FFF2-40B4-BE49-F238E27FC236}">
                  <a16:creationId xmlns:a16="http://schemas.microsoft.com/office/drawing/2014/main" id="{45DD5788-9D6F-49DF-93BC-F86287914818}"/>
                </a:ext>
              </a:extLst>
            </p:cNvPr>
            <p:cNvSpPr/>
            <p:nvPr/>
          </p:nvSpPr>
          <p:spPr>
            <a:xfrm rot="13447316">
              <a:off x="3705169" y="1093956"/>
              <a:ext cx="313961" cy="2570859"/>
            </a:xfrm>
            <a:prstGeom prst="downArrow">
              <a:avLst>
                <a:gd name="adj1" fmla="val 50000"/>
                <a:gd name="adj2" fmla="val 105982"/>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四角形: 角を丸くする 8">
              <a:extLst>
                <a:ext uri="{FF2B5EF4-FFF2-40B4-BE49-F238E27FC236}">
                  <a16:creationId xmlns:a16="http://schemas.microsoft.com/office/drawing/2014/main" id="{46A29252-5A25-47C9-94F1-93E2BFEA759C}"/>
                </a:ext>
              </a:extLst>
            </p:cNvPr>
            <p:cNvSpPr/>
            <p:nvPr/>
          </p:nvSpPr>
          <p:spPr>
            <a:xfrm>
              <a:off x="4747822" y="1040968"/>
              <a:ext cx="2696356" cy="954215"/>
            </a:xfrm>
            <a:prstGeom prst="round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ysClr val="windowText" lastClr="000000"/>
                  </a:solidFill>
                </a:rPr>
                <a:t>構造的不適合</a:t>
              </a:r>
            </a:p>
          </p:txBody>
        </p:sp>
        <p:sp>
          <p:nvSpPr>
            <p:cNvPr id="10" name="四角形: 角を丸くする 9">
              <a:extLst>
                <a:ext uri="{FF2B5EF4-FFF2-40B4-BE49-F238E27FC236}">
                  <a16:creationId xmlns:a16="http://schemas.microsoft.com/office/drawing/2014/main" id="{9F504B95-1988-4D96-B849-595E461681A2}"/>
                </a:ext>
              </a:extLst>
            </p:cNvPr>
            <p:cNvSpPr/>
            <p:nvPr/>
          </p:nvSpPr>
          <p:spPr>
            <a:xfrm>
              <a:off x="7650604" y="3234160"/>
              <a:ext cx="2696356" cy="954215"/>
            </a:xfrm>
            <a:prstGeom prst="round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ysClr val="windowText" lastClr="000000"/>
                  </a:solidFill>
                </a:rPr>
                <a:t>アレンジ</a:t>
              </a:r>
            </a:p>
          </p:txBody>
        </p:sp>
        <p:sp>
          <p:nvSpPr>
            <p:cNvPr id="11" name="四角形: 角を丸くする 10">
              <a:extLst>
                <a:ext uri="{FF2B5EF4-FFF2-40B4-BE49-F238E27FC236}">
                  <a16:creationId xmlns:a16="http://schemas.microsoft.com/office/drawing/2014/main" id="{7EE6669D-6BAA-48E3-8C82-1EB08E2AF8BB}"/>
                </a:ext>
              </a:extLst>
            </p:cNvPr>
            <p:cNvSpPr/>
            <p:nvPr/>
          </p:nvSpPr>
          <p:spPr>
            <a:xfrm>
              <a:off x="1845042" y="3234160"/>
              <a:ext cx="2696356" cy="954215"/>
            </a:xfrm>
            <a:prstGeom prst="round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ysClr val="windowText" lastClr="000000"/>
                  </a:solidFill>
                </a:rPr>
                <a:t>ユーモア</a:t>
              </a:r>
            </a:p>
          </p:txBody>
        </p:sp>
        <p:sp>
          <p:nvSpPr>
            <p:cNvPr id="17" name="矢印: 下 16">
              <a:extLst>
                <a:ext uri="{FF2B5EF4-FFF2-40B4-BE49-F238E27FC236}">
                  <a16:creationId xmlns:a16="http://schemas.microsoft.com/office/drawing/2014/main" id="{D25C2A43-1B32-48D8-B530-7A95165D193D}"/>
                </a:ext>
              </a:extLst>
            </p:cNvPr>
            <p:cNvSpPr/>
            <p:nvPr/>
          </p:nvSpPr>
          <p:spPr>
            <a:xfrm rot="16200000">
              <a:off x="5927183" y="2199953"/>
              <a:ext cx="337634" cy="3074383"/>
            </a:xfrm>
            <a:prstGeom prst="downArrow">
              <a:avLst>
                <a:gd name="adj1" fmla="val 50000"/>
                <a:gd name="adj2" fmla="val 105982"/>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四角形: 角を丸くする 19">
              <a:extLst>
                <a:ext uri="{FF2B5EF4-FFF2-40B4-BE49-F238E27FC236}">
                  <a16:creationId xmlns:a16="http://schemas.microsoft.com/office/drawing/2014/main" id="{24B5B5F6-AA2B-4BFE-AEE0-596C088CB165}"/>
                </a:ext>
              </a:extLst>
            </p:cNvPr>
            <p:cNvSpPr/>
            <p:nvPr/>
          </p:nvSpPr>
          <p:spPr>
            <a:xfrm>
              <a:off x="7655288" y="5402135"/>
              <a:ext cx="2696356" cy="954215"/>
            </a:xfrm>
            <a:prstGeom prst="roundRect">
              <a:avLst/>
            </a:prstGeom>
            <a:solidFill>
              <a:schemeClr val="accent4">
                <a:lumMod val="20000"/>
                <a:lumOff val="80000"/>
              </a:schemeClr>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ysClr val="windowText" lastClr="000000"/>
                  </a:solidFill>
                </a:rPr>
                <a:t>拡散</a:t>
              </a:r>
              <a:endParaRPr kumimoji="1" lang="ja-JP" altLang="en-US" sz="2400" dirty="0">
                <a:solidFill>
                  <a:sysClr val="windowText" lastClr="000000"/>
                </a:solidFill>
              </a:endParaRPr>
            </a:p>
          </p:txBody>
        </p:sp>
        <p:sp>
          <p:nvSpPr>
            <p:cNvPr id="27" name="矢印: 下 26">
              <a:extLst>
                <a:ext uri="{FF2B5EF4-FFF2-40B4-BE49-F238E27FC236}">
                  <a16:creationId xmlns:a16="http://schemas.microsoft.com/office/drawing/2014/main" id="{2B96C261-DE73-4E51-B56F-433A49C6E1E6}"/>
                </a:ext>
              </a:extLst>
            </p:cNvPr>
            <p:cNvSpPr/>
            <p:nvPr/>
          </p:nvSpPr>
          <p:spPr>
            <a:xfrm>
              <a:off x="8833105" y="4188374"/>
              <a:ext cx="338786" cy="1213761"/>
            </a:xfrm>
            <a:prstGeom prst="downArrow">
              <a:avLst>
                <a:gd name="adj1" fmla="val 50000"/>
                <a:gd name="adj2" fmla="val 105982"/>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9" name="テキスト ボックス 28">
              <a:extLst>
                <a:ext uri="{FF2B5EF4-FFF2-40B4-BE49-F238E27FC236}">
                  <a16:creationId xmlns:a16="http://schemas.microsoft.com/office/drawing/2014/main" id="{A7DA9CEB-B56E-4731-9209-D68FFF8AD73F}"/>
                </a:ext>
              </a:extLst>
            </p:cNvPr>
            <p:cNvSpPr txBox="1"/>
            <p:nvPr/>
          </p:nvSpPr>
          <p:spPr>
            <a:xfrm>
              <a:off x="8795221" y="2167577"/>
              <a:ext cx="1648918" cy="461665"/>
            </a:xfrm>
            <a:prstGeom prst="rect">
              <a:avLst/>
            </a:prstGeom>
            <a:noFill/>
          </p:spPr>
          <p:txBody>
            <a:bodyPr wrap="square" rtlCol="0">
              <a:spAutoFit/>
            </a:bodyPr>
            <a:lstStyle/>
            <a:p>
              <a:r>
                <a:rPr kumimoji="1" lang="ja-JP" altLang="en-US" sz="2400" dirty="0"/>
                <a:t>仮説④</a:t>
              </a:r>
            </a:p>
          </p:txBody>
        </p:sp>
        <p:sp>
          <p:nvSpPr>
            <p:cNvPr id="30" name="テキスト ボックス 29">
              <a:extLst>
                <a:ext uri="{FF2B5EF4-FFF2-40B4-BE49-F238E27FC236}">
                  <a16:creationId xmlns:a16="http://schemas.microsoft.com/office/drawing/2014/main" id="{72B45FCC-3463-41AE-B644-F6674C80DE5C}"/>
                </a:ext>
              </a:extLst>
            </p:cNvPr>
            <p:cNvSpPr txBox="1"/>
            <p:nvPr/>
          </p:nvSpPr>
          <p:spPr>
            <a:xfrm>
              <a:off x="8795221" y="1690688"/>
              <a:ext cx="1648918" cy="461665"/>
            </a:xfrm>
            <a:prstGeom prst="rect">
              <a:avLst/>
            </a:prstGeom>
            <a:noFill/>
          </p:spPr>
          <p:txBody>
            <a:bodyPr wrap="square" rtlCol="0">
              <a:spAutoFit/>
            </a:bodyPr>
            <a:lstStyle/>
            <a:p>
              <a:r>
                <a:rPr kumimoji="1" lang="ja-JP" altLang="en-US" sz="2400" dirty="0"/>
                <a:t>仮説③</a:t>
              </a:r>
            </a:p>
          </p:txBody>
        </p:sp>
        <p:sp>
          <p:nvSpPr>
            <p:cNvPr id="31" name="テキスト ボックス 30">
              <a:extLst>
                <a:ext uri="{FF2B5EF4-FFF2-40B4-BE49-F238E27FC236}">
                  <a16:creationId xmlns:a16="http://schemas.microsoft.com/office/drawing/2014/main" id="{A0B0A279-9F74-4F05-9E6A-6462AC071FF2}"/>
                </a:ext>
              </a:extLst>
            </p:cNvPr>
            <p:cNvSpPr txBox="1"/>
            <p:nvPr/>
          </p:nvSpPr>
          <p:spPr>
            <a:xfrm>
              <a:off x="2534613" y="1995183"/>
              <a:ext cx="1648918" cy="461665"/>
            </a:xfrm>
            <a:prstGeom prst="rect">
              <a:avLst/>
            </a:prstGeom>
            <a:noFill/>
          </p:spPr>
          <p:txBody>
            <a:bodyPr wrap="square" rtlCol="0">
              <a:spAutoFit/>
            </a:bodyPr>
            <a:lstStyle/>
            <a:p>
              <a:r>
                <a:rPr kumimoji="1" lang="ja-JP" altLang="en-US" sz="2400" dirty="0"/>
                <a:t>仮説②</a:t>
              </a:r>
            </a:p>
          </p:txBody>
        </p:sp>
        <p:sp>
          <p:nvSpPr>
            <p:cNvPr id="32" name="テキスト ボックス 31">
              <a:extLst>
                <a:ext uri="{FF2B5EF4-FFF2-40B4-BE49-F238E27FC236}">
                  <a16:creationId xmlns:a16="http://schemas.microsoft.com/office/drawing/2014/main" id="{775A9917-D8B4-44F6-9441-D807A029C341}"/>
                </a:ext>
              </a:extLst>
            </p:cNvPr>
            <p:cNvSpPr txBox="1"/>
            <p:nvPr/>
          </p:nvSpPr>
          <p:spPr>
            <a:xfrm>
              <a:off x="5632988" y="4123673"/>
              <a:ext cx="1648918" cy="461665"/>
            </a:xfrm>
            <a:prstGeom prst="rect">
              <a:avLst/>
            </a:prstGeom>
            <a:noFill/>
          </p:spPr>
          <p:txBody>
            <a:bodyPr wrap="square" rtlCol="0">
              <a:spAutoFit/>
            </a:bodyPr>
            <a:lstStyle/>
            <a:p>
              <a:r>
                <a:rPr kumimoji="1" lang="ja-JP" altLang="en-US" sz="2400" dirty="0"/>
                <a:t>仮説➀</a:t>
              </a:r>
            </a:p>
          </p:txBody>
        </p:sp>
      </p:grpSp>
    </p:spTree>
    <p:extLst>
      <p:ext uri="{BB962C8B-B14F-4D97-AF65-F5344CB8AC3E}">
        <p14:creationId xmlns:p14="http://schemas.microsoft.com/office/powerpoint/2010/main" val="9041161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9EA71A-A123-45D1-928B-84629CB69C78}"/>
              </a:ext>
            </a:extLst>
          </p:cNvPr>
          <p:cNvSpPr>
            <a:spLocks noGrp="1"/>
          </p:cNvSpPr>
          <p:nvPr>
            <p:ph type="title"/>
          </p:nvPr>
        </p:nvSpPr>
        <p:spPr>
          <a:xfrm>
            <a:off x="945777" y="2848348"/>
            <a:ext cx="10515600" cy="1325563"/>
          </a:xfrm>
        </p:spPr>
        <p:txBody>
          <a:bodyPr/>
          <a:lstStyle/>
          <a:p>
            <a:pPr algn="ctr"/>
            <a:r>
              <a:rPr kumimoji="1" lang="ja-JP" altLang="en-US" dirty="0"/>
              <a:t>検証</a:t>
            </a:r>
          </a:p>
        </p:txBody>
      </p:sp>
      <p:sp>
        <p:nvSpPr>
          <p:cNvPr id="3" name="スライド番号プレースホルダー 2">
            <a:extLst>
              <a:ext uri="{FF2B5EF4-FFF2-40B4-BE49-F238E27FC236}">
                <a16:creationId xmlns:a16="http://schemas.microsoft.com/office/drawing/2014/main" id="{99DF13EB-A250-4541-8170-3240A9D7E7D2}"/>
              </a:ext>
            </a:extLst>
          </p:cNvPr>
          <p:cNvSpPr>
            <a:spLocks noGrp="1"/>
          </p:cNvSpPr>
          <p:nvPr>
            <p:ph type="sldNum" sz="quarter" idx="12"/>
          </p:nvPr>
        </p:nvSpPr>
        <p:spPr/>
        <p:txBody>
          <a:bodyPr/>
          <a:lstStyle/>
          <a:p>
            <a:fld id="{A0425D7D-E298-47E0-9EE2-10DA9891358A}" type="slidenum">
              <a:rPr kumimoji="1" lang="ja-JP" altLang="en-US" smtClean="0"/>
              <a:t>39</a:t>
            </a:fld>
            <a:endParaRPr kumimoji="1" lang="ja-JP" altLang="en-US"/>
          </a:p>
        </p:txBody>
      </p:sp>
    </p:spTree>
    <p:extLst>
      <p:ext uri="{BB962C8B-B14F-4D97-AF65-F5344CB8AC3E}">
        <p14:creationId xmlns:p14="http://schemas.microsoft.com/office/powerpoint/2010/main" val="746782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はじめに</a:t>
            </a:r>
          </a:p>
        </p:txBody>
      </p:sp>
      <p:sp>
        <p:nvSpPr>
          <p:cNvPr id="3" name="コンテンツ プレースホルダー 2"/>
          <p:cNvSpPr>
            <a:spLocks noGrp="1"/>
          </p:cNvSpPr>
          <p:nvPr>
            <p:ph idx="1"/>
          </p:nvPr>
        </p:nvSpPr>
        <p:spPr/>
        <p:txBody>
          <a:bodyPr/>
          <a:lstStyle/>
          <a:p>
            <a:r>
              <a:rPr lang="ja-JP" altLang="en-US" sz="2000" dirty="0"/>
              <a:t>テレビに対するイメージ悪化によりテレビの視聴時間が減少する“</a:t>
            </a:r>
            <a:r>
              <a:rPr lang="ja-JP" altLang="en-US" sz="2000" u="sng" dirty="0">
                <a:solidFill>
                  <a:srgbClr val="FF0000"/>
                </a:solidFill>
              </a:rPr>
              <a:t>テレビ離れ</a:t>
            </a:r>
            <a:r>
              <a:rPr lang="ja-JP" altLang="en-US" sz="2000" dirty="0"/>
              <a:t>”と呼ばれる現象が起きている。</a:t>
            </a:r>
            <a:endParaRPr lang="en-US" altLang="ja-JP" sz="2000" dirty="0"/>
          </a:p>
          <a:p>
            <a:endParaRPr lang="en-US" altLang="ja-JP" sz="2000" dirty="0"/>
          </a:p>
          <a:p>
            <a:r>
              <a:rPr lang="ja-JP" altLang="en-US" sz="2000" dirty="0"/>
              <a:t>テレビより</a:t>
            </a:r>
            <a:r>
              <a:rPr lang="ja-JP" altLang="en-US" sz="2000" u="sng" dirty="0">
                <a:solidFill>
                  <a:srgbClr val="FF0000"/>
                </a:solidFill>
              </a:rPr>
              <a:t>ネット利用の方が長い</a:t>
            </a:r>
            <a:r>
              <a:rPr lang="ja-JP" altLang="en-US" sz="2000" dirty="0"/>
              <a:t>。</a:t>
            </a:r>
            <a:endParaRPr lang="en-US" altLang="ja-JP" sz="2000" dirty="0"/>
          </a:p>
          <a:p>
            <a:endParaRPr lang="en-US" altLang="ja-JP" sz="2000" dirty="0"/>
          </a:p>
          <a:p>
            <a:r>
              <a:rPr lang="ja-JP" altLang="en-US" sz="2000" dirty="0"/>
              <a:t>録画されたテレビ番組では</a:t>
            </a:r>
            <a:r>
              <a:rPr lang="ja-JP" altLang="en-US" sz="2000" u="sng" dirty="0">
                <a:solidFill>
                  <a:srgbClr val="FF0000"/>
                </a:solidFill>
              </a:rPr>
              <a:t>テレビ</a:t>
            </a:r>
            <a:r>
              <a:rPr lang="en-US" altLang="ja-JP" sz="2000" u="sng" dirty="0">
                <a:solidFill>
                  <a:srgbClr val="FF0000"/>
                </a:solidFill>
              </a:rPr>
              <a:t>CM</a:t>
            </a:r>
            <a:r>
              <a:rPr lang="ja-JP" altLang="en-US" sz="2000" u="sng" dirty="0">
                <a:solidFill>
                  <a:srgbClr val="FF0000"/>
                </a:solidFill>
              </a:rPr>
              <a:t>をスキップする</a:t>
            </a:r>
            <a:r>
              <a:rPr lang="ja-JP" altLang="en-US" sz="2000" dirty="0"/>
              <a:t>という現象が起きている。</a:t>
            </a:r>
            <a:endParaRPr lang="en-US" altLang="ja-JP" sz="2000" dirty="0"/>
          </a:p>
          <a:p>
            <a:endParaRPr lang="en-US" altLang="ja-JP" sz="2000" dirty="0"/>
          </a:p>
          <a:p>
            <a:r>
              <a:rPr lang="ja-JP" altLang="en-US" sz="2000" dirty="0"/>
              <a:t>インターネット広告費用は年々増えている傾向にある。</a:t>
            </a:r>
          </a:p>
          <a:p>
            <a:endParaRPr lang="ja-JP" altLang="en-US" sz="2400" dirty="0"/>
          </a:p>
          <a:p>
            <a:endParaRPr lang="en-US" altLang="ja-JP" sz="2400" dirty="0">
              <a:solidFill>
                <a:srgbClr val="FF0000"/>
              </a:solidFill>
            </a:endParaRPr>
          </a:p>
          <a:p>
            <a:endParaRPr lang="ja-JP" altLang="en-US" sz="2400" dirty="0">
              <a:solidFill>
                <a:srgbClr val="FF0000"/>
              </a:solidFill>
            </a:endParaRPr>
          </a:p>
          <a:p>
            <a:endParaRPr lang="en-US" altLang="ja-JP" sz="2400" dirty="0"/>
          </a:p>
          <a:p>
            <a:pPr marL="0" indent="0">
              <a:buNone/>
            </a:pPr>
            <a:endParaRPr lang="en-US" altLang="ja-JP" sz="24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4</a:t>
            </a:fld>
            <a:endParaRPr lang="ja-JP" altLang="en-US" dirty="0"/>
          </a:p>
        </p:txBody>
      </p:sp>
      <p:sp>
        <p:nvSpPr>
          <p:cNvPr id="6" name="テキスト ボックス 5">
            <a:extLst>
              <a:ext uri="{FF2B5EF4-FFF2-40B4-BE49-F238E27FC236}">
                <a16:creationId xmlns:a16="http://schemas.microsoft.com/office/drawing/2014/main" id="{0E0EBD97-7030-3245-AAA6-36DC0E4B291A}"/>
              </a:ext>
            </a:extLst>
          </p:cNvPr>
          <p:cNvSpPr txBox="1"/>
          <p:nvPr/>
        </p:nvSpPr>
        <p:spPr>
          <a:xfrm>
            <a:off x="9363115" y="2307382"/>
            <a:ext cx="1954510" cy="369332"/>
          </a:xfrm>
          <a:prstGeom prst="rect">
            <a:avLst/>
          </a:prstGeom>
          <a:noFill/>
        </p:spPr>
        <p:txBody>
          <a:bodyPr wrap="square" rtlCol="0">
            <a:spAutoFit/>
          </a:bodyPr>
          <a:lstStyle/>
          <a:p>
            <a:r>
              <a:rPr kumimoji="1" lang="ja-JP" altLang="en-US" dirty="0"/>
              <a:t>エコノーツ</a:t>
            </a:r>
            <a:r>
              <a:rPr kumimoji="1" lang="en-US" altLang="ja-JP" dirty="0"/>
              <a:t>(2018)</a:t>
            </a:r>
            <a:endParaRPr kumimoji="1" lang="ja-JP" altLang="en-US" dirty="0"/>
          </a:p>
        </p:txBody>
      </p:sp>
      <p:sp>
        <p:nvSpPr>
          <p:cNvPr id="7" name="テキスト ボックス 6">
            <a:extLst>
              <a:ext uri="{FF2B5EF4-FFF2-40B4-BE49-F238E27FC236}">
                <a16:creationId xmlns:a16="http://schemas.microsoft.com/office/drawing/2014/main" id="{363E520B-E201-B747-A530-68CA6E0E59B3}"/>
              </a:ext>
            </a:extLst>
          </p:cNvPr>
          <p:cNvSpPr txBox="1"/>
          <p:nvPr/>
        </p:nvSpPr>
        <p:spPr>
          <a:xfrm>
            <a:off x="7700929" y="3158471"/>
            <a:ext cx="3616696" cy="369332"/>
          </a:xfrm>
          <a:prstGeom prst="rect">
            <a:avLst/>
          </a:prstGeom>
          <a:noFill/>
        </p:spPr>
        <p:txBody>
          <a:bodyPr wrap="none" rtlCol="0">
            <a:spAutoFit/>
          </a:bodyPr>
          <a:lstStyle/>
          <a:p>
            <a:r>
              <a:rPr lang="ja-JP" altLang="en-US" dirty="0"/>
              <a:t>総務省情報通信政策研究所 </a:t>
            </a:r>
            <a:r>
              <a:rPr lang="en-US" altLang="ja-JP" dirty="0"/>
              <a:t>(2018)</a:t>
            </a:r>
            <a:endParaRPr lang="ja-JP" altLang="en-US" dirty="0"/>
          </a:p>
        </p:txBody>
      </p:sp>
      <p:sp>
        <p:nvSpPr>
          <p:cNvPr id="8" name="テキスト ボックス 7">
            <a:extLst>
              <a:ext uri="{FF2B5EF4-FFF2-40B4-BE49-F238E27FC236}">
                <a16:creationId xmlns:a16="http://schemas.microsoft.com/office/drawing/2014/main" id="{79EDCAE8-F114-E84E-9C95-9ED9FC5F82E2}"/>
              </a:ext>
            </a:extLst>
          </p:cNvPr>
          <p:cNvSpPr txBox="1"/>
          <p:nvPr/>
        </p:nvSpPr>
        <p:spPr>
          <a:xfrm>
            <a:off x="9524385" y="4009560"/>
            <a:ext cx="1829415" cy="369332"/>
          </a:xfrm>
          <a:prstGeom prst="rect">
            <a:avLst/>
          </a:prstGeom>
          <a:noFill/>
        </p:spPr>
        <p:txBody>
          <a:bodyPr wrap="square" rtlCol="0">
            <a:spAutoFit/>
          </a:bodyPr>
          <a:lstStyle/>
          <a:p>
            <a:r>
              <a:rPr kumimoji="1" lang="en-US" altLang="ja-JP" dirty="0" err="1"/>
              <a:t>MarkeZine</a:t>
            </a:r>
            <a:r>
              <a:rPr kumimoji="1" lang="en-US" altLang="ja-JP" dirty="0"/>
              <a:t>(2018)</a:t>
            </a:r>
            <a:endParaRPr kumimoji="1" lang="ja-JP" altLang="en-US" dirty="0"/>
          </a:p>
        </p:txBody>
      </p:sp>
      <p:sp>
        <p:nvSpPr>
          <p:cNvPr id="9" name="正方形/長方形 8">
            <a:extLst>
              <a:ext uri="{FF2B5EF4-FFF2-40B4-BE49-F238E27FC236}">
                <a16:creationId xmlns:a16="http://schemas.microsoft.com/office/drawing/2014/main" id="{820E2C33-AB58-4118-858A-EC276B649BE6}"/>
              </a:ext>
            </a:extLst>
          </p:cNvPr>
          <p:cNvSpPr/>
          <p:nvPr/>
        </p:nvSpPr>
        <p:spPr>
          <a:xfrm>
            <a:off x="8876684" y="4860649"/>
            <a:ext cx="2477116" cy="369332"/>
          </a:xfrm>
          <a:prstGeom prst="rect">
            <a:avLst/>
          </a:prstGeom>
        </p:spPr>
        <p:txBody>
          <a:bodyPr wrap="square">
            <a:spAutoFit/>
          </a:bodyPr>
          <a:lstStyle/>
          <a:p>
            <a:r>
              <a:rPr lang="en-US" altLang="ja-JP" dirty="0" err="1"/>
              <a:t>CyberAgent</a:t>
            </a:r>
            <a:r>
              <a:rPr lang="en-US" altLang="ja-JP" dirty="0"/>
              <a:t>, </a:t>
            </a:r>
            <a:r>
              <a:rPr lang="ja-JP" altLang="en-US" dirty="0"/>
              <a:t>電通</a:t>
            </a:r>
            <a:r>
              <a:rPr lang="en-US" altLang="ja-JP" dirty="0"/>
              <a:t>(2018)</a:t>
            </a:r>
            <a:endParaRPr lang="ja-JP" altLang="en-US" dirty="0"/>
          </a:p>
        </p:txBody>
      </p:sp>
      <p:sp>
        <p:nvSpPr>
          <p:cNvPr id="10" name="角丸四角形 9"/>
          <p:cNvSpPr/>
          <p:nvPr/>
        </p:nvSpPr>
        <p:spPr>
          <a:xfrm>
            <a:off x="697424" y="5460811"/>
            <a:ext cx="10817817" cy="1037763"/>
          </a:xfrm>
          <a:prstGeom prst="roundRect">
            <a:avLst/>
          </a:prstGeom>
          <a:ln w="38100"/>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800" dirty="0"/>
              <a:t>動画広告はテレビより</a:t>
            </a:r>
            <a:r>
              <a:rPr lang="ja-JP" altLang="en-US" sz="2800" dirty="0">
                <a:highlight>
                  <a:srgbClr val="FFFF00"/>
                </a:highlight>
              </a:rPr>
              <a:t>ネット・ＳＮＳ</a:t>
            </a:r>
            <a:r>
              <a:rPr lang="ja-JP" altLang="en-US" sz="2800" dirty="0"/>
              <a:t>の方が有効なのではないか。</a:t>
            </a:r>
          </a:p>
        </p:txBody>
      </p:sp>
    </p:spTree>
    <p:extLst>
      <p:ext uri="{BB962C8B-B14F-4D97-AF65-F5344CB8AC3E}">
        <p14:creationId xmlns:p14="http://schemas.microsoft.com/office/powerpoint/2010/main" val="53885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a:t>
            </a:r>
            <a:r>
              <a:rPr lang="ja-JP" altLang="en-US" dirty="0"/>
              <a:t>の流れ</a:t>
            </a:r>
            <a:endParaRPr kumimoji="1"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40</a:t>
            </a:fld>
            <a:endParaRPr kumimoji="1" lang="ja-JP" altLang="en-US"/>
          </a:p>
        </p:txBody>
      </p:sp>
      <p:sp>
        <p:nvSpPr>
          <p:cNvPr id="8" name="テキスト ボックス 7">
            <a:extLst>
              <a:ext uri="{FF2B5EF4-FFF2-40B4-BE49-F238E27FC236}">
                <a16:creationId xmlns:a16="http://schemas.microsoft.com/office/drawing/2014/main" id="{25DB0BE2-B067-465C-B7E8-3ED91ECB0A2B}"/>
              </a:ext>
            </a:extLst>
          </p:cNvPr>
          <p:cNvSpPr txBox="1"/>
          <p:nvPr/>
        </p:nvSpPr>
        <p:spPr>
          <a:xfrm>
            <a:off x="838200" y="2245203"/>
            <a:ext cx="9779430" cy="1200329"/>
          </a:xfrm>
          <a:prstGeom prst="rect">
            <a:avLst/>
          </a:prstGeom>
          <a:noFill/>
        </p:spPr>
        <p:txBody>
          <a:bodyPr wrap="square" rtlCol="0">
            <a:spAutoFit/>
          </a:bodyPr>
          <a:lstStyle/>
          <a:p>
            <a:r>
              <a:rPr lang="ja-JP" altLang="en-US" sz="2400" dirty="0"/>
              <a:t>検証にあたっては、ユーモア広告が有効とされている</a:t>
            </a:r>
            <a:endParaRPr lang="en-US" altLang="ja-JP" sz="2400" dirty="0"/>
          </a:p>
          <a:p>
            <a:r>
              <a:rPr lang="ja-JP" altLang="en-US" sz="2400" b="1" u="sng" dirty="0"/>
              <a:t>低関与の既存製品</a:t>
            </a:r>
            <a:r>
              <a:rPr lang="ja-JP" altLang="en-US" sz="2400" dirty="0"/>
              <a:t>に絞って検証を進めていく。</a:t>
            </a:r>
            <a:endParaRPr lang="en-US" altLang="ja-JP" sz="3200" dirty="0"/>
          </a:p>
          <a:p>
            <a:endParaRPr lang="en-US" altLang="ja-JP" sz="2400" dirty="0"/>
          </a:p>
        </p:txBody>
      </p:sp>
      <p:grpSp>
        <p:nvGrpSpPr>
          <p:cNvPr id="17" name="グループ化 16">
            <a:extLst>
              <a:ext uri="{FF2B5EF4-FFF2-40B4-BE49-F238E27FC236}">
                <a16:creationId xmlns:a16="http://schemas.microsoft.com/office/drawing/2014/main" id="{B466AD89-423B-4495-892B-649B592EB3BB}"/>
              </a:ext>
            </a:extLst>
          </p:cNvPr>
          <p:cNvGrpSpPr/>
          <p:nvPr/>
        </p:nvGrpSpPr>
        <p:grpSpPr>
          <a:xfrm>
            <a:off x="365341" y="4245752"/>
            <a:ext cx="11461318" cy="1691739"/>
            <a:chOff x="462861" y="4626292"/>
            <a:chExt cx="11461318" cy="1691739"/>
          </a:xfrm>
        </p:grpSpPr>
        <p:sp>
          <p:nvSpPr>
            <p:cNvPr id="18" name="四角形: 角を丸くする 17">
              <a:extLst>
                <a:ext uri="{FF2B5EF4-FFF2-40B4-BE49-F238E27FC236}">
                  <a16:creationId xmlns:a16="http://schemas.microsoft.com/office/drawing/2014/main" id="{31180893-408E-4CEA-A9C2-73803A71D9FC}"/>
                </a:ext>
              </a:extLst>
            </p:cNvPr>
            <p:cNvSpPr/>
            <p:nvPr/>
          </p:nvSpPr>
          <p:spPr>
            <a:xfrm>
              <a:off x="462861" y="4626293"/>
              <a:ext cx="3294950" cy="168560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sz="2000" b="1" dirty="0">
                  <a:solidFill>
                    <a:schemeClr val="tx1"/>
                  </a:solidFill>
                </a:rPr>
                <a:t>本調査１</a:t>
              </a:r>
              <a:endParaRPr lang="en-US" altLang="ja-JP" sz="2000" b="1" dirty="0">
                <a:solidFill>
                  <a:schemeClr val="tx1"/>
                </a:solidFill>
              </a:endParaRPr>
            </a:p>
            <a:p>
              <a:pPr lvl="0" algn="ctr"/>
              <a:endParaRPr lang="en-US" altLang="ja-JP" sz="2000" dirty="0">
                <a:solidFill>
                  <a:schemeClr val="tx1"/>
                </a:solidFill>
              </a:endParaRPr>
            </a:p>
            <a:p>
              <a:pPr lvl="0" algn="ctr"/>
              <a:r>
                <a:rPr lang="en-US" altLang="ja-JP" sz="2000" dirty="0">
                  <a:solidFill>
                    <a:schemeClr val="tx1"/>
                  </a:solidFill>
                </a:rPr>
                <a:t>(</a:t>
              </a:r>
              <a:r>
                <a:rPr lang="ja-JP" altLang="en-US" sz="2000" dirty="0">
                  <a:solidFill>
                    <a:schemeClr val="tx1"/>
                  </a:solidFill>
                </a:rPr>
                <a:t>仮説１を検証するため</a:t>
              </a:r>
              <a:r>
                <a:rPr lang="en-US" altLang="ja-JP" sz="2000" dirty="0">
                  <a:solidFill>
                    <a:schemeClr val="tx1"/>
                  </a:solidFill>
                </a:rPr>
                <a:t>)</a:t>
              </a:r>
            </a:p>
          </p:txBody>
        </p:sp>
        <p:sp>
          <p:nvSpPr>
            <p:cNvPr id="19" name="四角形: 角を丸くする 18">
              <a:extLst>
                <a:ext uri="{FF2B5EF4-FFF2-40B4-BE49-F238E27FC236}">
                  <a16:creationId xmlns:a16="http://schemas.microsoft.com/office/drawing/2014/main" id="{7D924E68-373D-4848-B080-2D989315115A}"/>
                </a:ext>
              </a:extLst>
            </p:cNvPr>
            <p:cNvSpPr/>
            <p:nvPr/>
          </p:nvSpPr>
          <p:spPr>
            <a:xfrm>
              <a:off x="4495925" y="4626292"/>
              <a:ext cx="3352288" cy="16856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sz="2000" b="1" dirty="0">
                  <a:solidFill>
                    <a:schemeClr val="tx1"/>
                  </a:solidFill>
                </a:rPr>
                <a:t>事前調査１、２</a:t>
              </a:r>
              <a:endParaRPr lang="en-US" altLang="ja-JP" sz="2000" b="1" dirty="0">
                <a:solidFill>
                  <a:schemeClr val="tx1"/>
                </a:solidFill>
              </a:endParaRPr>
            </a:p>
            <a:p>
              <a:pPr lvl="0" algn="ctr"/>
              <a:endParaRPr lang="en-US" altLang="ja-JP" sz="2000" dirty="0">
                <a:solidFill>
                  <a:schemeClr val="tx1"/>
                </a:solidFill>
              </a:endParaRPr>
            </a:p>
            <a:p>
              <a:pPr lvl="0" algn="ctr"/>
              <a:r>
                <a:rPr lang="en-US" altLang="ja-JP" sz="2000" dirty="0">
                  <a:solidFill>
                    <a:schemeClr val="tx1"/>
                  </a:solidFill>
                </a:rPr>
                <a:t>(</a:t>
              </a:r>
              <a:r>
                <a:rPr lang="ja-JP" altLang="en-US" sz="2000" dirty="0">
                  <a:solidFill>
                    <a:schemeClr val="tx1"/>
                  </a:solidFill>
                </a:rPr>
                <a:t>本調査２で使用する</a:t>
              </a:r>
              <a:endParaRPr lang="en-US" altLang="ja-JP" sz="2000" dirty="0">
                <a:solidFill>
                  <a:schemeClr val="tx1"/>
                </a:solidFill>
              </a:endParaRPr>
            </a:p>
            <a:p>
              <a:pPr lvl="0" algn="ctr"/>
              <a:r>
                <a:rPr lang="ja-JP" altLang="en-US" sz="2000" dirty="0">
                  <a:solidFill>
                    <a:schemeClr val="tx1"/>
                  </a:solidFill>
                </a:rPr>
                <a:t>　動画を選定するため</a:t>
              </a:r>
              <a:r>
                <a:rPr lang="en-US" altLang="ja-JP" sz="2000" dirty="0">
                  <a:solidFill>
                    <a:schemeClr val="tx1"/>
                  </a:solidFill>
                </a:rPr>
                <a:t>)</a:t>
              </a:r>
              <a:endParaRPr lang="ja-JP" altLang="en-US" sz="2000" dirty="0">
                <a:solidFill>
                  <a:schemeClr val="tx1"/>
                </a:solidFill>
              </a:endParaRPr>
            </a:p>
          </p:txBody>
        </p:sp>
        <p:sp>
          <p:nvSpPr>
            <p:cNvPr id="20" name="四角形: 角を丸くする 19">
              <a:extLst>
                <a:ext uri="{FF2B5EF4-FFF2-40B4-BE49-F238E27FC236}">
                  <a16:creationId xmlns:a16="http://schemas.microsoft.com/office/drawing/2014/main" id="{683D072C-64B7-477A-BD36-D05F1F9AF224}"/>
                </a:ext>
              </a:extLst>
            </p:cNvPr>
            <p:cNvSpPr/>
            <p:nvPr/>
          </p:nvSpPr>
          <p:spPr>
            <a:xfrm>
              <a:off x="8571891" y="4632425"/>
              <a:ext cx="3352288" cy="1685606"/>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sz="2000" b="1" dirty="0">
                  <a:solidFill>
                    <a:schemeClr val="tx1"/>
                  </a:solidFill>
                </a:rPr>
                <a:t>本調査２</a:t>
              </a:r>
              <a:endParaRPr lang="en-US" altLang="ja-JP" sz="2000" b="1" dirty="0">
                <a:solidFill>
                  <a:schemeClr val="tx1"/>
                </a:solidFill>
              </a:endParaRPr>
            </a:p>
            <a:p>
              <a:pPr lvl="0" algn="ctr"/>
              <a:endParaRPr lang="en-US" altLang="ja-JP" sz="2000" dirty="0">
                <a:solidFill>
                  <a:schemeClr val="tx1"/>
                </a:solidFill>
              </a:endParaRPr>
            </a:p>
            <a:p>
              <a:pPr lvl="0" algn="ctr"/>
              <a:r>
                <a:rPr lang="en-US" altLang="ja-JP" sz="2000" dirty="0">
                  <a:solidFill>
                    <a:schemeClr val="tx1"/>
                  </a:solidFill>
                </a:rPr>
                <a:t>(</a:t>
              </a:r>
              <a:r>
                <a:rPr lang="ja-JP" altLang="en-US" sz="2000" dirty="0">
                  <a:solidFill>
                    <a:schemeClr val="tx1"/>
                  </a:solidFill>
                </a:rPr>
                <a:t>仮説２～５を</a:t>
              </a:r>
              <a:endParaRPr lang="en-US" altLang="ja-JP" sz="2000" dirty="0">
                <a:solidFill>
                  <a:schemeClr val="tx1"/>
                </a:solidFill>
              </a:endParaRPr>
            </a:p>
            <a:p>
              <a:pPr lvl="0" algn="ctr"/>
              <a:r>
                <a:rPr lang="ja-JP" altLang="en-US" sz="2000" dirty="0">
                  <a:solidFill>
                    <a:schemeClr val="tx1"/>
                  </a:solidFill>
                </a:rPr>
                <a:t>　検証するため</a:t>
              </a:r>
              <a:r>
                <a:rPr lang="en-US" altLang="ja-JP" sz="2000" dirty="0">
                  <a:solidFill>
                    <a:schemeClr val="tx1"/>
                  </a:solidFill>
                </a:rPr>
                <a:t>)</a:t>
              </a:r>
              <a:endParaRPr lang="ja-JP" altLang="en-US" sz="2000" dirty="0">
                <a:solidFill>
                  <a:schemeClr val="tx1"/>
                </a:solidFill>
              </a:endParaRPr>
            </a:p>
          </p:txBody>
        </p:sp>
        <p:sp>
          <p:nvSpPr>
            <p:cNvPr id="21" name="矢印: 右 20">
              <a:extLst>
                <a:ext uri="{FF2B5EF4-FFF2-40B4-BE49-F238E27FC236}">
                  <a16:creationId xmlns:a16="http://schemas.microsoft.com/office/drawing/2014/main" id="{E75DE728-BE3F-4C5C-8B22-26AB1638730C}"/>
                </a:ext>
              </a:extLst>
            </p:cNvPr>
            <p:cNvSpPr/>
            <p:nvPr/>
          </p:nvSpPr>
          <p:spPr>
            <a:xfrm>
              <a:off x="3790851" y="5228064"/>
              <a:ext cx="628209" cy="612990"/>
            </a:xfrm>
            <a:prstGeom prst="rightArrow">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右 21">
              <a:extLst>
                <a:ext uri="{FF2B5EF4-FFF2-40B4-BE49-F238E27FC236}">
                  <a16:creationId xmlns:a16="http://schemas.microsoft.com/office/drawing/2014/main" id="{DEEEF0BD-32AB-4DC0-8BF5-C05D530EB9AE}"/>
                </a:ext>
              </a:extLst>
            </p:cNvPr>
            <p:cNvSpPr/>
            <p:nvPr/>
          </p:nvSpPr>
          <p:spPr>
            <a:xfrm>
              <a:off x="7925078" y="5228064"/>
              <a:ext cx="628209" cy="612990"/>
            </a:xfrm>
            <a:prstGeom prst="rightArrow">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4" name="テキスト ボックス 23">
            <a:extLst>
              <a:ext uri="{FF2B5EF4-FFF2-40B4-BE49-F238E27FC236}">
                <a16:creationId xmlns:a16="http://schemas.microsoft.com/office/drawing/2014/main" id="{C1446C1C-02B5-401A-A116-8128925E577B}"/>
              </a:ext>
            </a:extLst>
          </p:cNvPr>
          <p:cNvSpPr txBox="1"/>
          <p:nvPr/>
        </p:nvSpPr>
        <p:spPr>
          <a:xfrm>
            <a:off x="687273" y="1645038"/>
            <a:ext cx="2613866" cy="400110"/>
          </a:xfrm>
          <a:prstGeom prst="rect">
            <a:avLst/>
          </a:prstGeom>
          <a:noFill/>
        </p:spPr>
        <p:txBody>
          <a:bodyPr wrap="square" rtlCol="0">
            <a:spAutoFit/>
          </a:bodyPr>
          <a:lstStyle/>
          <a:p>
            <a:r>
              <a:rPr kumimoji="1" lang="en-US" altLang="ja-JP" sz="2000" dirty="0"/>
              <a:t>【</a:t>
            </a:r>
            <a:r>
              <a:rPr kumimoji="1" lang="ja-JP" altLang="en-US" sz="2000" dirty="0"/>
              <a:t>検証にあたって</a:t>
            </a:r>
            <a:r>
              <a:rPr kumimoji="1" lang="en-US" altLang="ja-JP" sz="2000" dirty="0"/>
              <a:t>】</a:t>
            </a:r>
            <a:endParaRPr kumimoji="1" lang="ja-JP" altLang="en-US" sz="2000" dirty="0"/>
          </a:p>
        </p:txBody>
      </p:sp>
      <p:sp>
        <p:nvSpPr>
          <p:cNvPr id="25" name="テキスト ボックス 24">
            <a:extLst>
              <a:ext uri="{FF2B5EF4-FFF2-40B4-BE49-F238E27FC236}">
                <a16:creationId xmlns:a16="http://schemas.microsoft.com/office/drawing/2014/main" id="{D7A7DC6F-1E84-4560-89BA-ACAF3CE7067A}"/>
              </a:ext>
            </a:extLst>
          </p:cNvPr>
          <p:cNvSpPr txBox="1"/>
          <p:nvPr/>
        </p:nvSpPr>
        <p:spPr>
          <a:xfrm>
            <a:off x="687273" y="3645587"/>
            <a:ext cx="2613866" cy="400110"/>
          </a:xfrm>
          <a:prstGeom prst="rect">
            <a:avLst/>
          </a:prstGeom>
          <a:noFill/>
        </p:spPr>
        <p:txBody>
          <a:bodyPr wrap="square" rtlCol="0">
            <a:spAutoFit/>
          </a:bodyPr>
          <a:lstStyle/>
          <a:p>
            <a:r>
              <a:rPr kumimoji="1" lang="en-US" altLang="ja-JP" sz="2000" dirty="0"/>
              <a:t>【</a:t>
            </a:r>
            <a:r>
              <a:rPr kumimoji="1" lang="ja-JP" altLang="en-US" sz="2000" dirty="0"/>
              <a:t>検証の流れ</a:t>
            </a:r>
            <a:r>
              <a:rPr kumimoji="1" lang="en-US" altLang="ja-JP" sz="2000" dirty="0"/>
              <a:t>】</a:t>
            </a:r>
            <a:endParaRPr kumimoji="1" lang="ja-JP" altLang="en-US" sz="2000" dirty="0"/>
          </a:p>
        </p:txBody>
      </p:sp>
    </p:spTree>
    <p:extLst>
      <p:ext uri="{BB962C8B-B14F-4D97-AF65-F5344CB8AC3E}">
        <p14:creationId xmlns:p14="http://schemas.microsoft.com/office/powerpoint/2010/main" val="19542071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本調査１概要</a:t>
            </a:r>
            <a:br>
              <a:rPr lang="en-US" altLang="ja-JP" dirty="0"/>
            </a:br>
            <a:r>
              <a:rPr lang="ja-JP" altLang="en-US" dirty="0"/>
              <a:t>（仮説１で使用）</a:t>
            </a:r>
            <a:endParaRPr kumimoji="1" lang="ja-JP" altLang="en-US" dirty="0"/>
          </a:p>
        </p:txBody>
      </p:sp>
      <p:sp>
        <p:nvSpPr>
          <p:cNvPr id="3" name="コンテンツ プレースホルダー 2"/>
          <p:cNvSpPr>
            <a:spLocks noGrp="1"/>
          </p:cNvSpPr>
          <p:nvPr>
            <p:ph idx="1"/>
          </p:nvPr>
        </p:nvSpPr>
        <p:spPr>
          <a:xfrm>
            <a:off x="838200" y="2345578"/>
            <a:ext cx="10515600" cy="3517340"/>
          </a:xfrm>
        </p:spPr>
        <p:txBody>
          <a:bodyPr>
            <a:normAutofit lnSpcReduction="10000"/>
          </a:bodyPr>
          <a:lstStyle/>
          <a:p>
            <a:pPr marL="0" indent="0">
              <a:buNone/>
            </a:pPr>
            <a:r>
              <a:rPr lang="ja-JP" altLang="en-US" sz="2400" dirty="0"/>
              <a:t>　調査目的　：</a:t>
            </a:r>
            <a:r>
              <a:rPr lang="en-US" altLang="ja-JP" sz="2400" dirty="0"/>
              <a:t>2018</a:t>
            </a:r>
            <a:r>
              <a:rPr lang="ja-JP" altLang="en-US" sz="2400" dirty="0"/>
              <a:t>年～</a:t>
            </a:r>
            <a:r>
              <a:rPr lang="en-US" altLang="ja-JP" sz="2400" dirty="0"/>
              <a:t>2019</a:t>
            </a:r>
            <a:r>
              <a:rPr lang="ja-JP" altLang="en-US" sz="2400" dirty="0"/>
              <a:t>年</a:t>
            </a:r>
            <a:r>
              <a:rPr lang="en-US" altLang="ja-JP" sz="2400" dirty="0"/>
              <a:t>6</a:t>
            </a:r>
            <a:r>
              <a:rPr lang="ja-JP" altLang="en-US" sz="2400" dirty="0"/>
              <a:t>月で放映された広告について、</a:t>
            </a:r>
            <a:endParaRPr lang="en-US" altLang="ja-JP" sz="2400" dirty="0"/>
          </a:p>
          <a:p>
            <a:pPr marL="0" indent="0">
              <a:buNone/>
            </a:pPr>
            <a:r>
              <a:rPr lang="ja-JP" altLang="en-US" sz="2400" dirty="0"/>
              <a:t>　　　　　　　ユーモア広告と非ユーモア広告を選別する。</a:t>
            </a:r>
            <a:endParaRPr lang="en-US" altLang="ja-JP" sz="2400" dirty="0"/>
          </a:p>
          <a:p>
            <a:pPr marL="0" indent="0">
              <a:buNone/>
            </a:pPr>
            <a:r>
              <a:rPr lang="ja-JP" altLang="en-US" sz="2400" dirty="0"/>
              <a:t>　調査期間　：</a:t>
            </a:r>
            <a:r>
              <a:rPr lang="en-US" altLang="ja-JP" sz="2400" dirty="0"/>
              <a:t>2019</a:t>
            </a:r>
            <a:r>
              <a:rPr lang="ja-JP" altLang="en-US" sz="2400" dirty="0"/>
              <a:t>年</a:t>
            </a:r>
            <a:r>
              <a:rPr lang="en-US" altLang="ja-JP" sz="2400" dirty="0"/>
              <a:t>7</a:t>
            </a:r>
            <a:r>
              <a:rPr lang="ja-JP" altLang="en-US" sz="2400" dirty="0"/>
              <a:t>月</a:t>
            </a:r>
            <a:r>
              <a:rPr lang="en-US" altLang="ja-JP" sz="2400" dirty="0"/>
              <a:t>14</a:t>
            </a:r>
            <a:r>
              <a:rPr lang="ja-JP" altLang="en-US" sz="2400" dirty="0"/>
              <a:t>日～</a:t>
            </a:r>
            <a:r>
              <a:rPr lang="en-US" altLang="ja-JP" sz="2400" dirty="0"/>
              <a:t>7</a:t>
            </a:r>
            <a:r>
              <a:rPr lang="ja-JP" altLang="en-US" sz="2400" dirty="0"/>
              <a:t>月</a:t>
            </a:r>
            <a:r>
              <a:rPr lang="en-US" altLang="ja-JP" sz="2400" dirty="0"/>
              <a:t>29</a:t>
            </a:r>
            <a:r>
              <a:rPr lang="ja-JP" altLang="en-US" sz="2400" dirty="0"/>
              <a:t>日</a:t>
            </a:r>
            <a:endParaRPr lang="en-US" altLang="ja-JP" sz="2400" dirty="0"/>
          </a:p>
          <a:p>
            <a:pPr marL="0" indent="0">
              <a:buNone/>
            </a:pPr>
            <a:r>
              <a:rPr lang="ja-JP" altLang="en-US" sz="2400" dirty="0"/>
              <a:t>　調査対象　：大学生</a:t>
            </a:r>
            <a:endParaRPr lang="en-US" altLang="ja-JP" sz="2400" dirty="0"/>
          </a:p>
          <a:p>
            <a:pPr marL="0" indent="0">
              <a:buNone/>
            </a:pPr>
            <a:r>
              <a:rPr kumimoji="1" lang="ja-JP" altLang="en-US" sz="2400" dirty="0"/>
              <a:t>　調査方法　：</a:t>
            </a:r>
            <a:r>
              <a:rPr kumimoji="1" lang="en-US" altLang="ja-JP" sz="2400" dirty="0" err="1"/>
              <a:t>Questant</a:t>
            </a:r>
            <a:r>
              <a:rPr kumimoji="1" lang="ja-JP" altLang="en-US" sz="2400" dirty="0"/>
              <a:t>による</a:t>
            </a:r>
            <a:r>
              <a:rPr kumimoji="1" lang="en-US" altLang="ja-JP" sz="2400" dirty="0"/>
              <a:t>WEB</a:t>
            </a:r>
            <a:r>
              <a:rPr kumimoji="1" lang="ja-JP" altLang="en-US" sz="2400" dirty="0"/>
              <a:t>アンケート</a:t>
            </a:r>
            <a:endParaRPr kumimoji="1" lang="en-US" altLang="ja-JP" sz="2400" dirty="0"/>
          </a:p>
          <a:p>
            <a:pPr marL="0" indent="0">
              <a:buNone/>
            </a:pPr>
            <a:r>
              <a:rPr kumimoji="1" lang="ja-JP" altLang="en-US" sz="2400" dirty="0"/>
              <a:t>　　　　　　　ユーモアの有無に関して「はい」「いいえ」で回答</a:t>
            </a:r>
            <a:endParaRPr kumimoji="1" lang="en-US" altLang="ja-JP" sz="2400" dirty="0"/>
          </a:p>
          <a:p>
            <a:pPr marL="0" indent="0">
              <a:buNone/>
            </a:pPr>
            <a:r>
              <a:rPr lang="ja-JP" altLang="en-US" sz="2400" dirty="0"/>
              <a:t>　サンプル数：有効回答数</a:t>
            </a:r>
            <a:r>
              <a:rPr lang="en-US" altLang="ja-JP" sz="2400" dirty="0"/>
              <a:t>271(</a:t>
            </a:r>
            <a:r>
              <a:rPr lang="ja-JP" altLang="en-US" sz="2400" dirty="0"/>
              <a:t>総回答数</a:t>
            </a:r>
            <a:r>
              <a:rPr lang="en-US" altLang="ja-JP" sz="2400" dirty="0"/>
              <a:t>330)</a:t>
            </a:r>
          </a:p>
          <a:p>
            <a:pPr marL="0" indent="0">
              <a:buNone/>
            </a:pPr>
            <a:r>
              <a:rPr lang="ja-JP" altLang="en-US" sz="2400" dirty="0"/>
              <a:t>　分析方法　：カイ２乗検定</a:t>
            </a:r>
            <a:endParaRPr lang="en-US" altLang="ja-JP" sz="2400" dirty="0"/>
          </a:p>
        </p:txBody>
      </p:sp>
      <p:sp>
        <p:nvSpPr>
          <p:cNvPr id="5" name="スライド番号プレースホルダー 4"/>
          <p:cNvSpPr>
            <a:spLocks noGrp="1"/>
          </p:cNvSpPr>
          <p:nvPr>
            <p:ph type="sldNum" sz="quarter" idx="12"/>
          </p:nvPr>
        </p:nvSpPr>
        <p:spPr/>
        <p:txBody>
          <a:bodyPr/>
          <a:lstStyle/>
          <a:p>
            <a:fld id="{A0425D7D-E298-47E0-9EE2-10DA9891358A}" type="slidenum">
              <a:rPr kumimoji="1" lang="ja-JP" altLang="en-US" smtClean="0"/>
              <a:t>41</a:t>
            </a:fld>
            <a:endParaRPr kumimoji="1" lang="ja-JP" altLang="en-US"/>
          </a:p>
        </p:txBody>
      </p:sp>
      <p:graphicFrame>
        <p:nvGraphicFramePr>
          <p:cNvPr id="4" name="図表 3">
            <a:extLst>
              <a:ext uri="{FF2B5EF4-FFF2-40B4-BE49-F238E27FC236}">
                <a16:creationId xmlns:a16="http://schemas.microsoft.com/office/drawing/2014/main" id="{D3F0E6D6-AB1E-4F7A-A571-A1FFE19D0C58}"/>
              </a:ext>
            </a:extLst>
          </p:cNvPr>
          <p:cNvGraphicFramePr/>
          <p:nvPr>
            <p:extLst>
              <p:ext uri="{D42A27DB-BD31-4B8C-83A1-F6EECF244321}">
                <p14:modId xmlns:p14="http://schemas.microsoft.com/office/powerpoint/2010/main" val="3723110901"/>
              </p:ext>
            </p:extLst>
          </p:nvPr>
        </p:nvGraphicFramePr>
        <p:xfrm>
          <a:off x="6099194" y="365125"/>
          <a:ext cx="5254606"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6580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本調査１概要</a:t>
            </a:r>
            <a:br>
              <a:rPr lang="en-US" altLang="ja-JP" dirty="0"/>
            </a:br>
            <a:r>
              <a:rPr lang="ja-JP" altLang="en-US" sz="4000" dirty="0"/>
              <a:t>（仮説１で使用）</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endParaRPr lang="en-US" altLang="ja-JP" dirty="0"/>
          </a:p>
          <a:p>
            <a:pPr marL="0" indent="0">
              <a:buNone/>
            </a:pPr>
            <a:r>
              <a:rPr lang="ja-JP" altLang="en-US" dirty="0"/>
              <a:t>＜</a:t>
            </a:r>
            <a:r>
              <a:rPr lang="en-US" altLang="ja-JP" dirty="0"/>
              <a:t>CM</a:t>
            </a:r>
            <a:r>
              <a:rPr lang="ja-JP" altLang="en-US" dirty="0"/>
              <a:t>の選定方法＞</a:t>
            </a:r>
            <a:endParaRPr lang="en-US" altLang="ja-JP" dirty="0"/>
          </a:p>
          <a:p>
            <a:r>
              <a:rPr lang="en-US" altLang="ja-JP" sz="2400" dirty="0"/>
              <a:t>CM</a:t>
            </a:r>
            <a:r>
              <a:rPr lang="ja-JP" altLang="en-US" sz="2400" dirty="0"/>
              <a:t>総合研究所　</a:t>
            </a:r>
            <a:r>
              <a:rPr lang="en-US" altLang="ja-JP" sz="2400" dirty="0"/>
              <a:t>2018</a:t>
            </a:r>
            <a:r>
              <a:rPr lang="ja-JP" altLang="en-US" sz="2400" dirty="0"/>
              <a:t>年度　企業別好感度トップ</a:t>
            </a:r>
            <a:r>
              <a:rPr lang="en-US" altLang="ja-JP" sz="2400" dirty="0"/>
              <a:t>10</a:t>
            </a:r>
          </a:p>
          <a:p>
            <a:r>
              <a:rPr lang="en-US" altLang="ja-JP" sz="2400" dirty="0"/>
              <a:t>CM</a:t>
            </a:r>
            <a:r>
              <a:rPr lang="ja-JP" altLang="en-US" sz="2400" dirty="0"/>
              <a:t>総合研究所　</a:t>
            </a:r>
            <a:r>
              <a:rPr lang="en-US" altLang="ja-JP" sz="2400" dirty="0"/>
              <a:t>2018</a:t>
            </a:r>
            <a:r>
              <a:rPr lang="ja-JP" altLang="en-US" sz="2400" dirty="0"/>
              <a:t>年度　</a:t>
            </a:r>
            <a:r>
              <a:rPr lang="en-US" altLang="ja-JP" sz="2400" dirty="0"/>
              <a:t>CM</a:t>
            </a:r>
            <a:r>
              <a:rPr lang="ja-JP" altLang="en-US" sz="2400" dirty="0"/>
              <a:t>好感度躍進企業トップ</a:t>
            </a:r>
            <a:r>
              <a:rPr lang="en-US" altLang="ja-JP" sz="2400" dirty="0"/>
              <a:t>10</a:t>
            </a:r>
          </a:p>
          <a:p>
            <a:r>
              <a:rPr lang="en-US" altLang="ja-JP" sz="2400" dirty="0"/>
              <a:t>CM</a:t>
            </a:r>
            <a:r>
              <a:rPr lang="ja-JP" altLang="en-US" sz="2400" dirty="0"/>
              <a:t>総合研究所　</a:t>
            </a:r>
            <a:r>
              <a:rPr lang="en-US" altLang="ja-JP" sz="2400" dirty="0"/>
              <a:t>2018</a:t>
            </a:r>
            <a:r>
              <a:rPr lang="ja-JP" altLang="en-US" sz="2400" dirty="0"/>
              <a:t>年度　消費者を動かした</a:t>
            </a:r>
            <a:r>
              <a:rPr lang="en-US" altLang="ja-JP" sz="2400" dirty="0"/>
              <a:t>CM</a:t>
            </a:r>
            <a:r>
              <a:rPr lang="ja-JP" altLang="en-US" sz="2400" dirty="0"/>
              <a:t>展開　特別賞</a:t>
            </a:r>
            <a:endParaRPr lang="en-US" altLang="ja-JP" sz="2400" dirty="0"/>
          </a:p>
          <a:p>
            <a:r>
              <a:rPr lang="en-US" altLang="ja-JP" sz="2400" dirty="0"/>
              <a:t>ACC</a:t>
            </a:r>
            <a:r>
              <a:rPr lang="ja-JP" altLang="en-US" sz="2400" dirty="0"/>
              <a:t>　</a:t>
            </a:r>
            <a:r>
              <a:rPr lang="en-US" altLang="ja-JP" sz="2400" dirty="0"/>
              <a:t>2018</a:t>
            </a:r>
            <a:r>
              <a:rPr lang="ja-JP" altLang="en-US" sz="2400" dirty="0"/>
              <a:t> </a:t>
            </a:r>
            <a:r>
              <a:rPr lang="en-US" altLang="ja-JP" sz="2400" dirty="0"/>
              <a:t>58th ACC Tokyo Creativity Awards </a:t>
            </a:r>
            <a:r>
              <a:rPr lang="ja-JP" altLang="en-US" sz="2400" dirty="0"/>
              <a:t>　</a:t>
            </a:r>
            <a:endParaRPr lang="en-US" altLang="ja-JP" sz="2400" dirty="0"/>
          </a:p>
          <a:p>
            <a:pPr marL="0" indent="0" algn="r">
              <a:buNone/>
            </a:pPr>
            <a:r>
              <a:rPr lang="ja-JP" altLang="en-US" sz="2400" dirty="0"/>
              <a:t>フィルム部門カテゴリー</a:t>
            </a:r>
            <a:r>
              <a:rPr lang="en-US" altLang="ja-JP" sz="2400" dirty="0"/>
              <a:t>A(TVCM)</a:t>
            </a:r>
            <a:r>
              <a:rPr lang="ja-JP" altLang="en-US" sz="2400" dirty="0"/>
              <a:t>　入賞作品</a:t>
            </a:r>
            <a:endParaRPr lang="en-US" altLang="ja-JP" sz="2400" dirty="0"/>
          </a:p>
          <a:p>
            <a:r>
              <a:rPr lang="en-US" altLang="ja-JP" sz="2400" dirty="0"/>
              <a:t>NPO</a:t>
            </a:r>
            <a:r>
              <a:rPr lang="ja-JP" altLang="en-US" sz="2400" dirty="0"/>
              <a:t>法人　放送批評懇談会　第</a:t>
            </a:r>
            <a:r>
              <a:rPr lang="en-US" altLang="ja-JP" sz="2400" dirty="0"/>
              <a:t>56</a:t>
            </a:r>
            <a:r>
              <a:rPr lang="ja-JP" altLang="en-US" sz="2400" dirty="0"/>
              <a:t>回</a:t>
            </a:r>
            <a:r>
              <a:rPr lang="en-US" altLang="ja-JP" sz="2400" dirty="0"/>
              <a:t>(2018</a:t>
            </a:r>
            <a:r>
              <a:rPr lang="ja-JP" altLang="en-US" sz="2400" dirty="0"/>
              <a:t>年度</a:t>
            </a:r>
            <a:r>
              <a:rPr lang="en-US" altLang="ja-JP" sz="2400" dirty="0"/>
              <a:t>)</a:t>
            </a:r>
            <a:r>
              <a:rPr lang="ja-JP" altLang="en-US" sz="2400" dirty="0"/>
              <a:t>ギャラクシー賞</a:t>
            </a:r>
            <a:endParaRPr lang="en-US" altLang="ja-JP" sz="2400" dirty="0"/>
          </a:p>
          <a:p>
            <a:endParaRPr lang="en-US" altLang="ja-JP" sz="2400" dirty="0"/>
          </a:p>
          <a:p>
            <a:pPr marL="0" indent="0" algn="r">
              <a:buNone/>
            </a:pPr>
            <a:r>
              <a:rPr lang="ja-JP" altLang="en-US" sz="2400" dirty="0"/>
              <a:t>以上の評価をふまえて</a:t>
            </a:r>
            <a:r>
              <a:rPr lang="en-US" altLang="ja-JP" sz="2400" dirty="0"/>
              <a:t>24</a:t>
            </a:r>
            <a:r>
              <a:rPr lang="ja-JP" altLang="en-US" sz="2400" dirty="0"/>
              <a:t>個の</a:t>
            </a:r>
            <a:r>
              <a:rPr lang="en-US" altLang="ja-JP" sz="2400" dirty="0"/>
              <a:t>CM</a:t>
            </a:r>
            <a:r>
              <a:rPr lang="ja-JP" altLang="en-US" sz="2400" dirty="0"/>
              <a:t>を選定した。</a:t>
            </a:r>
            <a:endParaRPr lang="en-US" altLang="ja-JP" sz="2400" dirty="0"/>
          </a:p>
        </p:txBody>
      </p:sp>
      <p:sp>
        <p:nvSpPr>
          <p:cNvPr id="5" name="スライド番号プレースホルダー 4"/>
          <p:cNvSpPr>
            <a:spLocks noGrp="1"/>
          </p:cNvSpPr>
          <p:nvPr>
            <p:ph type="sldNum" sz="quarter" idx="12"/>
          </p:nvPr>
        </p:nvSpPr>
        <p:spPr/>
        <p:txBody>
          <a:bodyPr/>
          <a:lstStyle/>
          <a:p>
            <a:fld id="{A0425D7D-E298-47E0-9EE2-10DA9891358A}" type="slidenum">
              <a:rPr kumimoji="1" lang="ja-JP" altLang="en-US" smtClean="0"/>
              <a:t>42</a:t>
            </a:fld>
            <a:endParaRPr kumimoji="1" lang="ja-JP" altLang="en-US"/>
          </a:p>
        </p:txBody>
      </p:sp>
      <p:graphicFrame>
        <p:nvGraphicFramePr>
          <p:cNvPr id="6" name="図表 5">
            <a:extLst>
              <a:ext uri="{FF2B5EF4-FFF2-40B4-BE49-F238E27FC236}">
                <a16:creationId xmlns:a16="http://schemas.microsoft.com/office/drawing/2014/main" id="{64BCAE8D-83CC-411B-94F8-B5F60FB8D150}"/>
              </a:ext>
            </a:extLst>
          </p:cNvPr>
          <p:cNvGraphicFramePr/>
          <p:nvPr>
            <p:extLst>
              <p:ext uri="{D42A27DB-BD31-4B8C-83A1-F6EECF244321}">
                <p14:modId xmlns:p14="http://schemas.microsoft.com/office/powerpoint/2010/main" val="2410573852"/>
              </p:ext>
            </p:extLst>
          </p:nvPr>
        </p:nvGraphicFramePr>
        <p:xfrm>
          <a:off x="6099194" y="365125"/>
          <a:ext cx="5254606"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85442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検証結果・仮説１</a:t>
            </a:r>
            <a:endParaRPr kumimoji="1"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43</a:t>
            </a:fld>
            <a:endParaRPr kumimoji="1" lang="ja-JP" altLang="en-US" dirty="0"/>
          </a:p>
        </p:txBody>
      </p:sp>
      <p:sp>
        <p:nvSpPr>
          <p:cNvPr id="26" name="角丸四角形 25"/>
          <p:cNvSpPr/>
          <p:nvPr/>
        </p:nvSpPr>
        <p:spPr>
          <a:xfrm>
            <a:off x="462185" y="5412840"/>
            <a:ext cx="10891615" cy="1264186"/>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「ユーモアがある」と統計的に有意とされた動画広告：</a:t>
            </a:r>
            <a:r>
              <a:rPr lang="en-US" altLang="ja-JP" sz="2000" dirty="0">
                <a:solidFill>
                  <a:schemeClr val="tx1"/>
                </a:solidFill>
              </a:rPr>
              <a:t>11</a:t>
            </a:r>
            <a:r>
              <a:rPr lang="ja-JP" altLang="en-US" sz="2000" dirty="0">
                <a:solidFill>
                  <a:schemeClr val="tx1"/>
                </a:solidFill>
              </a:rPr>
              <a:t>本</a:t>
            </a:r>
            <a:endParaRPr lang="en-US" altLang="ja-JP" sz="2000" dirty="0">
              <a:solidFill>
                <a:schemeClr val="tx1"/>
              </a:solidFill>
            </a:endParaRPr>
          </a:p>
          <a:p>
            <a:pPr algn="ctr"/>
            <a:r>
              <a:rPr lang="ja-JP" altLang="en-US" sz="2000" dirty="0">
                <a:solidFill>
                  <a:schemeClr val="tx1"/>
                </a:solidFill>
              </a:rPr>
              <a:t>被験者全員が「ユーモアがある」とした動画広告：</a:t>
            </a:r>
            <a:r>
              <a:rPr lang="en-US" altLang="ja-JP" sz="2000" dirty="0">
                <a:solidFill>
                  <a:schemeClr val="tx1"/>
                </a:solidFill>
              </a:rPr>
              <a:t>3</a:t>
            </a:r>
            <a:r>
              <a:rPr lang="ja-JP" altLang="en-US" sz="2000" dirty="0">
                <a:solidFill>
                  <a:schemeClr val="tx1"/>
                </a:solidFill>
              </a:rPr>
              <a:t>本</a:t>
            </a:r>
            <a:endParaRPr lang="en-US" altLang="ja-JP" sz="2000" dirty="0">
              <a:solidFill>
                <a:schemeClr val="tx1"/>
              </a:solidFill>
            </a:endParaRPr>
          </a:p>
        </p:txBody>
      </p:sp>
      <p:graphicFrame>
        <p:nvGraphicFramePr>
          <p:cNvPr id="3" name="表 2">
            <a:extLst>
              <a:ext uri="{FF2B5EF4-FFF2-40B4-BE49-F238E27FC236}">
                <a16:creationId xmlns:a16="http://schemas.microsoft.com/office/drawing/2014/main" id="{0E6BC84E-17ED-4EC1-9449-259D7C90C165}"/>
              </a:ext>
            </a:extLst>
          </p:cNvPr>
          <p:cNvGraphicFramePr>
            <a:graphicFrameLocks noGrp="1"/>
          </p:cNvGraphicFramePr>
          <p:nvPr>
            <p:extLst>
              <p:ext uri="{D42A27DB-BD31-4B8C-83A1-F6EECF244321}">
                <p14:modId xmlns:p14="http://schemas.microsoft.com/office/powerpoint/2010/main" val="1044325633"/>
              </p:ext>
            </p:extLst>
          </p:nvPr>
        </p:nvGraphicFramePr>
        <p:xfrm>
          <a:off x="462185" y="1488561"/>
          <a:ext cx="10164174" cy="1621156"/>
        </p:xfrm>
        <a:graphic>
          <a:graphicData uri="http://schemas.openxmlformats.org/drawingml/2006/table">
            <a:tbl>
              <a:tblPr/>
              <a:tblGrid>
                <a:gridCol w="1195045">
                  <a:extLst>
                    <a:ext uri="{9D8B030D-6E8A-4147-A177-3AD203B41FA5}">
                      <a16:colId xmlns:a16="http://schemas.microsoft.com/office/drawing/2014/main" val="3564559253"/>
                    </a:ext>
                  </a:extLst>
                </a:gridCol>
                <a:gridCol w="905719">
                  <a:extLst>
                    <a:ext uri="{9D8B030D-6E8A-4147-A177-3AD203B41FA5}">
                      <a16:colId xmlns:a16="http://schemas.microsoft.com/office/drawing/2014/main" val="3555030488"/>
                    </a:ext>
                  </a:extLst>
                </a:gridCol>
                <a:gridCol w="905719">
                  <a:extLst>
                    <a:ext uri="{9D8B030D-6E8A-4147-A177-3AD203B41FA5}">
                      <a16:colId xmlns:a16="http://schemas.microsoft.com/office/drawing/2014/main" val="102049458"/>
                    </a:ext>
                  </a:extLst>
                </a:gridCol>
                <a:gridCol w="1195045">
                  <a:extLst>
                    <a:ext uri="{9D8B030D-6E8A-4147-A177-3AD203B41FA5}">
                      <a16:colId xmlns:a16="http://schemas.microsoft.com/office/drawing/2014/main" val="2129953998"/>
                    </a:ext>
                  </a:extLst>
                </a:gridCol>
                <a:gridCol w="1232783">
                  <a:extLst>
                    <a:ext uri="{9D8B030D-6E8A-4147-A177-3AD203B41FA5}">
                      <a16:colId xmlns:a16="http://schemas.microsoft.com/office/drawing/2014/main" val="71500700"/>
                    </a:ext>
                  </a:extLst>
                </a:gridCol>
                <a:gridCol w="1169887">
                  <a:extLst>
                    <a:ext uri="{9D8B030D-6E8A-4147-A177-3AD203B41FA5}">
                      <a16:colId xmlns:a16="http://schemas.microsoft.com/office/drawing/2014/main" val="2262900150"/>
                    </a:ext>
                  </a:extLst>
                </a:gridCol>
                <a:gridCol w="905719">
                  <a:extLst>
                    <a:ext uri="{9D8B030D-6E8A-4147-A177-3AD203B41FA5}">
                      <a16:colId xmlns:a16="http://schemas.microsoft.com/office/drawing/2014/main" val="1485503792"/>
                    </a:ext>
                  </a:extLst>
                </a:gridCol>
                <a:gridCol w="905719">
                  <a:extLst>
                    <a:ext uri="{9D8B030D-6E8A-4147-A177-3AD203B41FA5}">
                      <a16:colId xmlns:a16="http://schemas.microsoft.com/office/drawing/2014/main" val="2907555366"/>
                    </a:ext>
                  </a:extLst>
                </a:gridCol>
                <a:gridCol w="918297">
                  <a:extLst>
                    <a:ext uri="{9D8B030D-6E8A-4147-A177-3AD203B41FA5}">
                      <a16:colId xmlns:a16="http://schemas.microsoft.com/office/drawing/2014/main" val="2562539120"/>
                    </a:ext>
                  </a:extLst>
                </a:gridCol>
                <a:gridCol w="830241">
                  <a:extLst>
                    <a:ext uri="{9D8B030D-6E8A-4147-A177-3AD203B41FA5}">
                      <a16:colId xmlns:a16="http://schemas.microsoft.com/office/drawing/2014/main" val="1018697348"/>
                    </a:ext>
                  </a:extLst>
                </a:gridCol>
              </a:tblGrid>
              <a:tr h="264895">
                <a:tc gridSpan="10">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検定統計量</a:t>
                      </a:r>
                    </a:p>
                  </a:txBody>
                  <a:tcPr marL="9525" marR="9525" marT="9525"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18242790"/>
                  </a:ext>
                </a:extLst>
              </a:tr>
              <a:tr h="540385">
                <a:tc>
                  <a:txBody>
                    <a:bodyPr/>
                    <a:lstStyle/>
                    <a:p>
                      <a:pPr algn="l"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オープン</a:t>
                      </a:r>
                      <a:b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ハウス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スカパー</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ソフトバンク</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タウンワーク</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ハズキルーペ</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富士通</a:t>
                      </a:r>
                      <a:b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br>
                      <a:r>
                        <a:rPr lang="en-US" sz="1400" b="0" i="0" u="none" strike="noStrike">
                          <a:solidFill>
                            <a:srgbClr val="000000"/>
                          </a:solidFill>
                          <a:effectLst/>
                          <a:latin typeface="游ゴシック" panose="020B0400000000000000" pitchFamily="50" charset="-128"/>
                          <a:ea typeface="游ゴシック" panose="020B0400000000000000" pitchFamily="50" charset="-128"/>
                        </a:rPr>
                        <a:t>arrows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三井住友</a:t>
                      </a:r>
                      <a:b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カード</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Y!mobile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1up</a:t>
                      </a:r>
                    </a:p>
                  </a:txBody>
                  <a:tcPr marL="9525" marR="9525" marT="9525"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2294011"/>
                  </a:ext>
                </a:extLst>
              </a:tr>
              <a:tr h="286086">
                <a:tc>
                  <a:txBody>
                    <a:bodyPr/>
                    <a:lstStyle/>
                    <a:p>
                      <a:pPr algn="l"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カイ</a:t>
                      </a: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乗</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7.143</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a</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9.000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b</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9.941</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c</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15.211</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d</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2.273</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e</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8.333</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f</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5.333</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f</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4.555</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e</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dirty="0">
                          <a:solidFill>
                            <a:srgbClr val="000000"/>
                          </a:solidFill>
                          <a:effectLst/>
                          <a:latin typeface="游ゴシック" panose="020B0400000000000000" pitchFamily="50" charset="-128"/>
                          <a:ea typeface="游ゴシック" panose="020B0400000000000000" pitchFamily="50" charset="-128"/>
                        </a:rPr>
                        <a:t>8.333</a:t>
                      </a:r>
                      <a:r>
                        <a:rPr lang="en-US" sz="1400" b="0" i="0" u="none" strike="noStrike" baseline="30000" dirty="0">
                          <a:solidFill>
                            <a:srgbClr val="000000"/>
                          </a:solidFill>
                          <a:effectLst/>
                          <a:latin typeface="游ゴシック" panose="020B0400000000000000" pitchFamily="50" charset="-128"/>
                          <a:ea typeface="游ゴシック" panose="020B0400000000000000" pitchFamily="50" charset="-128"/>
                        </a:rPr>
                        <a:t>f</a:t>
                      </a:r>
                      <a:endParaRPr lang="en-US"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5856339"/>
                  </a:ext>
                </a:extLst>
              </a:tr>
              <a:tr h="264895">
                <a:tc>
                  <a:txBody>
                    <a:bodyPr/>
                    <a:lstStyle/>
                    <a:p>
                      <a:pPr algn="l"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自由度</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3635795"/>
                  </a:ext>
                </a:extLst>
              </a:tr>
              <a:tr h="264895">
                <a:tc>
                  <a:txBody>
                    <a:bodyPr/>
                    <a:lstStyle/>
                    <a:p>
                      <a:pPr algn="l" fontAlgn="ctr"/>
                      <a:r>
                        <a:rPr lang="zh-TW" altLang="en-US" sz="1400" b="0" i="0" u="none" strike="noStrike" dirty="0">
                          <a:solidFill>
                            <a:srgbClr val="000000"/>
                          </a:solidFill>
                          <a:effectLst/>
                          <a:latin typeface="游ゴシック" panose="020B0400000000000000" pitchFamily="50" charset="-128"/>
                          <a:ea typeface="游ゴシック" panose="020B0400000000000000" pitchFamily="50" charset="-128"/>
                        </a:rPr>
                        <a:t>漸近有意確率</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.008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.004</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9741100"/>
                  </a:ext>
                </a:extLst>
              </a:tr>
            </a:tbl>
          </a:graphicData>
        </a:graphic>
      </p:graphicFrame>
      <p:graphicFrame>
        <p:nvGraphicFramePr>
          <p:cNvPr id="5" name="表 4">
            <a:extLst>
              <a:ext uri="{FF2B5EF4-FFF2-40B4-BE49-F238E27FC236}">
                <a16:creationId xmlns:a16="http://schemas.microsoft.com/office/drawing/2014/main" id="{B496EDCB-45CF-475E-90B4-8A758CAAD048}"/>
              </a:ext>
            </a:extLst>
          </p:cNvPr>
          <p:cNvGraphicFramePr>
            <a:graphicFrameLocks noGrp="1"/>
          </p:cNvGraphicFramePr>
          <p:nvPr>
            <p:extLst>
              <p:ext uri="{D42A27DB-BD31-4B8C-83A1-F6EECF244321}">
                <p14:modId xmlns:p14="http://schemas.microsoft.com/office/powerpoint/2010/main" val="2142170747"/>
              </p:ext>
            </p:extLst>
          </p:nvPr>
        </p:nvGraphicFramePr>
        <p:xfrm>
          <a:off x="462185" y="3309372"/>
          <a:ext cx="11549000" cy="1903812"/>
        </p:xfrm>
        <a:graphic>
          <a:graphicData uri="http://schemas.openxmlformats.org/drawingml/2006/table">
            <a:tbl>
              <a:tblPr/>
              <a:tblGrid>
                <a:gridCol w="1103611">
                  <a:extLst>
                    <a:ext uri="{9D8B030D-6E8A-4147-A177-3AD203B41FA5}">
                      <a16:colId xmlns:a16="http://schemas.microsoft.com/office/drawing/2014/main" val="1690128016"/>
                    </a:ext>
                  </a:extLst>
                </a:gridCol>
                <a:gridCol w="1018717">
                  <a:extLst>
                    <a:ext uri="{9D8B030D-6E8A-4147-A177-3AD203B41FA5}">
                      <a16:colId xmlns:a16="http://schemas.microsoft.com/office/drawing/2014/main" val="4026798372"/>
                    </a:ext>
                  </a:extLst>
                </a:gridCol>
                <a:gridCol w="1018717">
                  <a:extLst>
                    <a:ext uri="{9D8B030D-6E8A-4147-A177-3AD203B41FA5}">
                      <a16:colId xmlns:a16="http://schemas.microsoft.com/office/drawing/2014/main" val="1010725268"/>
                    </a:ext>
                  </a:extLst>
                </a:gridCol>
                <a:gridCol w="848931">
                  <a:extLst>
                    <a:ext uri="{9D8B030D-6E8A-4147-A177-3AD203B41FA5}">
                      <a16:colId xmlns:a16="http://schemas.microsoft.com/office/drawing/2014/main" val="1007620371"/>
                    </a:ext>
                  </a:extLst>
                </a:gridCol>
                <a:gridCol w="880766">
                  <a:extLst>
                    <a:ext uri="{9D8B030D-6E8A-4147-A177-3AD203B41FA5}">
                      <a16:colId xmlns:a16="http://schemas.microsoft.com/office/drawing/2014/main" val="2688665540"/>
                    </a:ext>
                  </a:extLst>
                </a:gridCol>
                <a:gridCol w="764038">
                  <a:extLst>
                    <a:ext uri="{9D8B030D-6E8A-4147-A177-3AD203B41FA5}">
                      <a16:colId xmlns:a16="http://schemas.microsoft.com/office/drawing/2014/main" val="124855363"/>
                    </a:ext>
                  </a:extLst>
                </a:gridCol>
                <a:gridCol w="764038">
                  <a:extLst>
                    <a:ext uri="{9D8B030D-6E8A-4147-A177-3AD203B41FA5}">
                      <a16:colId xmlns:a16="http://schemas.microsoft.com/office/drawing/2014/main" val="1468675446"/>
                    </a:ext>
                  </a:extLst>
                </a:gridCol>
                <a:gridCol w="764038">
                  <a:extLst>
                    <a:ext uri="{9D8B030D-6E8A-4147-A177-3AD203B41FA5}">
                      <a16:colId xmlns:a16="http://schemas.microsoft.com/office/drawing/2014/main" val="2343886290"/>
                    </a:ext>
                  </a:extLst>
                </a:gridCol>
                <a:gridCol w="1008106">
                  <a:extLst>
                    <a:ext uri="{9D8B030D-6E8A-4147-A177-3AD203B41FA5}">
                      <a16:colId xmlns:a16="http://schemas.microsoft.com/office/drawing/2014/main" val="589484129"/>
                    </a:ext>
                  </a:extLst>
                </a:gridCol>
                <a:gridCol w="1008106">
                  <a:extLst>
                    <a:ext uri="{9D8B030D-6E8A-4147-A177-3AD203B41FA5}">
                      <a16:colId xmlns:a16="http://schemas.microsoft.com/office/drawing/2014/main" val="3907076843"/>
                    </a:ext>
                  </a:extLst>
                </a:gridCol>
                <a:gridCol w="778187">
                  <a:extLst>
                    <a:ext uri="{9D8B030D-6E8A-4147-A177-3AD203B41FA5}">
                      <a16:colId xmlns:a16="http://schemas.microsoft.com/office/drawing/2014/main" val="1457977795"/>
                    </a:ext>
                  </a:extLst>
                </a:gridCol>
                <a:gridCol w="933824">
                  <a:extLst>
                    <a:ext uri="{9D8B030D-6E8A-4147-A177-3AD203B41FA5}">
                      <a16:colId xmlns:a16="http://schemas.microsoft.com/office/drawing/2014/main" val="544503224"/>
                    </a:ext>
                  </a:extLst>
                </a:gridCol>
                <a:gridCol w="657921">
                  <a:extLst>
                    <a:ext uri="{9D8B030D-6E8A-4147-A177-3AD203B41FA5}">
                      <a16:colId xmlns:a16="http://schemas.microsoft.com/office/drawing/2014/main" val="1121051345"/>
                    </a:ext>
                  </a:extLst>
                </a:gridCol>
              </a:tblGrid>
              <a:tr h="249191">
                <a:tc gridSpan="13">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検定統計量</a:t>
                      </a:r>
                    </a:p>
                  </a:txBody>
                  <a:tcPr marL="9525" marR="9525" marT="9525"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410805141"/>
                  </a:ext>
                </a:extLst>
              </a:tr>
              <a:tr h="679790">
                <a:tc>
                  <a:txBody>
                    <a:bodyPr/>
                    <a:lstStyle/>
                    <a:p>
                      <a:pPr algn="l"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カップ</a:t>
                      </a:r>
                      <a:b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b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ヌードル</a:t>
                      </a:r>
                      <a:r>
                        <a:rPr lang="en-US" altLang="ja-JP" sz="1400" b="0" i="0" u="none" strike="noStrike" dirty="0" err="1">
                          <a:solidFill>
                            <a:srgbClr val="000000"/>
                          </a:solidFill>
                          <a:effectLst/>
                          <a:latin typeface="游ゴシック" panose="020B0400000000000000" pitchFamily="50" charset="-128"/>
                          <a:ea typeface="游ゴシック" panose="020B0400000000000000" pitchFamily="50" charset="-128"/>
                        </a:rPr>
                        <a:t>SiO</a:t>
                      </a:r>
                      <a:endPar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クラフトボス</a:t>
                      </a:r>
                      <a:b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b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tea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さけるグミ</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000000"/>
                          </a:solidFill>
                          <a:effectLst/>
                          <a:latin typeface="游ゴシック" panose="020B0400000000000000" pitchFamily="50" charset="-128"/>
                          <a:ea typeface="游ゴシック" panose="020B0400000000000000" pitchFamily="50" charset="-128"/>
                        </a:rPr>
                        <a:t>スカルプ</a:t>
                      </a:r>
                      <a:r>
                        <a:rPr lang="en-US" sz="1400" b="0" i="0" u="none" strike="noStrike" dirty="0">
                          <a:solidFill>
                            <a:srgbClr val="000000"/>
                          </a:solidFill>
                          <a:effectLst/>
                          <a:latin typeface="游ゴシック" panose="020B0400000000000000" pitchFamily="50" charset="-128"/>
                          <a:ea typeface="游ゴシック" panose="020B0400000000000000" pitchFamily="50" charset="-128"/>
                        </a:rPr>
                        <a:t>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アクマノ</a:t>
                      </a:r>
                      <a:b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キムラー</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ゆいちき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パズドラ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ファブリーズ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ボートレース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南都家</a:t>
                      </a:r>
                      <a:b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b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の一族</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ムシューダ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PayPay</a:t>
                      </a:r>
                    </a:p>
                  </a:txBody>
                  <a:tcPr marL="9525" marR="9525" marT="9525" marB="0" anchor="ctr">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3518182"/>
                  </a:ext>
                </a:extLst>
              </a:tr>
              <a:tr h="269124">
                <a:tc>
                  <a:txBody>
                    <a:bodyPr/>
                    <a:lstStyle/>
                    <a:p>
                      <a:pPr algn="l"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カイ</a:t>
                      </a: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a:t>
                      </a: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乗</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b"/>
                      <a:r>
                        <a:rPr lang="en-US" sz="1400" b="0" i="0" u="none" strike="noStrike">
                          <a:solidFill>
                            <a:srgbClr val="000000"/>
                          </a:solidFill>
                          <a:effectLst/>
                          <a:latin typeface="游ゴシック" panose="020B0400000000000000" pitchFamily="50" charset="-128"/>
                          <a:ea typeface="游ゴシック" panose="020B0400000000000000" pitchFamily="50" charset="-128"/>
                        </a:rPr>
                        <a:t>1.600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a</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.333</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b</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5.444</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c</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4.000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d</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.000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d</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6.231</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e</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.286</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f</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1.000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c</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.200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g</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1.600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a</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3.571</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h</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400" b="0" i="0" u="none" strike="noStrike">
                          <a:solidFill>
                            <a:srgbClr val="000000"/>
                          </a:solidFill>
                          <a:effectLst/>
                          <a:latin typeface="游ゴシック" panose="020B0400000000000000" pitchFamily="50" charset="-128"/>
                          <a:ea typeface="游ゴシック" panose="020B0400000000000000" pitchFamily="50" charset="-128"/>
                        </a:rPr>
                        <a:t>3.000</a:t>
                      </a:r>
                      <a:r>
                        <a:rPr lang="en-US" sz="1400" b="0" i="0" u="none" strike="noStrike" baseline="30000">
                          <a:solidFill>
                            <a:srgbClr val="000000"/>
                          </a:solidFill>
                          <a:effectLst/>
                          <a:latin typeface="游ゴシック" panose="020B0400000000000000" pitchFamily="50" charset="-128"/>
                          <a:ea typeface="游ゴシック" panose="020B0400000000000000" pitchFamily="50" charset="-128"/>
                        </a:rPr>
                        <a:t>b</a:t>
                      </a:r>
                      <a:endParaRPr lang="en-US" sz="1400" b="0" i="0" u="none" strike="noStrike">
                        <a:solidFill>
                          <a:srgbClr val="000000"/>
                        </a:solidFill>
                        <a:effectLst/>
                        <a:latin typeface="游ゴシック" panose="020B0400000000000000" pitchFamily="50" charset="-128"/>
                        <a:ea typeface="游ゴシック" panose="020B0400000000000000" pitchFamily="50" charset="-128"/>
                      </a:endParaRPr>
                    </a:p>
                  </a:txBody>
                  <a:tcPr marL="9525" marR="9525" marT="9525"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9016102"/>
                  </a:ext>
                </a:extLst>
              </a:tr>
              <a:tr h="249191">
                <a:tc>
                  <a:txBody>
                    <a:bodyPr/>
                    <a:lstStyle/>
                    <a:p>
                      <a:pPr algn="l" fontAlgn="ctr"/>
                      <a:r>
                        <a:rPr lang="ja-JP" altLang="en-US" sz="1400" b="0" i="0" u="none" strike="noStrike">
                          <a:solidFill>
                            <a:srgbClr val="000000"/>
                          </a:solidFill>
                          <a:effectLst/>
                          <a:latin typeface="游ゴシック" panose="020B0400000000000000" pitchFamily="50" charset="-128"/>
                          <a:ea typeface="游ゴシック" panose="020B0400000000000000" pitchFamily="50" charset="-128"/>
                        </a:rPr>
                        <a:t>自由度</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6138349"/>
                  </a:ext>
                </a:extLst>
              </a:tr>
              <a:tr h="456516">
                <a:tc>
                  <a:txBody>
                    <a:bodyPr/>
                    <a:lstStyle/>
                    <a:p>
                      <a:pPr algn="l" fontAlgn="ctr"/>
                      <a:r>
                        <a:rPr lang="zh-TW" altLang="en-US" sz="1400" b="0" i="0" u="none" strike="noStrike">
                          <a:solidFill>
                            <a:srgbClr val="000000"/>
                          </a:solidFill>
                          <a:effectLst/>
                          <a:latin typeface="游ゴシック" panose="020B0400000000000000" pitchFamily="50" charset="-128"/>
                          <a:ea typeface="游ゴシック" panose="020B0400000000000000" pitchFamily="50" charset="-128"/>
                        </a:rPr>
                        <a:t>漸近有意確率</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.020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.046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1.000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.593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.317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.655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.206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a:solidFill>
                            <a:srgbClr val="000000"/>
                          </a:solidFill>
                          <a:effectLst/>
                          <a:latin typeface="游ゴシック" panose="020B0400000000000000" pitchFamily="50" charset="-128"/>
                          <a:ea typeface="游ゴシック" panose="020B0400000000000000" pitchFamily="50" charset="-128"/>
                        </a:rPr>
                        <a:t>.059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altLang="ja-JP" sz="1400" b="0" i="0" u="none" strike="noStrike" dirty="0">
                          <a:solidFill>
                            <a:srgbClr val="000000"/>
                          </a:solidFill>
                          <a:effectLst/>
                          <a:latin typeface="游ゴシック" panose="020B0400000000000000" pitchFamily="50" charset="-128"/>
                          <a:ea typeface="游ゴシック" panose="020B0400000000000000" pitchFamily="50" charset="-128"/>
                        </a:rPr>
                        <a:t>.083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40617754"/>
                  </a:ext>
                </a:extLst>
              </a:tr>
            </a:tbl>
          </a:graphicData>
        </a:graphic>
      </p:graphicFrame>
      <p:grpSp>
        <p:nvGrpSpPr>
          <p:cNvPr id="6" name="グループ化 5">
            <a:extLst>
              <a:ext uri="{FF2B5EF4-FFF2-40B4-BE49-F238E27FC236}">
                <a16:creationId xmlns:a16="http://schemas.microsoft.com/office/drawing/2014/main" id="{216F3400-1C43-462F-B99D-E8074C739461}"/>
              </a:ext>
            </a:extLst>
          </p:cNvPr>
          <p:cNvGrpSpPr/>
          <p:nvPr/>
        </p:nvGrpSpPr>
        <p:grpSpPr>
          <a:xfrm>
            <a:off x="1896206" y="2832102"/>
            <a:ext cx="8730153" cy="327532"/>
            <a:chOff x="1896206" y="3058493"/>
            <a:chExt cx="8730153" cy="327532"/>
          </a:xfrm>
        </p:grpSpPr>
        <p:sp>
          <p:nvSpPr>
            <p:cNvPr id="21" name="四角形: 角を丸くする 5">
              <a:extLst>
                <a:ext uri="{FF2B5EF4-FFF2-40B4-BE49-F238E27FC236}">
                  <a16:creationId xmlns:a16="http://schemas.microsoft.com/office/drawing/2014/main" id="{919BFB90-59A3-4BDE-AD36-5F13E50BDF7C}"/>
                </a:ext>
              </a:extLst>
            </p:cNvPr>
            <p:cNvSpPr/>
            <p:nvPr/>
          </p:nvSpPr>
          <p:spPr>
            <a:xfrm>
              <a:off x="1896206" y="3078046"/>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四角形: 角を丸くする 5">
              <a:extLst>
                <a:ext uri="{FF2B5EF4-FFF2-40B4-BE49-F238E27FC236}">
                  <a16:creationId xmlns:a16="http://schemas.microsoft.com/office/drawing/2014/main" id="{7D69F358-004D-41EA-870C-70898887F5FF}"/>
                </a:ext>
              </a:extLst>
            </p:cNvPr>
            <p:cNvSpPr/>
            <p:nvPr/>
          </p:nvSpPr>
          <p:spPr>
            <a:xfrm>
              <a:off x="2823521" y="3076705"/>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四角形: 角を丸くする 5">
              <a:extLst>
                <a:ext uri="{FF2B5EF4-FFF2-40B4-BE49-F238E27FC236}">
                  <a16:creationId xmlns:a16="http://schemas.microsoft.com/office/drawing/2014/main" id="{A1546D8D-D0EC-4719-B9F2-67024C105AA8}"/>
                </a:ext>
              </a:extLst>
            </p:cNvPr>
            <p:cNvSpPr/>
            <p:nvPr/>
          </p:nvSpPr>
          <p:spPr>
            <a:xfrm>
              <a:off x="3992196" y="3068670"/>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四角形: 角を丸くする 5">
              <a:extLst>
                <a:ext uri="{FF2B5EF4-FFF2-40B4-BE49-F238E27FC236}">
                  <a16:creationId xmlns:a16="http://schemas.microsoft.com/office/drawing/2014/main" id="{7F44BB6B-0EAF-4B09-A2BD-20E9373A4D53}"/>
                </a:ext>
              </a:extLst>
            </p:cNvPr>
            <p:cNvSpPr/>
            <p:nvPr/>
          </p:nvSpPr>
          <p:spPr>
            <a:xfrm>
              <a:off x="5230626" y="3058495"/>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四角形: 角を丸くする 5">
              <a:extLst>
                <a:ext uri="{FF2B5EF4-FFF2-40B4-BE49-F238E27FC236}">
                  <a16:creationId xmlns:a16="http://schemas.microsoft.com/office/drawing/2014/main" id="{3F9BE5D5-F786-4966-BFE0-7D46424B591B}"/>
                </a:ext>
              </a:extLst>
            </p:cNvPr>
            <p:cNvSpPr/>
            <p:nvPr/>
          </p:nvSpPr>
          <p:spPr>
            <a:xfrm>
              <a:off x="7316976" y="3076703"/>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四角形: 角を丸くする 5">
              <a:extLst>
                <a:ext uri="{FF2B5EF4-FFF2-40B4-BE49-F238E27FC236}">
                  <a16:creationId xmlns:a16="http://schemas.microsoft.com/office/drawing/2014/main" id="{543164AE-4B9E-4A62-AE49-917F897B4D25}"/>
                </a:ext>
              </a:extLst>
            </p:cNvPr>
            <p:cNvSpPr/>
            <p:nvPr/>
          </p:nvSpPr>
          <p:spPr>
            <a:xfrm>
              <a:off x="8199805" y="3076704"/>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四角形: 角を丸くする 5">
              <a:extLst>
                <a:ext uri="{FF2B5EF4-FFF2-40B4-BE49-F238E27FC236}">
                  <a16:creationId xmlns:a16="http://schemas.microsoft.com/office/drawing/2014/main" id="{B70A5D73-79F9-49C6-887D-E404691C3996}"/>
                </a:ext>
              </a:extLst>
            </p:cNvPr>
            <p:cNvSpPr/>
            <p:nvPr/>
          </p:nvSpPr>
          <p:spPr>
            <a:xfrm>
              <a:off x="9143758" y="3058493"/>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四角形: 角を丸くする 5">
              <a:extLst>
                <a:ext uri="{FF2B5EF4-FFF2-40B4-BE49-F238E27FC236}">
                  <a16:creationId xmlns:a16="http://schemas.microsoft.com/office/drawing/2014/main" id="{411FCA9A-3ECE-4D45-9646-2B1E40E52492}"/>
                </a:ext>
              </a:extLst>
            </p:cNvPr>
            <p:cNvSpPr/>
            <p:nvPr/>
          </p:nvSpPr>
          <p:spPr>
            <a:xfrm>
              <a:off x="9948993" y="3058494"/>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DE611510-2008-4C1C-B0F8-17F9AE9402E0}"/>
              </a:ext>
            </a:extLst>
          </p:cNvPr>
          <p:cNvGrpSpPr/>
          <p:nvPr/>
        </p:nvGrpSpPr>
        <p:grpSpPr>
          <a:xfrm>
            <a:off x="3815083" y="4768942"/>
            <a:ext cx="3112094" cy="307980"/>
            <a:chOff x="3794302" y="5076146"/>
            <a:chExt cx="3112094" cy="307980"/>
          </a:xfrm>
        </p:grpSpPr>
        <p:sp>
          <p:nvSpPr>
            <p:cNvPr id="31" name="四角形: 角を丸くする 5">
              <a:extLst>
                <a:ext uri="{FF2B5EF4-FFF2-40B4-BE49-F238E27FC236}">
                  <a16:creationId xmlns:a16="http://schemas.microsoft.com/office/drawing/2014/main" id="{63A9CB9F-579E-4D99-B97B-AF0A2C03585C}"/>
                </a:ext>
              </a:extLst>
            </p:cNvPr>
            <p:cNvSpPr/>
            <p:nvPr/>
          </p:nvSpPr>
          <p:spPr>
            <a:xfrm>
              <a:off x="3794302" y="5076147"/>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四角形: 角を丸くする 5">
              <a:extLst>
                <a:ext uri="{FF2B5EF4-FFF2-40B4-BE49-F238E27FC236}">
                  <a16:creationId xmlns:a16="http://schemas.microsoft.com/office/drawing/2014/main" id="{30EA66B8-01A4-48E6-BC76-DA8C4B235316}"/>
                </a:ext>
              </a:extLst>
            </p:cNvPr>
            <p:cNvSpPr/>
            <p:nvPr/>
          </p:nvSpPr>
          <p:spPr>
            <a:xfrm>
              <a:off x="4684959" y="5076147"/>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四角形: 角を丸くする 5">
              <a:extLst>
                <a:ext uri="{FF2B5EF4-FFF2-40B4-BE49-F238E27FC236}">
                  <a16:creationId xmlns:a16="http://schemas.microsoft.com/office/drawing/2014/main" id="{150772BF-5F11-4A31-B8E7-ABF848CD39AC}"/>
                </a:ext>
              </a:extLst>
            </p:cNvPr>
            <p:cNvSpPr/>
            <p:nvPr/>
          </p:nvSpPr>
          <p:spPr>
            <a:xfrm>
              <a:off x="6229030" y="5076146"/>
              <a:ext cx="677366" cy="3079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9131714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B31010-08D0-4150-ADEC-66DFC1731054}"/>
              </a:ext>
            </a:extLst>
          </p:cNvPr>
          <p:cNvSpPr>
            <a:spLocks noGrp="1"/>
          </p:cNvSpPr>
          <p:nvPr>
            <p:ph type="title"/>
          </p:nvPr>
        </p:nvSpPr>
        <p:spPr/>
        <p:txBody>
          <a:bodyPr>
            <a:normAutofit/>
          </a:bodyPr>
          <a:lstStyle/>
          <a:p>
            <a:r>
              <a:rPr kumimoji="1" lang="ja-JP" altLang="en-US" dirty="0"/>
              <a:t>検証結果・仮説１</a:t>
            </a:r>
          </a:p>
        </p:txBody>
      </p:sp>
      <p:sp>
        <p:nvSpPr>
          <p:cNvPr id="4" name="四角形: 角を丸くする 3">
            <a:extLst>
              <a:ext uri="{FF2B5EF4-FFF2-40B4-BE49-F238E27FC236}">
                <a16:creationId xmlns:a16="http://schemas.microsoft.com/office/drawing/2014/main" id="{5636FE9C-6D91-4E4D-8267-8F64C82A5568}"/>
              </a:ext>
            </a:extLst>
          </p:cNvPr>
          <p:cNvSpPr/>
          <p:nvPr/>
        </p:nvSpPr>
        <p:spPr>
          <a:xfrm>
            <a:off x="838201" y="2629429"/>
            <a:ext cx="4795632" cy="3014959"/>
          </a:xfrm>
          <a:prstGeom prst="roundRect">
            <a:avLst/>
          </a:prstGeom>
          <a:solidFill>
            <a:schemeClr val="accent4">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lang="en-US" altLang="ja-JP" sz="2000" dirty="0">
              <a:solidFill>
                <a:schemeClr val="tx1"/>
              </a:solidFill>
            </a:endParaRPr>
          </a:p>
          <a:p>
            <a:pPr marL="285750" indent="-285750">
              <a:buFont typeface="Arial" panose="020B0604020202020204" pitchFamily="34" charset="0"/>
              <a:buChar char="•"/>
            </a:pPr>
            <a:endParaRPr lang="en-US" altLang="ja-JP" sz="2000" dirty="0">
              <a:solidFill>
                <a:schemeClr val="tx1"/>
              </a:solidFill>
            </a:endParaRPr>
          </a:p>
          <a:p>
            <a:pPr marL="285750" indent="-285750">
              <a:buFont typeface="Arial" panose="020B0604020202020204" pitchFamily="34" charset="0"/>
              <a:buChar char="•"/>
            </a:pPr>
            <a:r>
              <a:rPr lang="ja-JP" altLang="en-US" sz="2000" dirty="0">
                <a:solidFill>
                  <a:schemeClr val="tx1"/>
                </a:solidFill>
              </a:rPr>
              <a:t>チキンラーメン</a:t>
            </a:r>
            <a:r>
              <a:rPr lang="en-US" altLang="ja-JP" sz="2000" dirty="0">
                <a:solidFill>
                  <a:schemeClr val="tx1"/>
                </a:solidFill>
              </a:rPr>
              <a:t>(</a:t>
            </a:r>
            <a:r>
              <a:rPr lang="ja-JP" altLang="en-US" sz="2000" dirty="0">
                <a:solidFill>
                  <a:schemeClr val="tx1"/>
                </a:solidFill>
              </a:rPr>
              <a:t>ゆいちき</a:t>
            </a:r>
            <a:r>
              <a:rPr lang="en-US" altLang="ja-JP" sz="2000" dirty="0">
                <a:solidFill>
                  <a:schemeClr val="tx1"/>
                </a:solidFill>
              </a:rPr>
              <a:t>)</a:t>
            </a:r>
          </a:p>
          <a:p>
            <a:pPr marL="285750" indent="-285750">
              <a:buFont typeface="Arial" panose="020B0604020202020204" pitchFamily="34" charset="0"/>
              <a:buChar char="•"/>
            </a:pPr>
            <a:r>
              <a:rPr lang="ja-JP" altLang="en-US" sz="2000" dirty="0">
                <a:solidFill>
                  <a:schemeClr val="tx1"/>
                </a:solidFill>
              </a:rPr>
              <a:t>ゼスプリキウイ</a:t>
            </a:r>
            <a:endParaRPr lang="en-US" altLang="ja-JP" sz="2000" dirty="0">
              <a:solidFill>
                <a:schemeClr val="tx1"/>
              </a:solidFill>
            </a:endParaRPr>
          </a:p>
          <a:p>
            <a:pPr marL="285750" indent="-285750">
              <a:buFont typeface="Arial" panose="020B0604020202020204" pitchFamily="34" charset="0"/>
              <a:buChar char="•"/>
            </a:pPr>
            <a:r>
              <a:rPr lang="ja-JP" altLang="en-US" sz="2000" dirty="0">
                <a:solidFill>
                  <a:schemeClr val="tx1"/>
                </a:solidFill>
              </a:rPr>
              <a:t>タウンワーク</a:t>
            </a:r>
            <a:endParaRPr lang="en-US" altLang="ja-JP" sz="2000" dirty="0">
              <a:solidFill>
                <a:schemeClr val="tx1"/>
              </a:solidFill>
            </a:endParaRPr>
          </a:p>
          <a:p>
            <a:pPr marL="285750" indent="-285750">
              <a:buFont typeface="Arial" panose="020B0604020202020204" pitchFamily="34" charset="0"/>
              <a:buChar char="•"/>
            </a:pPr>
            <a:r>
              <a:rPr lang="en-US" altLang="ja-JP" sz="2000" dirty="0">
                <a:solidFill>
                  <a:schemeClr val="tx1"/>
                </a:solidFill>
              </a:rPr>
              <a:t>1up</a:t>
            </a:r>
          </a:p>
          <a:p>
            <a:pPr marL="285750" indent="-285750">
              <a:buFont typeface="Arial" panose="020B0604020202020204" pitchFamily="34" charset="0"/>
              <a:buChar char="•"/>
            </a:pPr>
            <a:r>
              <a:rPr kumimoji="1" lang="en-US" altLang="ja-JP" sz="2000" dirty="0">
                <a:solidFill>
                  <a:schemeClr val="tx1"/>
                </a:solidFill>
              </a:rPr>
              <a:t>Au</a:t>
            </a:r>
          </a:p>
          <a:p>
            <a:pPr marL="285750" indent="-285750">
              <a:buFont typeface="Arial" panose="020B0604020202020204" pitchFamily="34" charset="0"/>
              <a:buChar char="•"/>
            </a:pPr>
            <a:r>
              <a:rPr lang="ja-JP" altLang="en-US" sz="2000" dirty="0">
                <a:solidFill>
                  <a:schemeClr val="tx1"/>
                </a:solidFill>
              </a:rPr>
              <a:t>スマートニュース</a:t>
            </a:r>
            <a:endParaRPr kumimoji="1" lang="en-US" altLang="ja-JP" sz="2000" dirty="0">
              <a:solidFill>
                <a:schemeClr val="tx1"/>
              </a:solidFill>
            </a:endParaRPr>
          </a:p>
          <a:p>
            <a:pPr marL="285750" indent="-285750">
              <a:buFont typeface="Arial" panose="020B0604020202020204" pitchFamily="34" charset="0"/>
              <a:buChar char="•"/>
            </a:pPr>
            <a:endParaRPr kumimoji="1" lang="en-US" altLang="ja-JP" sz="2000" dirty="0">
              <a:solidFill>
                <a:schemeClr val="tx1"/>
              </a:solidFill>
            </a:endParaRPr>
          </a:p>
        </p:txBody>
      </p:sp>
      <p:sp>
        <p:nvSpPr>
          <p:cNvPr id="5" name="四角形: 角を丸くする 4">
            <a:extLst>
              <a:ext uri="{FF2B5EF4-FFF2-40B4-BE49-F238E27FC236}">
                <a16:creationId xmlns:a16="http://schemas.microsoft.com/office/drawing/2014/main" id="{354A1FC6-5991-4536-B87E-204C1274C05B}"/>
              </a:ext>
            </a:extLst>
          </p:cNvPr>
          <p:cNvSpPr/>
          <p:nvPr/>
        </p:nvSpPr>
        <p:spPr>
          <a:xfrm>
            <a:off x="6558169" y="2629429"/>
            <a:ext cx="4795631" cy="3014959"/>
          </a:xfrm>
          <a:prstGeom prst="round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ja-JP" sz="2000" dirty="0" err="1">
                <a:solidFill>
                  <a:schemeClr val="tx1"/>
                </a:solidFill>
              </a:rPr>
              <a:t>PayPay</a:t>
            </a:r>
            <a:endParaRPr lang="en-US" altLang="ja-JP" sz="2000" dirty="0">
              <a:solidFill>
                <a:schemeClr val="tx1"/>
              </a:solidFill>
            </a:endParaRPr>
          </a:p>
        </p:txBody>
      </p:sp>
      <p:sp>
        <p:nvSpPr>
          <p:cNvPr id="16" name="テキスト ボックス 15">
            <a:extLst>
              <a:ext uri="{FF2B5EF4-FFF2-40B4-BE49-F238E27FC236}">
                <a16:creationId xmlns:a16="http://schemas.microsoft.com/office/drawing/2014/main" id="{F6BD8DD3-7469-405F-9FF9-0CAECCB7254E}"/>
              </a:ext>
            </a:extLst>
          </p:cNvPr>
          <p:cNvSpPr txBox="1"/>
          <p:nvPr/>
        </p:nvSpPr>
        <p:spPr>
          <a:xfrm>
            <a:off x="838200" y="2861583"/>
            <a:ext cx="4795633" cy="400110"/>
          </a:xfrm>
          <a:prstGeom prst="rect">
            <a:avLst/>
          </a:prstGeom>
          <a:noFill/>
        </p:spPr>
        <p:txBody>
          <a:bodyPr wrap="square" rtlCol="0">
            <a:spAutoFit/>
          </a:bodyPr>
          <a:lstStyle/>
          <a:p>
            <a:pPr algn="ctr"/>
            <a:r>
              <a:rPr lang="ja-JP" altLang="en-US" sz="2000" u="sng" dirty="0"/>
              <a:t>ユーモア広告</a:t>
            </a:r>
          </a:p>
        </p:txBody>
      </p:sp>
      <p:sp>
        <p:nvSpPr>
          <p:cNvPr id="19" name="テキスト ボックス 18">
            <a:extLst>
              <a:ext uri="{FF2B5EF4-FFF2-40B4-BE49-F238E27FC236}">
                <a16:creationId xmlns:a16="http://schemas.microsoft.com/office/drawing/2014/main" id="{2E0EE562-0161-426A-AA44-35C19395E10B}"/>
              </a:ext>
            </a:extLst>
          </p:cNvPr>
          <p:cNvSpPr txBox="1"/>
          <p:nvPr/>
        </p:nvSpPr>
        <p:spPr>
          <a:xfrm>
            <a:off x="4669167" y="1717411"/>
            <a:ext cx="2853666" cy="461665"/>
          </a:xfrm>
          <a:prstGeom prst="rect">
            <a:avLst/>
          </a:prstGeom>
          <a:noFill/>
        </p:spPr>
        <p:txBody>
          <a:bodyPr wrap="none" rtlCol="0">
            <a:spAutoFit/>
          </a:bodyPr>
          <a:lstStyle/>
          <a:p>
            <a:r>
              <a:rPr kumimoji="1" lang="ja-JP" altLang="en-US" sz="2400" b="1" dirty="0"/>
              <a:t>アレンジされた</a:t>
            </a:r>
            <a:r>
              <a:rPr kumimoji="1" lang="en-US" altLang="ja-JP" sz="2400" b="1" dirty="0"/>
              <a:t>CM</a:t>
            </a:r>
            <a:endParaRPr kumimoji="1" lang="ja-JP" altLang="en-US" sz="2400" b="1" dirty="0"/>
          </a:p>
        </p:txBody>
      </p:sp>
      <p:sp>
        <p:nvSpPr>
          <p:cNvPr id="3" name="スライド番号プレースホルダー 2"/>
          <p:cNvSpPr>
            <a:spLocks noGrp="1"/>
          </p:cNvSpPr>
          <p:nvPr>
            <p:ph type="sldNum" sz="quarter" idx="12"/>
          </p:nvPr>
        </p:nvSpPr>
        <p:spPr/>
        <p:txBody>
          <a:bodyPr/>
          <a:lstStyle/>
          <a:p>
            <a:fld id="{A0425D7D-E298-47E0-9EE2-10DA9891358A}" type="slidenum">
              <a:rPr kumimoji="1" lang="ja-JP" altLang="en-US" smtClean="0"/>
              <a:t>44</a:t>
            </a:fld>
            <a:endParaRPr kumimoji="1" lang="ja-JP" altLang="en-US"/>
          </a:p>
        </p:txBody>
      </p:sp>
      <p:sp>
        <p:nvSpPr>
          <p:cNvPr id="9" name="テキスト ボックス 8">
            <a:extLst>
              <a:ext uri="{FF2B5EF4-FFF2-40B4-BE49-F238E27FC236}">
                <a16:creationId xmlns:a16="http://schemas.microsoft.com/office/drawing/2014/main" id="{D2FE62C9-EE5D-4974-9B3A-DB9E288BB63E}"/>
              </a:ext>
            </a:extLst>
          </p:cNvPr>
          <p:cNvSpPr txBox="1"/>
          <p:nvPr/>
        </p:nvSpPr>
        <p:spPr>
          <a:xfrm>
            <a:off x="6588798" y="2886985"/>
            <a:ext cx="4795633" cy="400110"/>
          </a:xfrm>
          <a:prstGeom prst="rect">
            <a:avLst/>
          </a:prstGeom>
          <a:noFill/>
        </p:spPr>
        <p:txBody>
          <a:bodyPr wrap="square" rtlCol="0">
            <a:spAutoFit/>
          </a:bodyPr>
          <a:lstStyle/>
          <a:p>
            <a:pPr algn="ctr"/>
            <a:r>
              <a:rPr lang="ja-JP" altLang="en-US" sz="2000" u="sng" dirty="0"/>
              <a:t>非ユーモア広告</a:t>
            </a:r>
          </a:p>
        </p:txBody>
      </p:sp>
    </p:spTree>
    <p:extLst>
      <p:ext uri="{BB962C8B-B14F-4D97-AF65-F5344CB8AC3E}">
        <p14:creationId xmlns:p14="http://schemas.microsoft.com/office/powerpoint/2010/main" val="21975544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検証結果・仮説１まとめ</a:t>
            </a:r>
            <a:endParaRPr kumimoji="1" lang="ja-JP" altLang="en-US" dirty="0"/>
          </a:p>
        </p:txBody>
      </p:sp>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298179507"/>
              </p:ext>
            </p:extLst>
          </p:nvPr>
        </p:nvGraphicFramePr>
        <p:xfrm>
          <a:off x="838200" y="1399560"/>
          <a:ext cx="10515600" cy="3718800"/>
        </p:xfrm>
        <a:graphic>
          <a:graphicData uri="http://schemas.openxmlformats.org/drawingml/2006/chart">
            <c:chart xmlns:c="http://schemas.openxmlformats.org/drawingml/2006/chart" xmlns:r="http://schemas.openxmlformats.org/officeDocument/2006/relationships" r:id="rId2"/>
          </a:graphicData>
        </a:graphic>
      </p:graphicFrame>
      <p:sp>
        <p:nvSpPr>
          <p:cNvPr id="4" name="スライド番号プレースホルダー 3"/>
          <p:cNvSpPr>
            <a:spLocks noGrp="1"/>
          </p:cNvSpPr>
          <p:nvPr>
            <p:ph type="sldNum" sz="quarter" idx="12"/>
          </p:nvPr>
        </p:nvSpPr>
        <p:spPr>
          <a:xfrm>
            <a:off x="8986615" y="6311900"/>
            <a:ext cx="2743200" cy="365125"/>
          </a:xfrm>
        </p:spPr>
        <p:txBody>
          <a:bodyPr/>
          <a:lstStyle/>
          <a:p>
            <a:fld id="{A0425D7D-E298-47E0-9EE2-10DA9891358A}" type="slidenum">
              <a:rPr kumimoji="1" lang="ja-JP" altLang="en-US" smtClean="0"/>
              <a:t>45</a:t>
            </a:fld>
            <a:endParaRPr kumimoji="1" lang="ja-JP" altLang="en-US"/>
          </a:p>
        </p:txBody>
      </p:sp>
      <p:sp>
        <p:nvSpPr>
          <p:cNvPr id="5" name="角丸四角形 14">
            <a:extLst>
              <a:ext uri="{FF2B5EF4-FFF2-40B4-BE49-F238E27FC236}">
                <a16:creationId xmlns:a16="http://schemas.microsoft.com/office/drawing/2014/main" id="{370012E2-9DE6-4C32-879B-7536C5E52CF2}"/>
              </a:ext>
            </a:extLst>
          </p:cNvPr>
          <p:cNvSpPr/>
          <p:nvPr/>
        </p:nvSpPr>
        <p:spPr>
          <a:xfrm>
            <a:off x="838200" y="5237158"/>
            <a:ext cx="10515599" cy="1074742"/>
          </a:xfrm>
          <a:prstGeom prst="roundRect">
            <a:avLst/>
          </a:prstGeom>
          <a:solidFill>
            <a:schemeClr val="bg1"/>
          </a:solid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アレンジされた広告は、非ユーモア広告に比べて</a:t>
            </a:r>
            <a:endParaRPr lang="en-US" altLang="ja-JP" sz="2800" dirty="0">
              <a:solidFill>
                <a:schemeClr val="tx1"/>
              </a:solidFill>
            </a:endParaRPr>
          </a:p>
          <a:p>
            <a:pPr algn="ctr"/>
            <a:r>
              <a:rPr lang="ja-JP" altLang="en-US" sz="2800" dirty="0">
                <a:solidFill>
                  <a:schemeClr val="tx1"/>
                </a:solidFill>
              </a:rPr>
              <a:t>ユーモア広告のほうが多い。</a:t>
            </a:r>
          </a:p>
        </p:txBody>
      </p:sp>
      <p:grpSp>
        <p:nvGrpSpPr>
          <p:cNvPr id="7" name="グループ化 6"/>
          <p:cNvGrpSpPr/>
          <p:nvPr/>
        </p:nvGrpSpPr>
        <p:grpSpPr>
          <a:xfrm rot="20800525">
            <a:off x="754522" y="3627911"/>
            <a:ext cx="2781871" cy="1676845"/>
            <a:chOff x="1546289" y="2813875"/>
            <a:chExt cx="2781871" cy="1676845"/>
          </a:xfrm>
        </p:grpSpPr>
        <p:sp>
          <p:nvSpPr>
            <p:cNvPr id="6" name="テキスト ボックス 5"/>
            <p:cNvSpPr txBox="1"/>
            <p:nvPr/>
          </p:nvSpPr>
          <p:spPr>
            <a:xfrm>
              <a:off x="1609195" y="2813875"/>
              <a:ext cx="2656060" cy="1569660"/>
            </a:xfrm>
            <a:prstGeom prst="rect">
              <a:avLst/>
            </a:prstGeom>
            <a:noFill/>
          </p:spPr>
          <p:txBody>
            <a:bodyPr wrap="square" rtlCol="0">
              <a:spAutoFit/>
            </a:bodyPr>
            <a:lstStyle/>
            <a:p>
              <a:r>
                <a:rPr kumimoji="1" lang="ja-JP" altLang="en-US" sz="9600" b="1" dirty="0">
                  <a:solidFill>
                    <a:srgbClr val="DB6443"/>
                  </a:solidFill>
                  <a:latin typeface="HGS創英角ｺﾞｼｯｸUB" panose="020B0900000000000000" pitchFamily="50" charset="-128"/>
                  <a:ea typeface="HGS創英角ｺﾞｼｯｸUB" panose="020B0900000000000000" pitchFamily="50" charset="-128"/>
                </a:rPr>
                <a:t>支持</a:t>
              </a:r>
            </a:p>
          </p:txBody>
        </p:sp>
        <p:sp>
          <p:nvSpPr>
            <p:cNvPr id="3" name="角丸四角形 2"/>
            <p:cNvSpPr/>
            <p:nvPr/>
          </p:nvSpPr>
          <p:spPr>
            <a:xfrm>
              <a:off x="1546289" y="2856620"/>
              <a:ext cx="2781871" cy="1634100"/>
            </a:xfrm>
            <a:prstGeom prst="roundRect">
              <a:avLst/>
            </a:prstGeom>
            <a:noFill/>
            <a:ln w="177800">
              <a:solidFill>
                <a:srgbClr val="DB644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 name="テキスト ボックス 7"/>
            <p:cNvSpPr txBox="1"/>
            <p:nvPr/>
          </p:nvSpPr>
          <p:spPr>
            <a:xfrm>
              <a:off x="3625266" y="3598706"/>
              <a:ext cx="550017" cy="307777"/>
            </a:xfrm>
            <a:prstGeom prst="rect">
              <a:avLst/>
            </a:prstGeom>
            <a:noFill/>
          </p:spPr>
          <p:txBody>
            <a:bodyPr wrap="square" rtlCol="0">
              <a:spAutoFit/>
            </a:bodyPr>
            <a:lstStyle/>
            <a:p>
              <a:r>
                <a:rPr kumimoji="1" lang="ja-JP" altLang="en-US" sz="1400" dirty="0">
                  <a:solidFill>
                    <a:schemeClr val="bg1"/>
                  </a:solidFill>
                  <a:latin typeface="HGP創英角ｺﾞｼｯｸUB" panose="020B0900000000000000" pitchFamily="50" charset="-128"/>
                  <a:ea typeface="HGP創英角ｺﾞｼｯｸUB" panose="020B0900000000000000" pitchFamily="50" charset="-128"/>
                </a:rPr>
                <a:t>シジ</a:t>
              </a:r>
            </a:p>
          </p:txBody>
        </p:sp>
      </p:grpSp>
    </p:spTree>
    <p:extLst>
      <p:ext uri="{BB962C8B-B14F-4D97-AF65-F5344CB8AC3E}">
        <p14:creationId xmlns:p14="http://schemas.microsoft.com/office/powerpoint/2010/main" val="39283454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D49DC2-28C4-4CCA-9FE9-13AEF29EC0A3}"/>
              </a:ext>
            </a:extLst>
          </p:cNvPr>
          <p:cNvSpPr>
            <a:spLocks noGrp="1"/>
          </p:cNvSpPr>
          <p:nvPr>
            <p:ph type="title"/>
          </p:nvPr>
        </p:nvSpPr>
        <p:spPr/>
        <p:txBody>
          <a:bodyPr/>
          <a:lstStyle/>
          <a:p>
            <a:r>
              <a:rPr kumimoji="1" lang="ja-JP" altLang="en-US" dirty="0"/>
              <a:t>事前調査①</a:t>
            </a:r>
          </a:p>
        </p:txBody>
      </p:sp>
      <p:sp>
        <p:nvSpPr>
          <p:cNvPr id="4" name="スライド番号プレースホルダー 3">
            <a:extLst>
              <a:ext uri="{FF2B5EF4-FFF2-40B4-BE49-F238E27FC236}">
                <a16:creationId xmlns:a16="http://schemas.microsoft.com/office/drawing/2014/main" id="{A4E54D50-2C5C-40B9-B6EE-6E77AC061D11}"/>
              </a:ext>
            </a:extLst>
          </p:cNvPr>
          <p:cNvSpPr>
            <a:spLocks noGrp="1"/>
          </p:cNvSpPr>
          <p:nvPr>
            <p:ph type="sldNum" sz="quarter" idx="12"/>
          </p:nvPr>
        </p:nvSpPr>
        <p:spPr/>
        <p:txBody>
          <a:bodyPr/>
          <a:lstStyle/>
          <a:p>
            <a:fld id="{A0425D7D-E298-47E0-9EE2-10DA9891358A}" type="slidenum">
              <a:rPr lang="ja-JP" altLang="en-US" smtClean="0"/>
              <a:pPr/>
              <a:t>46</a:t>
            </a:fld>
            <a:endParaRPr lang="ja-JP" altLang="en-US" dirty="0"/>
          </a:p>
        </p:txBody>
      </p:sp>
      <p:sp>
        <p:nvSpPr>
          <p:cNvPr id="5" name="角丸四角形 5">
            <a:extLst>
              <a:ext uri="{FF2B5EF4-FFF2-40B4-BE49-F238E27FC236}">
                <a16:creationId xmlns:a16="http://schemas.microsoft.com/office/drawing/2014/main" id="{DF666127-241F-4EC6-9078-761DD9DC3849}"/>
              </a:ext>
            </a:extLst>
          </p:cNvPr>
          <p:cNvSpPr/>
          <p:nvPr/>
        </p:nvSpPr>
        <p:spPr>
          <a:xfrm>
            <a:off x="841394" y="1620842"/>
            <a:ext cx="10515600" cy="2583412"/>
          </a:xfrm>
          <a:prstGeom prst="roundRect">
            <a:avLst/>
          </a:prstGeom>
          <a:noFill/>
          <a:ln w="381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ja-JP" altLang="en-US" dirty="0"/>
              <a:t>調査目的：本調査で使用する動画に①ユーモアがあるか、②意外性があるか、③意外性の対象</a:t>
            </a:r>
            <a:endParaRPr lang="en-US" altLang="ja-JP" dirty="0"/>
          </a:p>
          <a:p>
            <a:r>
              <a:rPr lang="ja-JP" altLang="en-US" dirty="0"/>
              <a:t>　　　　　　 が予想と合致しているかを確認するため。</a:t>
            </a:r>
            <a:endParaRPr lang="en-US" altLang="ja-JP" dirty="0"/>
          </a:p>
          <a:p>
            <a:pPr marL="285750" indent="-285750">
              <a:buFont typeface="Arial" panose="020B0604020202020204" pitchFamily="34" charset="0"/>
              <a:buChar char="•"/>
            </a:pPr>
            <a:r>
              <a:rPr lang="ja-JP" altLang="en-US" dirty="0"/>
              <a:t>調査期間：</a:t>
            </a:r>
            <a:r>
              <a:rPr lang="en-US" altLang="ja-JP" dirty="0"/>
              <a:t>2019</a:t>
            </a:r>
            <a:r>
              <a:rPr lang="ja-JP" altLang="ja-JP" dirty="0"/>
              <a:t>年</a:t>
            </a:r>
            <a:r>
              <a:rPr lang="en-US" altLang="ja-JP" dirty="0"/>
              <a:t>12</a:t>
            </a:r>
            <a:r>
              <a:rPr lang="ja-JP" altLang="ja-JP" dirty="0"/>
              <a:t>月</a:t>
            </a:r>
            <a:r>
              <a:rPr lang="en-US" altLang="ja-JP" dirty="0"/>
              <a:t>2</a:t>
            </a:r>
            <a:r>
              <a:rPr lang="ja-JP" altLang="ja-JP" dirty="0"/>
              <a:t>日～</a:t>
            </a:r>
            <a:r>
              <a:rPr lang="en-US" altLang="ja-JP" dirty="0"/>
              <a:t>12</a:t>
            </a:r>
            <a:r>
              <a:rPr lang="ja-JP" altLang="ja-JP" dirty="0"/>
              <a:t>月</a:t>
            </a:r>
            <a:r>
              <a:rPr lang="en-US" altLang="ja-JP" dirty="0"/>
              <a:t>5</a:t>
            </a:r>
            <a:r>
              <a:rPr lang="ja-JP" altLang="ja-JP" dirty="0"/>
              <a:t>日</a:t>
            </a:r>
            <a:endParaRPr lang="en-US" altLang="ja-JP" dirty="0"/>
          </a:p>
          <a:p>
            <a:pPr marL="285750" indent="-285750">
              <a:buFont typeface="Arial" panose="020B0604020202020204" pitchFamily="34" charset="0"/>
              <a:buChar char="•"/>
            </a:pPr>
            <a:r>
              <a:rPr lang="ja-JP" altLang="en-US" dirty="0"/>
              <a:t>調査方法：</a:t>
            </a:r>
            <a:r>
              <a:rPr lang="en-US" altLang="ja-JP" dirty="0" err="1"/>
              <a:t>Qestant</a:t>
            </a:r>
            <a:r>
              <a:rPr lang="ja-JP" altLang="ja-JP" dirty="0"/>
              <a:t>による</a:t>
            </a:r>
            <a:r>
              <a:rPr lang="en-US" altLang="ja-JP" dirty="0"/>
              <a:t>WEB</a:t>
            </a:r>
            <a:r>
              <a:rPr lang="ja-JP" altLang="ja-JP" dirty="0"/>
              <a:t>アンケート調査</a:t>
            </a:r>
            <a:endParaRPr lang="en-US" altLang="ja-JP" dirty="0"/>
          </a:p>
          <a:p>
            <a:r>
              <a:rPr lang="ja-JP" altLang="en-US" dirty="0"/>
              <a:t>　　　　　　ユーモア広告・非ユーモア広告と仮定した</a:t>
            </a:r>
            <a:r>
              <a:rPr lang="en-US" altLang="ja-JP" dirty="0"/>
              <a:t>16</a:t>
            </a:r>
            <a:r>
              <a:rPr lang="ja-JP" altLang="en-US" dirty="0"/>
              <a:t>の</a:t>
            </a:r>
            <a:r>
              <a:rPr lang="en-US" altLang="ja-JP" dirty="0"/>
              <a:t>CM</a:t>
            </a:r>
            <a:r>
              <a:rPr lang="ja-JP" altLang="en-US" dirty="0"/>
              <a:t>を被験者にランダムで</a:t>
            </a:r>
            <a:r>
              <a:rPr lang="en-US" altLang="ja-JP" dirty="0"/>
              <a:t>2</a:t>
            </a:r>
            <a:r>
              <a:rPr lang="ja-JP" altLang="en-US" dirty="0"/>
              <a:t>つ見せ、</a:t>
            </a:r>
            <a:endParaRPr lang="en-US" altLang="ja-JP" dirty="0"/>
          </a:p>
          <a:p>
            <a:r>
              <a:rPr lang="ja-JP" altLang="en-US" dirty="0"/>
              <a:t>　　　　　　それぞれにユーモアの有無・意外性の有無・意外性を感じた対象についての質問を</a:t>
            </a:r>
            <a:endParaRPr lang="en-US" altLang="ja-JP" dirty="0"/>
          </a:p>
          <a:p>
            <a:r>
              <a:rPr lang="ja-JP" altLang="en-US" dirty="0"/>
              <a:t>　　　　　　した。</a:t>
            </a:r>
            <a:endParaRPr lang="en-US" altLang="ja-JP" dirty="0"/>
          </a:p>
          <a:p>
            <a:pPr marL="285750" indent="-285750">
              <a:buFont typeface="Arial" panose="020B0604020202020204" pitchFamily="34" charset="0"/>
              <a:buChar char="•"/>
            </a:pPr>
            <a:r>
              <a:rPr lang="ja-JP" altLang="en-US" dirty="0"/>
              <a:t>有効サンプル数：</a:t>
            </a:r>
            <a:r>
              <a:rPr lang="en-US" altLang="ja-JP" dirty="0"/>
              <a:t>170</a:t>
            </a:r>
            <a:r>
              <a:rPr lang="ja-JP" altLang="en-US" dirty="0"/>
              <a:t>　</a:t>
            </a:r>
            <a:r>
              <a:rPr lang="en-US" altLang="ja-JP" dirty="0"/>
              <a:t>(</a:t>
            </a:r>
            <a:r>
              <a:rPr lang="ja-JP" altLang="en-US" dirty="0"/>
              <a:t>回収数</a:t>
            </a:r>
            <a:r>
              <a:rPr lang="en-US" altLang="ja-JP" dirty="0"/>
              <a:t>170)</a:t>
            </a:r>
          </a:p>
          <a:p>
            <a:pPr marL="285750" indent="-285750">
              <a:buFont typeface="Arial" panose="020B0604020202020204" pitchFamily="34" charset="0"/>
              <a:buChar char="•"/>
            </a:pPr>
            <a:endParaRPr lang="en-US" altLang="ja-JP" dirty="0"/>
          </a:p>
        </p:txBody>
      </p:sp>
      <p:graphicFrame>
        <p:nvGraphicFramePr>
          <p:cNvPr id="6" name="表 5">
            <a:extLst>
              <a:ext uri="{FF2B5EF4-FFF2-40B4-BE49-F238E27FC236}">
                <a16:creationId xmlns:a16="http://schemas.microsoft.com/office/drawing/2014/main" id="{218F98DC-2A6C-4CF3-B4B2-6837C1770243}"/>
              </a:ext>
            </a:extLst>
          </p:cNvPr>
          <p:cNvGraphicFramePr>
            <a:graphicFrameLocks noGrp="1"/>
          </p:cNvGraphicFramePr>
          <p:nvPr>
            <p:extLst>
              <p:ext uri="{D42A27DB-BD31-4B8C-83A1-F6EECF244321}">
                <p14:modId xmlns:p14="http://schemas.microsoft.com/office/powerpoint/2010/main" val="3927529260"/>
              </p:ext>
            </p:extLst>
          </p:nvPr>
        </p:nvGraphicFramePr>
        <p:xfrm>
          <a:off x="510676" y="4438778"/>
          <a:ext cx="5595065" cy="2229381"/>
        </p:xfrm>
        <a:graphic>
          <a:graphicData uri="http://schemas.openxmlformats.org/drawingml/2006/table">
            <a:tbl>
              <a:tblPr/>
              <a:tblGrid>
                <a:gridCol w="1049959">
                  <a:extLst>
                    <a:ext uri="{9D8B030D-6E8A-4147-A177-3AD203B41FA5}">
                      <a16:colId xmlns:a16="http://schemas.microsoft.com/office/drawing/2014/main" val="2248092859"/>
                    </a:ext>
                  </a:extLst>
                </a:gridCol>
                <a:gridCol w="1461247">
                  <a:extLst>
                    <a:ext uri="{9D8B030D-6E8A-4147-A177-3AD203B41FA5}">
                      <a16:colId xmlns:a16="http://schemas.microsoft.com/office/drawing/2014/main" val="2332998194"/>
                    </a:ext>
                  </a:extLst>
                </a:gridCol>
                <a:gridCol w="1398494">
                  <a:extLst>
                    <a:ext uri="{9D8B030D-6E8A-4147-A177-3AD203B41FA5}">
                      <a16:colId xmlns:a16="http://schemas.microsoft.com/office/drawing/2014/main" val="3873137475"/>
                    </a:ext>
                  </a:extLst>
                </a:gridCol>
                <a:gridCol w="1685365">
                  <a:extLst>
                    <a:ext uri="{9D8B030D-6E8A-4147-A177-3AD203B41FA5}">
                      <a16:colId xmlns:a16="http://schemas.microsoft.com/office/drawing/2014/main" val="468816282"/>
                    </a:ext>
                  </a:extLst>
                </a:gridCol>
              </a:tblGrid>
              <a:tr h="318483">
                <a:tc>
                  <a:txBody>
                    <a:bodyPr/>
                    <a:lstStyle/>
                    <a:p>
                      <a:pPr algn="ctr" fontAlgn="ctr"/>
                      <a:r>
                        <a:rPr lang="ja-JP" altLang="en-US" sz="1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620" marR="7620" marT="762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人</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商品</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ストーリー</a:t>
                      </a:r>
                    </a:p>
                  </a:txBody>
                  <a:tcPr marL="7620" marR="7620" marT="762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360916"/>
                  </a:ext>
                </a:extLst>
              </a:tr>
              <a:tr h="318483">
                <a:tc>
                  <a:txBody>
                    <a:bodyPr/>
                    <a:lstStyle/>
                    <a:p>
                      <a:pPr algn="ctr" fontAlgn="ctr"/>
                      <a:r>
                        <a:rPr lang="ja-JP" altLang="en-US" sz="1600" b="1" i="0" u="none" strike="noStrike">
                          <a:solidFill>
                            <a:srgbClr val="000000"/>
                          </a:solidFill>
                          <a:effectLst/>
                          <a:latin typeface="游ゴシック" panose="020B0400000000000000" pitchFamily="50" charset="-128"/>
                          <a:ea typeface="游ゴシック" panose="020B0400000000000000" pitchFamily="50" charset="-128"/>
                        </a:rPr>
                        <a:t>　</a:t>
                      </a:r>
                    </a:p>
                  </a:txBody>
                  <a:tcPr marL="7620" marR="7620" marT="762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ja-JP" sz="1600" b="1" i="0" u="sng" strike="noStrike" dirty="0">
                          <a:solidFill>
                            <a:srgbClr val="000000"/>
                          </a:solidFill>
                          <a:effectLst/>
                          <a:latin typeface="游ゴシック" panose="020B0400000000000000" pitchFamily="50" charset="-128"/>
                          <a:ea typeface="游ゴシック" panose="020B0400000000000000" pitchFamily="50" charset="-128"/>
                        </a:rPr>
                        <a:t>1</a:t>
                      </a:r>
                      <a:r>
                        <a:rPr lang="ja-JP" altLang="en-US" sz="1600" b="1" i="0" u="sng" strike="noStrike" dirty="0">
                          <a:solidFill>
                            <a:srgbClr val="000000"/>
                          </a:solidFill>
                          <a:effectLst/>
                          <a:latin typeface="游ゴシック" panose="020B0400000000000000" pitchFamily="50" charset="-128"/>
                          <a:ea typeface="游ゴシック" panose="020B0400000000000000" pitchFamily="50" charset="-128"/>
                        </a:rPr>
                        <a:t>本満足バー</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ja-JP" altLang="en-US" sz="1600" b="0" i="0" u="none" strike="noStrike">
                          <a:solidFill>
                            <a:srgbClr val="000000"/>
                          </a:solidFill>
                          <a:effectLst/>
                          <a:latin typeface="游ゴシック" panose="020B0400000000000000" pitchFamily="50" charset="-128"/>
                          <a:ea typeface="游ゴシック" panose="020B0400000000000000" pitchFamily="50" charset="-128"/>
                        </a:rPr>
                        <a:t>さけるグミ</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ja-JP" altLang="en-US" sz="1600" b="1" i="0" u="sng" strike="noStrike" dirty="0">
                          <a:solidFill>
                            <a:srgbClr val="000000"/>
                          </a:solidFill>
                          <a:effectLst/>
                          <a:latin typeface="游ゴシック" panose="020B0400000000000000" pitchFamily="50" charset="-128"/>
                          <a:ea typeface="游ゴシック" panose="020B0400000000000000" pitchFamily="50" charset="-128"/>
                        </a:rPr>
                        <a:t>スニッカーズ</a:t>
                      </a:r>
                    </a:p>
                  </a:txBody>
                  <a:tcPr marL="7620" marR="7620" marT="762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3291551"/>
                  </a:ext>
                </a:extLst>
              </a:tr>
              <a:tr h="318483">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ユーモア</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0" i="0" u="none" strike="noStrike" dirty="0">
                          <a:solidFill>
                            <a:srgbClr val="000000"/>
                          </a:solidFill>
                          <a:effectLst/>
                          <a:latin typeface="游ゴシック" panose="020B0400000000000000" pitchFamily="50" charset="-128"/>
                          <a:ea typeface="游ゴシック" panose="020B0400000000000000" pitchFamily="50" charset="-128"/>
                        </a:rPr>
                        <a:t>book off</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600" b="1" i="0" u="sng" strike="noStrike" dirty="0">
                          <a:solidFill>
                            <a:srgbClr val="000000"/>
                          </a:solidFill>
                          <a:effectLst/>
                          <a:latin typeface="游ゴシック" panose="020B0400000000000000" pitchFamily="50" charset="-128"/>
                          <a:ea typeface="游ゴシック" panose="020B0400000000000000" pitchFamily="50" charset="-128"/>
                        </a:rPr>
                        <a:t>ゆいちき</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タウンワーク</a:t>
                      </a:r>
                    </a:p>
                  </a:txBody>
                  <a:tcPr marL="7620" marR="7620" marT="7620"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680023742"/>
                  </a:ext>
                </a:extLst>
              </a:tr>
              <a:tr h="318483">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7620" marR="7620" marT="762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a:solidFill>
                            <a:srgbClr val="000000"/>
                          </a:solidFill>
                          <a:effectLst/>
                          <a:latin typeface="游ゴシック" panose="020B0400000000000000" pitchFamily="50" charset="-128"/>
                          <a:ea typeface="游ゴシック" panose="020B0400000000000000" pitchFamily="50" charset="-128"/>
                        </a:rPr>
                        <a:t>ラ王</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きよら</a:t>
                      </a:r>
                    </a:p>
                  </a:txBody>
                  <a:tcPr marL="7620" marR="7620" marT="762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603258"/>
                  </a:ext>
                </a:extLst>
              </a:tr>
              <a:tr h="318483">
                <a:tc>
                  <a:txBody>
                    <a:bodyPr/>
                    <a:lstStyle/>
                    <a:p>
                      <a:pPr algn="l" fontAlgn="ctr"/>
                      <a:r>
                        <a:rPr lang="ja-JP" altLang="en-US" sz="1600" b="0" i="0" u="none" strike="noStrike">
                          <a:solidFill>
                            <a:srgbClr val="000000"/>
                          </a:solidFill>
                          <a:effectLst/>
                          <a:latin typeface="游ゴシック" panose="020B0400000000000000" pitchFamily="50" charset="-128"/>
                          <a:ea typeface="游ゴシック" panose="020B0400000000000000" pitchFamily="50" charset="-128"/>
                        </a:rPr>
                        <a:t>　</a:t>
                      </a:r>
                    </a:p>
                  </a:txBody>
                  <a:tcPr marL="7620" marR="7620" marT="762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rowSpan="3" gridSpan="3">
                  <a:txBody>
                    <a:bodyPr/>
                    <a:lstStyle/>
                    <a:p>
                      <a:pPr algn="ctr" fontAlgn="ctr"/>
                      <a:r>
                        <a:rPr lang="ja-JP" altLang="en-US" sz="1600" b="1" i="0" u="sng" strike="noStrike" dirty="0">
                          <a:solidFill>
                            <a:srgbClr val="000000"/>
                          </a:solidFill>
                          <a:effectLst/>
                          <a:latin typeface="游ゴシック" panose="020B0400000000000000" pitchFamily="50" charset="-128"/>
                          <a:ea typeface="游ゴシック" panose="020B0400000000000000" pitchFamily="50" charset="-128"/>
                        </a:rPr>
                        <a:t>インテグレート</a:t>
                      </a: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・薬用ビューネ・エリクシール・ダイソン・</a:t>
                      </a:r>
                      <a:r>
                        <a:rPr lang="en-US" altLang="ja-JP" sz="1600" b="1" i="0" u="sng" strike="noStrike" dirty="0">
                          <a:solidFill>
                            <a:srgbClr val="000000"/>
                          </a:solidFill>
                          <a:effectLst/>
                          <a:latin typeface="游ゴシック" panose="020B0400000000000000" pitchFamily="50" charset="-128"/>
                          <a:ea typeface="游ゴシック" panose="020B0400000000000000" pitchFamily="50" charset="-128"/>
                        </a:rPr>
                        <a:t>Apple Watch</a:t>
                      </a: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・アマゾン・</a:t>
                      </a:r>
                      <a:r>
                        <a:rPr lang="en-US" altLang="ja-JP" sz="1600" b="1" i="0" u="sng" strike="noStrike" dirty="0">
                          <a:solidFill>
                            <a:srgbClr val="000000"/>
                          </a:solidFill>
                          <a:effectLst/>
                          <a:latin typeface="游ゴシック" panose="020B0400000000000000" pitchFamily="50" charset="-128"/>
                          <a:ea typeface="游ゴシック" panose="020B0400000000000000" pitchFamily="50" charset="-128"/>
                        </a:rPr>
                        <a:t>JT</a:t>
                      </a: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・アクエリアス</a:t>
                      </a:r>
                    </a:p>
                  </a:txBody>
                  <a:tcPr marL="7620" marR="7620" marT="762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kumimoji="1" lang="ja-JP" altLang="en-US"/>
                    </a:p>
                  </a:txBody>
                  <a:tcPr/>
                </a:tc>
                <a:tc rowSpan="3" hMerge="1">
                  <a:txBody>
                    <a:bodyPr/>
                    <a:lstStyle/>
                    <a:p>
                      <a:endParaRPr kumimoji="1" lang="ja-JP" altLang="en-US"/>
                    </a:p>
                  </a:txBody>
                  <a:tcPr/>
                </a:tc>
                <a:extLst>
                  <a:ext uri="{0D108BD9-81ED-4DB2-BD59-A6C34878D82A}">
                    <a16:rowId xmlns:a16="http://schemas.microsoft.com/office/drawing/2014/main" val="3844745576"/>
                  </a:ext>
                </a:extLst>
              </a:tr>
              <a:tr h="318483">
                <a:tc>
                  <a:txBody>
                    <a:bodyPr/>
                    <a:lstStyle/>
                    <a:p>
                      <a:pPr algn="ctr" fontAlgn="ctr"/>
                      <a:r>
                        <a:rPr lang="ja-JP" altLang="en-US" sz="1600" b="0" i="0" u="none" strike="noStrike" dirty="0">
                          <a:solidFill>
                            <a:srgbClr val="000000"/>
                          </a:solidFill>
                          <a:effectLst/>
                          <a:latin typeface="游ゴシック" panose="020B0400000000000000" pitchFamily="50" charset="-128"/>
                          <a:ea typeface="游ゴシック" panose="020B0400000000000000" pitchFamily="50" charset="-128"/>
                        </a:rPr>
                        <a:t>非ユーモア</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111150397"/>
                  </a:ext>
                </a:extLst>
              </a:tr>
              <a:tr h="318483">
                <a:tc>
                  <a:txBody>
                    <a:bodyPr/>
                    <a:lstStyle/>
                    <a:p>
                      <a:pPr algn="l" fontAlgn="ctr"/>
                      <a:r>
                        <a:rPr lang="ja-JP" altLang="en-US" sz="1600" b="1"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7620" marR="7620" marT="762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extLst>
                  <a:ext uri="{0D108BD9-81ED-4DB2-BD59-A6C34878D82A}">
                    <a16:rowId xmlns:a16="http://schemas.microsoft.com/office/drawing/2014/main" val="2586968535"/>
                  </a:ext>
                </a:extLst>
              </a:tr>
            </a:tbl>
          </a:graphicData>
        </a:graphic>
      </p:graphicFrame>
      <p:graphicFrame>
        <p:nvGraphicFramePr>
          <p:cNvPr id="8" name="表 7">
            <a:extLst>
              <a:ext uri="{FF2B5EF4-FFF2-40B4-BE49-F238E27FC236}">
                <a16:creationId xmlns:a16="http://schemas.microsoft.com/office/drawing/2014/main" id="{2757749E-2C51-4AC6-A12E-A1AA80A256DF}"/>
              </a:ext>
            </a:extLst>
          </p:cNvPr>
          <p:cNvGraphicFramePr>
            <a:graphicFrameLocks noGrp="1"/>
          </p:cNvGraphicFramePr>
          <p:nvPr>
            <p:extLst>
              <p:ext uri="{D42A27DB-BD31-4B8C-83A1-F6EECF244321}">
                <p14:modId xmlns:p14="http://schemas.microsoft.com/office/powerpoint/2010/main" val="828014166"/>
              </p:ext>
            </p:extLst>
          </p:nvPr>
        </p:nvGraphicFramePr>
        <p:xfrm>
          <a:off x="6732495" y="4585728"/>
          <a:ext cx="5208140" cy="1935480"/>
        </p:xfrm>
        <a:graphic>
          <a:graphicData uri="http://schemas.openxmlformats.org/drawingml/2006/table">
            <a:tbl>
              <a:tblPr/>
              <a:tblGrid>
                <a:gridCol w="5208140">
                  <a:extLst>
                    <a:ext uri="{9D8B030D-6E8A-4147-A177-3AD203B41FA5}">
                      <a16:colId xmlns:a16="http://schemas.microsoft.com/office/drawing/2014/main" val="2144646229"/>
                    </a:ext>
                  </a:extLst>
                </a:gridCol>
              </a:tblGrid>
              <a:tr h="0">
                <a:tc>
                  <a:txBody>
                    <a:bodyPr/>
                    <a:lstStyle/>
                    <a:p>
                      <a:pPr algn="ctr" rtl="0" fontAlgn="ct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rtl="0"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ユーモア・意外性・意外性の対象全て有意なもの</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rtl="0"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（人は有名人に統一）</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rtl="0" fontAlgn="ctr"/>
                      <a:endPar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3850504"/>
                  </a:ext>
                </a:extLst>
              </a:tr>
              <a:tr h="0">
                <a:tc>
                  <a:txBody>
                    <a:bodyPr/>
                    <a:lstStyle/>
                    <a:p>
                      <a:pPr algn="ctr" rtl="0" fontAlgn="ct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rtl="0" fontAlgn="ctr"/>
                      <a:r>
                        <a:rPr lang="ja-JP" altLang="en-US" sz="1800" b="0" i="0" u="none" strike="noStrike" dirty="0">
                          <a:solidFill>
                            <a:srgbClr val="000000"/>
                          </a:solidFill>
                          <a:effectLst/>
                          <a:latin typeface="游ゴシック" panose="020B0400000000000000" pitchFamily="50" charset="-128"/>
                          <a:ea typeface="游ゴシック" panose="020B0400000000000000" pitchFamily="50" charset="-128"/>
                        </a:rPr>
                        <a:t>ユーモアなしで有意確率が低いもの</a:t>
                      </a: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p>
                      <a:pPr algn="ctr" rtl="0" fontAlgn="ctr"/>
                      <a:endPar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63633069"/>
                  </a:ext>
                </a:extLst>
              </a:tr>
            </a:tbl>
          </a:graphicData>
        </a:graphic>
      </p:graphicFrame>
      <p:sp>
        <p:nvSpPr>
          <p:cNvPr id="9" name="矢印: 下 8">
            <a:extLst>
              <a:ext uri="{FF2B5EF4-FFF2-40B4-BE49-F238E27FC236}">
                <a16:creationId xmlns:a16="http://schemas.microsoft.com/office/drawing/2014/main" id="{31BE77F0-9475-41A5-B97B-EC6FE5D1825C}"/>
              </a:ext>
            </a:extLst>
          </p:cNvPr>
          <p:cNvSpPr/>
          <p:nvPr/>
        </p:nvSpPr>
        <p:spPr>
          <a:xfrm rot="16200000">
            <a:off x="6140824" y="5037997"/>
            <a:ext cx="645459" cy="385483"/>
          </a:xfrm>
          <a:prstGeom prst="down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下 9">
            <a:extLst>
              <a:ext uri="{FF2B5EF4-FFF2-40B4-BE49-F238E27FC236}">
                <a16:creationId xmlns:a16="http://schemas.microsoft.com/office/drawing/2014/main" id="{89925F88-2219-4017-84CB-C9339A169E8E}"/>
              </a:ext>
            </a:extLst>
          </p:cNvPr>
          <p:cNvSpPr/>
          <p:nvPr/>
        </p:nvSpPr>
        <p:spPr>
          <a:xfrm rot="16200000">
            <a:off x="6140824" y="5977404"/>
            <a:ext cx="645459" cy="385483"/>
          </a:xfrm>
          <a:prstGeom prst="down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1" name="図表 10">
            <a:extLst>
              <a:ext uri="{FF2B5EF4-FFF2-40B4-BE49-F238E27FC236}">
                <a16:creationId xmlns:a16="http://schemas.microsoft.com/office/drawing/2014/main" id="{E3256E4B-C9AC-4952-880B-E62AA5CC9B63}"/>
              </a:ext>
            </a:extLst>
          </p:cNvPr>
          <p:cNvGraphicFramePr/>
          <p:nvPr>
            <p:extLst>
              <p:ext uri="{D42A27DB-BD31-4B8C-83A1-F6EECF244321}">
                <p14:modId xmlns:p14="http://schemas.microsoft.com/office/powerpoint/2010/main" val="943628561"/>
              </p:ext>
            </p:extLst>
          </p:nvPr>
        </p:nvGraphicFramePr>
        <p:xfrm>
          <a:off x="6099194" y="365125"/>
          <a:ext cx="5254606"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13382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91F780-CE2D-4777-910F-D4B6B3F3B8D5}"/>
              </a:ext>
            </a:extLst>
          </p:cNvPr>
          <p:cNvSpPr>
            <a:spLocks noGrp="1"/>
          </p:cNvSpPr>
          <p:nvPr>
            <p:ph type="title"/>
          </p:nvPr>
        </p:nvSpPr>
        <p:spPr/>
        <p:txBody>
          <a:bodyPr/>
          <a:lstStyle/>
          <a:p>
            <a:r>
              <a:rPr lang="ja-JP" altLang="en-US" dirty="0"/>
              <a:t>本調査で</a:t>
            </a:r>
            <a:br>
              <a:rPr lang="en-US" altLang="ja-JP" dirty="0"/>
            </a:br>
            <a:r>
              <a:rPr lang="ja-JP" altLang="en-US" dirty="0"/>
              <a:t>使用する動画</a:t>
            </a:r>
            <a:endParaRPr kumimoji="1" lang="ja-JP" altLang="en-US" dirty="0"/>
          </a:p>
        </p:txBody>
      </p:sp>
      <p:grpSp>
        <p:nvGrpSpPr>
          <p:cNvPr id="13" name="グループ化 12">
            <a:extLst>
              <a:ext uri="{FF2B5EF4-FFF2-40B4-BE49-F238E27FC236}">
                <a16:creationId xmlns:a16="http://schemas.microsoft.com/office/drawing/2014/main" id="{B07BD331-1CD4-45D0-822E-C77EC18F8854}"/>
              </a:ext>
            </a:extLst>
          </p:cNvPr>
          <p:cNvGrpSpPr/>
          <p:nvPr/>
        </p:nvGrpSpPr>
        <p:grpSpPr>
          <a:xfrm>
            <a:off x="1154207" y="1982288"/>
            <a:ext cx="9883588" cy="3288277"/>
            <a:chOff x="1210236" y="2924730"/>
            <a:chExt cx="9762563" cy="3637434"/>
          </a:xfrm>
        </p:grpSpPr>
        <p:grpSp>
          <p:nvGrpSpPr>
            <p:cNvPr id="6" name="グループ化 5">
              <a:extLst>
                <a:ext uri="{FF2B5EF4-FFF2-40B4-BE49-F238E27FC236}">
                  <a16:creationId xmlns:a16="http://schemas.microsoft.com/office/drawing/2014/main" id="{F20122EE-0730-4307-8FDC-8D3D353EF696}"/>
                </a:ext>
              </a:extLst>
            </p:cNvPr>
            <p:cNvGrpSpPr/>
            <p:nvPr/>
          </p:nvGrpSpPr>
          <p:grpSpPr>
            <a:xfrm>
              <a:off x="1210236" y="2924730"/>
              <a:ext cx="2761129" cy="3637434"/>
              <a:chOff x="1210236" y="2924730"/>
              <a:chExt cx="2761129" cy="3637434"/>
            </a:xfrm>
          </p:grpSpPr>
          <p:sp>
            <p:nvSpPr>
              <p:cNvPr id="4" name="四角形: 角を丸くする 3">
                <a:extLst>
                  <a:ext uri="{FF2B5EF4-FFF2-40B4-BE49-F238E27FC236}">
                    <a16:creationId xmlns:a16="http://schemas.microsoft.com/office/drawing/2014/main" id="{E2C4AED0-E856-4796-B2A6-BEC68AD761B1}"/>
                  </a:ext>
                </a:extLst>
              </p:cNvPr>
              <p:cNvSpPr/>
              <p:nvPr/>
            </p:nvSpPr>
            <p:spPr>
              <a:xfrm>
                <a:off x="1210236" y="3428999"/>
                <a:ext cx="2761129" cy="3133165"/>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000" dirty="0">
                  <a:solidFill>
                    <a:schemeClr val="tx1"/>
                  </a:solidFill>
                </a:endParaRPr>
              </a:p>
              <a:p>
                <a:pPr algn="ctr"/>
                <a:endParaRPr lang="en-US" altLang="ja-JP" sz="2000" dirty="0">
                  <a:solidFill>
                    <a:schemeClr val="tx1"/>
                  </a:solidFill>
                </a:endParaRPr>
              </a:p>
              <a:p>
                <a:r>
                  <a:rPr lang="en-US" altLang="ja-JP" sz="2000" dirty="0">
                    <a:solidFill>
                      <a:schemeClr val="tx1"/>
                    </a:solidFill>
                  </a:rPr>
                  <a:t>【</a:t>
                </a:r>
                <a:r>
                  <a:rPr lang="ja-JP" altLang="en-US" sz="2000" dirty="0">
                    <a:solidFill>
                      <a:schemeClr val="tx1"/>
                    </a:solidFill>
                  </a:rPr>
                  <a:t>ユーモア</a:t>
                </a:r>
                <a:r>
                  <a:rPr lang="en-US" altLang="ja-JP" sz="2000" dirty="0">
                    <a:solidFill>
                      <a:schemeClr val="tx1"/>
                    </a:solidFill>
                  </a:rPr>
                  <a:t>】</a:t>
                </a:r>
              </a:p>
              <a:p>
                <a:pPr algn="ctr"/>
                <a:endParaRPr lang="en-US" altLang="ja-JP" sz="2000" dirty="0">
                  <a:solidFill>
                    <a:schemeClr val="tx1"/>
                  </a:solidFill>
                </a:endParaRPr>
              </a:p>
              <a:p>
                <a:pPr algn="ctr"/>
                <a:r>
                  <a:rPr lang="en-US" altLang="ja-JP" sz="2000" dirty="0">
                    <a:solidFill>
                      <a:schemeClr val="tx1"/>
                    </a:solidFill>
                  </a:rPr>
                  <a:t>1</a:t>
                </a:r>
                <a:r>
                  <a:rPr lang="ja-JP" altLang="en-US" sz="2000" dirty="0">
                    <a:solidFill>
                      <a:schemeClr val="tx1"/>
                    </a:solidFill>
                  </a:rPr>
                  <a:t>本満足バー</a:t>
                </a:r>
                <a:endParaRPr lang="en-US" altLang="ja-JP" sz="2000" dirty="0">
                  <a:solidFill>
                    <a:schemeClr val="tx1"/>
                  </a:solidFill>
                </a:endParaRPr>
              </a:p>
              <a:p>
                <a:pPr algn="ctr"/>
                <a:endParaRPr kumimoji="1" lang="en-US" altLang="ja-JP" sz="2000" dirty="0">
                  <a:solidFill>
                    <a:schemeClr val="tx1"/>
                  </a:solidFill>
                </a:endParaRPr>
              </a:p>
              <a:p>
                <a:endParaRPr lang="en-US" altLang="ja-JP" sz="2000" dirty="0">
                  <a:solidFill>
                    <a:schemeClr val="tx1"/>
                  </a:solidFill>
                </a:endParaRPr>
              </a:p>
              <a:p>
                <a:r>
                  <a:rPr lang="en-US" altLang="ja-JP" sz="2000" dirty="0">
                    <a:solidFill>
                      <a:schemeClr val="tx1"/>
                    </a:solidFill>
                  </a:rPr>
                  <a:t>【</a:t>
                </a:r>
                <a:r>
                  <a:rPr lang="ja-JP" altLang="en-US" sz="2000" dirty="0">
                    <a:solidFill>
                      <a:schemeClr val="tx1"/>
                    </a:solidFill>
                  </a:rPr>
                  <a:t>非ユーモア</a:t>
                </a:r>
                <a:r>
                  <a:rPr lang="en-US" altLang="ja-JP" sz="2000" dirty="0">
                    <a:solidFill>
                      <a:schemeClr val="tx1"/>
                    </a:solidFill>
                  </a:rPr>
                  <a:t>】</a:t>
                </a:r>
              </a:p>
              <a:p>
                <a:pPr algn="ctr"/>
                <a:endParaRPr kumimoji="1" lang="en-US" altLang="ja-JP" sz="2000" dirty="0">
                  <a:solidFill>
                    <a:schemeClr val="tx1"/>
                  </a:solidFill>
                </a:endParaRPr>
              </a:p>
              <a:p>
                <a:pPr algn="ctr"/>
                <a:r>
                  <a:rPr lang="ja-JP" altLang="en-US" sz="2000" dirty="0">
                    <a:solidFill>
                      <a:schemeClr val="tx1"/>
                    </a:solidFill>
                  </a:rPr>
                  <a:t>インテグレート</a:t>
                </a:r>
                <a:endParaRPr lang="en-US" altLang="ja-JP" sz="2000" dirty="0">
                  <a:solidFill>
                    <a:schemeClr val="tx1"/>
                  </a:solidFill>
                </a:endParaRPr>
              </a:p>
              <a:p>
                <a:pPr algn="ctr"/>
                <a:endParaRPr kumimoji="1" lang="en-US" altLang="ja-JP" sz="2000" dirty="0">
                  <a:solidFill>
                    <a:schemeClr val="tx1"/>
                  </a:solidFill>
                </a:endParaRPr>
              </a:p>
              <a:p>
                <a:pPr algn="ctr"/>
                <a:endParaRPr kumimoji="1" lang="ja-JP" altLang="en-US" sz="2000" dirty="0">
                  <a:solidFill>
                    <a:schemeClr val="tx1"/>
                  </a:solidFill>
                </a:endParaRPr>
              </a:p>
            </p:txBody>
          </p:sp>
          <p:sp>
            <p:nvSpPr>
              <p:cNvPr id="5" name="テキスト ボックス 4">
                <a:extLst>
                  <a:ext uri="{FF2B5EF4-FFF2-40B4-BE49-F238E27FC236}">
                    <a16:creationId xmlns:a16="http://schemas.microsoft.com/office/drawing/2014/main" id="{6DDE6E31-C858-4593-ADEA-36206B9630E8}"/>
                  </a:ext>
                </a:extLst>
              </p:cNvPr>
              <p:cNvSpPr txBox="1"/>
              <p:nvPr/>
            </p:nvSpPr>
            <p:spPr>
              <a:xfrm>
                <a:off x="1210236" y="2924730"/>
                <a:ext cx="2761129" cy="442595"/>
              </a:xfrm>
              <a:prstGeom prst="rect">
                <a:avLst/>
              </a:prstGeom>
              <a:noFill/>
              <a:ln>
                <a:noFill/>
              </a:ln>
            </p:spPr>
            <p:txBody>
              <a:bodyPr wrap="square" rtlCol="0">
                <a:spAutoFit/>
              </a:bodyPr>
              <a:lstStyle/>
              <a:p>
                <a:pPr algn="ctr"/>
                <a:r>
                  <a:rPr kumimoji="1" lang="ja-JP" altLang="en-US" sz="2000" dirty="0"/>
                  <a:t>グループ１</a:t>
                </a:r>
              </a:p>
            </p:txBody>
          </p:sp>
        </p:grpSp>
        <p:grpSp>
          <p:nvGrpSpPr>
            <p:cNvPr id="7" name="グループ化 6">
              <a:extLst>
                <a:ext uri="{FF2B5EF4-FFF2-40B4-BE49-F238E27FC236}">
                  <a16:creationId xmlns:a16="http://schemas.microsoft.com/office/drawing/2014/main" id="{EECEDC32-7C97-427C-8268-403E88D05C34}"/>
                </a:ext>
              </a:extLst>
            </p:cNvPr>
            <p:cNvGrpSpPr/>
            <p:nvPr/>
          </p:nvGrpSpPr>
          <p:grpSpPr>
            <a:xfrm>
              <a:off x="4710953" y="2924730"/>
              <a:ext cx="2761129" cy="3637434"/>
              <a:chOff x="1210236" y="2924730"/>
              <a:chExt cx="2761129" cy="3637434"/>
            </a:xfrm>
          </p:grpSpPr>
          <p:sp>
            <p:nvSpPr>
              <p:cNvPr id="8" name="四角形: 角を丸くする 7">
                <a:extLst>
                  <a:ext uri="{FF2B5EF4-FFF2-40B4-BE49-F238E27FC236}">
                    <a16:creationId xmlns:a16="http://schemas.microsoft.com/office/drawing/2014/main" id="{0884BFF2-A079-4721-8529-5D81FE180CF4}"/>
                  </a:ext>
                </a:extLst>
              </p:cNvPr>
              <p:cNvSpPr/>
              <p:nvPr/>
            </p:nvSpPr>
            <p:spPr>
              <a:xfrm>
                <a:off x="1210236" y="3428999"/>
                <a:ext cx="2761129" cy="3133165"/>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000" dirty="0">
                  <a:solidFill>
                    <a:schemeClr val="tx1"/>
                  </a:solidFill>
                </a:endParaRPr>
              </a:p>
              <a:p>
                <a:endParaRPr lang="en-US" altLang="ja-JP" sz="2000" dirty="0">
                  <a:solidFill>
                    <a:schemeClr val="tx1"/>
                  </a:solidFill>
                </a:endParaRPr>
              </a:p>
              <a:p>
                <a:r>
                  <a:rPr lang="en-US" altLang="ja-JP" sz="2000" dirty="0">
                    <a:solidFill>
                      <a:schemeClr val="tx1"/>
                    </a:solidFill>
                  </a:rPr>
                  <a:t>【</a:t>
                </a:r>
                <a:r>
                  <a:rPr lang="ja-JP" altLang="en-US" sz="2000" dirty="0">
                    <a:solidFill>
                      <a:schemeClr val="tx1"/>
                    </a:solidFill>
                  </a:rPr>
                  <a:t>ユーモア</a:t>
                </a:r>
                <a:r>
                  <a:rPr lang="en-US" altLang="ja-JP" sz="2000" dirty="0">
                    <a:solidFill>
                      <a:schemeClr val="tx1"/>
                    </a:solidFill>
                  </a:rPr>
                  <a:t>】</a:t>
                </a:r>
              </a:p>
              <a:p>
                <a:pPr algn="ctr"/>
                <a:endParaRPr lang="en-US" altLang="ja-JP" sz="2000" dirty="0">
                  <a:solidFill>
                    <a:schemeClr val="tx1"/>
                  </a:solidFill>
                </a:endParaRPr>
              </a:p>
              <a:p>
                <a:pPr algn="ctr"/>
                <a:r>
                  <a:rPr lang="ja-JP" altLang="en-US" sz="2000" dirty="0">
                    <a:solidFill>
                      <a:schemeClr val="tx1"/>
                    </a:solidFill>
                  </a:rPr>
                  <a:t>チキンラーメン</a:t>
                </a:r>
                <a:endParaRPr lang="en-US" altLang="ja-JP" sz="2000" dirty="0">
                  <a:solidFill>
                    <a:schemeClr val="tx1"/>
                  </a:solidFill>
                </a:endParaRPr>
              </a:p>
              <a:p>
                <a:pPr algn="ctr"/>
                <a:r>
                  <a:rPr lang="ja-JP" altLang="en-US" sz="2000" dirty="0">
                    <a:solidFill>
                      <a:schemeClr val="tx1"/>
                    </a:solidFill>
                  </a:rPr>
                  <a:t>「ゆいちき」</a:t>
                </a:r>
                <a:endParaRPr lang="en-US" altLang="ja-JP" sz="2000" dirty="0">
                  <a:solidFill>
                    <a:schemeClr val="tx1"/>
                  </a:solidFill>
                </a:endParaRPr>
              </a:p>
              <a:p>
                <a:pPr algn="ctr"/>
                <a:endParaRPr kumimoji="1" lang="en-US" altLang="ja-JP" sz="2000" dirty="0">
                  <a:solidFill>
                    <a:schemeClr val="tx1"/>
                  </a:solidFill>
                </a:endParaRPr>
              </a:p>
              <a:p>
                <a:r>
                  <a:rPr lang="en-US" altLang="ja-JP" sz="2000" dirty="0">
                    <a:solidFill>
                      <a:schemeClr val="tx1"/>
                    </a:solidFill>
                  </a:rPr>
                  <a:t>【</a:t>
                </a:r>
                <a:r>
                  <a:rPr lang="ja-JP" altLang="en-US" sz="2000" dirty="0">
                    <a:solidFill>
                      <a:schemeClr val="tx1"/>
                    </a:solidFill>
                  </a:rPr>
                  <a:t>非ユーモア</a:t>
                </a:r>
                <a:r>
                  <a:rPr lang="en-US" altLang="ja-JP" sz="2000" dirty="0">
                    <a:solidFill>
                      <a:schemeClr val="tx1"/>
                    </a:solidFill>
                  </a:rPr>
                  <a:t>】</a:t>
                </a:r>
              </a:p>
              <a:p>
                <a:pPr algn="ctr"/>
                <a:endParaRPr kumimoji="1" lang="en-US" altLang="ja-JP" sz="2000" dirty="0">
                  <a:solidFill>
                    <a:schemeClr val="tx1"/>
                  </a:solidFill>
                </a:endParaRPr>
              </a:p>
              <a:p>
                <a:pPr algn="ctr"/>
                <a:r>
                  <a:rPr lang="en-US" altLang="ja-JP" sz="2000" dirty="0">
                    <a:solidFill>
                      <a:schemeClr val="tx1"/>
                    </a:solidFill>
                  </a:rPr>
                  <a:t>Apple Watch</a:t>
                </a:r>
              </a:p>
              <a:p>
                <a:pPr algn="ctr"/>
                <a:endParaRPr kumimoji="1" lang="en-US" altLang="ja-JP" sz="2000" dirty="0">
                  <a:solidFill>
                    <a:schemeClr val="tx1"/>
                  </a:solidFill>
                </a:endParaRPr>
              </a:p>
              <a:p>
                <a:pPr algn="ctr"/>
                <a:endParaRPr kumimoji="1" lang="ja-JP" altLang="en-US" sz="2000" dirty="0">
                  <a:solidFill>
                    <a:schemeClr val="tx1"/>
                  </a:solidFill>
                </a:endParaRPr>
              </a:p>
            </p:txBody>
          </p:sp>
          <p:sp>
            <p:nvSpPr>
              <p:cNvPr id="9" name="テキスト ボックス 8">
                <a:extLst>
                  <a:ext uri="{FF2B5EF4-FFF2-40B4-BE49-F238E27FC236}">
                    <a16:creationId xmlns:a16="http://schemas.microsoft.com/office/drawing/2014/main" id="{14939C46-206D-4B8C-9E37-618178261580}"/>
                  </a:ext>
                </a:extLst>
              </p:cNvPr>
              <p:cNvSpPr txBox="1"/>
              <p:nvPr/>
            </p:nvSpPr>
            <p:spPr>
              <a:xfrm>
                <a:off x="1210236" y="2924730"/>
                <a:ext cx="2761129" cy="442595"/>
              </a:xfrm>
              <a:prstGeom prst="rect">
                <a:avLst/>
              </a:prstGeom>
              <a:noFill/>
              <a:ln>
                <a:noFill/>
              </a:ln>
            </p:spPr>
            <p:txBody>
              <a:bodyPr wrap="square" rtlCol="0">
                <a:spAutoFit/>
              </a:bodyPr>
              <a:lstStyle/>
              <a:p>
                <a:pPr algn="ctr"/>
                <a:r>
                  <a:rPr kumimoji="1" lang="ja-JP" altLang="en-US" sz="2000" dirty="0"/>
                  <a:t>グループ２</a:t>
                </a:r>
              </a:p>
            </p:txBody>
          </p:sp>
        </p:grpSp>
        <p:grpSp>
          <p:nvGrpSpPr>
            <p:cNvPr id="10" name="グループ化 9">
              <a:extLst>
                <a:ext uri="{FF2B5EF4-FFF2-40B4-BE49-F238E27FC236}">
                  <a16:creationId xmlns:a16="http://schemas.microsoft.com/office/drawing/2014/main" id="{AFB46345-D55C-41D2-9B7D-CF2124A277CE}"/>
                </a:ext>
              </a:extLst>
            </p:cNvPr>
            <p:cNvGrpSpPr/>
            <p:nvPr/>
          </p:nvGrpSpPr>
          <p:grpSpPr>
            <a:xfrm>
              <a:off x="8211670" y="2924730"/>
              <a:ext cx="2761129" cy="3637434"/>
              <a:chOff x="1210236" y="2924730"/>
              <a:chExt cx="2761129" cy="3637434"/>
            </a:xfrm>
          </p:grpSpPr>
          <p:sp>
            <p:nvSpPr>
              <p:cNvPr id="11" name="四角形: 角を丸くする 10">
                <a:extLst>
                  <a:ext uri="{FF2B5EF4-FFF2-40B4-BE49-F238E27FC236}">
                    <a16:creationId xmlns:a16="http://schemas.microsoft.com/office/drawing/2014/main" id="{4E8B0089-1B50-4923-8465-638F3AFA9927}"/>
                  </a:ext>
                </a:extLst>
              </p:cNvPr>
              <p:cNvSpPr/>
              <p:nvPr/>
            </p:nvSpPr>
            <p:spPr>
              <a:xfrm>
                <a:off x="1210236" y="3428999"/>
                <a:ext cx="2761129" cy="3133165"/>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000" dirty="0">
                  <a:solidFill>
                    <a:schemeClr val="tx1"/>
                  </a:solidFill>
                </a:endParaRPr>
              </a:p>
              <a:p>
                <a:endParaRPr lang="en-US" altLang="ja-JP" sz="2000" dirty="0">
                  <a:solidFill>
                    <a:schemeClr val="tx1"/>
                  </a:solidFill>
                </a:endParaRPr>
              </a:p>
              <a:p>
                <a:r>
                  <a:rPr lang="en-US" altLang="ja-JP" sz="2000" dirty="0">
                    <a:solidFill>
                      <a:schemeClr val="tx1"/>
                    </a:solidFill>
                  </a:rPr>
                  <a:t>【</a:t>
                </a:r>
                <a:r>
                  <a:rPr lang="ja-JP" altLang="en-US" sz="2000" dirty="0">
                    <a:solidFill>
                      <a:schemeClr val="tx1"/>
                    </a:solidFill>
                  </a:rPr>
                  <a:t>ユーモア</a:t>
                </a:r>
                <a:r>
                  <a:rPr lang="en-US" altLang="ja-JP" sz="2000" dirty="0">
                    <a:solidFill>
                      <a:schemeClr val="tx1"/>
                    </a:solidFill>
                  </a:rPr>
                  <a:t>】</a:t>
                </a:r>
              </a:p>
              <a:p>
                <a:pPr algn="ctr"/>
                <a:endParaRPr lang="en-US" altLang="ja-JP" sz="2000" dirty="0">
                  <a:solidFill>
                    <a:schemeClr val="tx1"/>
                  </a:solidFill>
                </a:endParaRPr>
              </a:p>
              <a:p>
                <a:pPr algn="ctr"/>
                <a:endParaRPr lang="en-US" altLang="ja-JP" sz="2000" dirty="0">
                  <a:solidFill>
                    <a:schemeClr val="tx1"/>
                  </a:solidFill>
                </a:endParaRPr>
              </a:p>
              <a:p>
                <a:pPr algn="ctr"/>
                <a:r>
                  <a:rPr lang="ja-JP" altLang="en-US" sz="2000" dirty="0">
                    <a:solidFill>
                      <a:schemeClr val="tx1"/>
                    </a:solidFill>
                  </a:rPr>
                  <a:t>スニッカーズ</a:t>
                </a:r>
                <a:endParaRPr lang="en-US" altLang="ja-JP" sz="2000" dirty="0">
                  <a:solidFill>
                    <a:schemeClr val="tx1"/>
                  </a:solidFill>
                </a:endParaRPr>
              </a:p>
              <a:p>
                <a:pPr algn="ctr"/>
                <a:endParaRPr kumimoji="1" lang="en-US" altLang="ja-JP" sz="2000" dirty="0">
                  <a:solidFill>
                    <a:schemeClr val="tx1"/>
                  </a:solidFill>
                </a:endParaRPr>
              </a:p>
              <a:p>
                <a:r>
                  <a:rPr lang="en-US" altLang="ja-JP" sz="2000" dirty="0">
                    <a:solidFill>
                      <a:schemeClr val="tx1"/>
                    </a:solidFill>
                  </a:rPr>
                  <a:t>【</a:t>
                </a:r>
                <a:r>
                  <a:rPr lang="ja-JP" altLang="en-US" sz="2000" dirty="0">
                    <a:solidFill>
                      <a:schemeClr val="tx1"/>
                    </a:solidFill>
                  </a:rPr>
                  <a:t>非ユーモア</a:t>
                </a:r>
                <a:r>
                  <a:rPr lang="en-US" altLang="ja-JP" sz="2000" dirty="0">
                    <a:solidFill>
                      <a:schemeClr val="tx1"/>
                    </a:solidFill>
                  </a:rPr>
                  <a:t>】</a:t>
                </a:r>
              </a:p>
              <a:p>
                <a:pPr algn="ctr"/>
                <a:endParaRPr kumimoji="1" lang="en-US" altLang="ja-JP" sz="2000" dirty="0">
                  <a:solidFill>
                    <a:schemeClr val="tx1"/>
                  </a:solidFill>
                </a:endParaRPr>
              </a:p>
              <a:p>
                <a:pPr algn="ctr"/>
                <a:r>
                  <a:rPr lang="en-US" altLang="ja-JP" sz="2000" dirty="0">
                    <a:solidFill>
                      <a:schemeClr val="tx1"/>
                    </a:solidFill>
                  </a:rPr>
                  <a:t>JT</a:t>
                </a:r>
              </a:p>
              <a:p>
                <a:pPr algn="ctr"/>
                <a:endParaRPr kumimoji="1" lang="en-US" altLang="ja-JP" sz="2000" dirty="0">
                  <a:solidFill>
                    <a:schemeClr val="tx1"/>
                  </a:solidFill>
                </a:endParaRPr>
              </a:p>
              <a:p>
                <a:pPr algn="ctr"/>
                <a:endParaRPr kumimoji="1" lang="ja-JP" altLang="en-US" sz="2000" dirty="0">
                  <a:solidFill>
                    <a:schemeClr val="tx1"/>
                  </a:solidFill>
                </a:endParaRPr>
              </a:p>
            </p:txBody>
          </p:sp>
          <p:sp>
            <p:nvSpPr>
              <p:cNvPr id="12" name="テキスト ボックス 11">
                <a:extLst>
                  <a:ext uri="{FF2B5EF4-FFF2-40B4-BE49-F238E27FC236}">
                    <a16:creationId xmlns:a16="http://schemas.microsoft.com/office/drawing/2014/main" id="{066D897E-0277-409F-8BC6-C4CB52CC2AB5}"/>
                  </a:ext>
                </a:extLst>
              </p:cNvPr>
              <p:cNvSpPr txBox="1"/>
              <p:nvPr/>
            </p:nvSpPr>
            <p:spPr>
              <a:xfrm>
                <a:off x="1210236" y="2924730"/>
                <a:ext cx="2761129" cy="442595"/>
              </a:xfrm>
              <a:prstGeom prst="rect">
                <a:avLst/>
              </a:prstGeom>
              <a:noFill/>
              <a:ln>
                <a:noFill/>
              </a:ln>
            </p:spPr>
            <p:txBody>
              <a:bodyPr wrap="square" rtlCol="0">
                <a:spAutoFit/>
              </a:bodyPr>
              <a:lstStyle/>
              <a:p>
                <a:pPr algn="ctr"/>
                <a:r>
                  <a:rPr kumimoji="1" lang="ja-JP" altLang="en-US" sz="2000" dirty="0"/>
                  <a:t>グループ３</a:t>
                </a:r>
              </a:p>
            </p:txBody>
          </p:sp>
        </p:grpSp>
      </p:grpSp>
      <p:sp>
        <p:nvSpPr>
          <p:cNvPr id="14" name="四角形: 角を丸くする 13">
            <a:extLst>
              <a:ext uri="{FF2B5EF4-FFF2-40B4-BE49-F238E27FC236}">
                <a16:creationId xmlns:a16="http://schemas.microsoft.com/office/drawing/2014/main" id="{414DB609-0197-48B5-84D5-ED18BB18F09F}"/>
              </a:ext>
            </a:extLst>
          </p:cNvPr>
          <p:cNvSpPr/>
          <p:nvPr/>
        </p:nvSpPr>
        <p:spPr>
          <a:xfrm>
            <a:off x="1154207" y="5773271"/>
            <a:ext cx="9883588" cy="869576"/>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調査で使用する動画を６つに絞り、３つのグループに分けて調査を進めていく。</a:t>
            </a:r>
            <a:endParaRPr kumimoji="1" lang="ja-JP" altLang="en-US" sz="2000" dirty="0">
              <a:solidFill>
                <a:schemeClr val="tx1"/>
              </a:solidFill>
            </a:endParaRPr>
          </a:p>
        </p:txBody>
      </p:sp>
      <p:graphicFrame>
        <p:nvGraphicFramePr>
          <p:cNvPr id="15" name="図表 14">
            <a:extLst>
              <a:ext uri="{FF2B5EF4-FFF2-40B4-BE49-F238E27FC236}">
                <a16:creationId xmlns:a16="http://schemas.microsoft.com/office/drawing/2014/main" id="{1DE20906-CD81-4812-8202-84C49AA957FC}"/>
              </a:ext>
            </a:extLst>
          </p:cNvPr>
          <p:cNvGraphicFramePr/>
          <p:nvPr>
            <p:extLst>
              <p:ext uri="{D42A27DB-BD31-4B8C-83A1-F6EECF244321}">
                <p14:modId xmlns:p14="http://schemas.microsoft.com/office/powerpoint/2010/main" val="121880789"/>
              </p:ext>
            </p:extLst>
          </p:nvPr>
        </p:nvGraphicFramePr>
        <p:xfrm>
          <a:off x="6099194" y="365125"/>
          <a:ext cx="5254606"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58645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C1D9F3-761F-46A1-8C2C-32F1455E0BB2}"/>
              </a:ext>
            </a:extLst>
          </p:cNvPr>
          <p:cNvSpPr>
            <a:spLocks noGrp="1"/>
          </p:cNvSpPr>
          <p:nvPr>
            <p:ph type="title"/>
          </p:nvPr>
        </p:nvSpPr>
        <p:spPr/>
        <p:txBody>
          <a:bodyPr/>
          <a:lstStyle/>
          <a:p>
            <a:r>
              <a:rPr kumimoji="1" lang="ja-JP" altLang="en-US" dirty="0"/>
              <a:t>事前調査②</a:t>
            </a:r>
          </a:p>
        </p:txBody>
      </p:sp>
      <p:sp>
        <p:nvSpPr>
          <p:cNvPr id="4" name="スライド番号プレースホルダー 3">
            <a:extLst>
              <a:ext uri="{FF2B5EF4-FFF2-40B4-BE49-F238E27FC236}">
                <a16:creationId xmlns:a16="http://schemas.microsoft.com/office/drawing/2014/main" id="{134DC469-47D5-4E37-BBDC-3D6678A2CB96}"/>
              </a:ext>
            </a:extLst>
          </p:cNvPr>
          <p:cNvSpPr>
            <a:spLocks noGrp="1"/>
          </p:cNvSpPr>
          <p:nvPr>
            <p:ph type="sldNum" sz="quarter" idx="12"/>
          </p:nvPr>
        </p:nvSpPr>
        <p:spPr/>
        <p:txBody>
          <a:bodyPr/>
          <a:lstStyle/>
          <a:p>
            <a:fld id="{A0425D7D-E298-47E0-9EE2-10DA9891358A}" type="slidenum">
              <a:rPr lang="ja-JP" altLang="en-US" smtClean="0"/>
              <a:pPr/>
              <a:t>48</a:t>
            </a:fld>
            <a:endParaRPr lang="ja-JP" altLang="en-US" dirty="0"/>
          </a:p>
        </p:txBody>
      </p:sp>
      <p:sp>
        <p:nvSpPr>
          <p:cNvPr id="9" name="角丸四角形 5">
            <a:extLst>
              <a:ext uri="{FF2B5EF4-FFF2-40B4-BE49-F238E27FC236}">
                <a16:creationId xmlns:a16="http://schemas.microsoft.com/office/drawing/2014/main" id="{36CEE06A-B63D-4F03-B590-11B81EBCFB36}"/>
              </a:ext>
            </a:extLst>
          </p:cNvPr>
          <p:cNvSpPr/>
          <p:nvPr/>
        </p:nvSpPr>
        <p:spPr>
          <a:xfrm>
            <a:off x="838200" y="1502636"/>
            <a:ext cx="10515600" cy="2425660"/>
          </a:xfrm>
          <a:prstGeom prst="roundRect">
            <a:avLst/>
          </a:prstGeom>
          <a:noFill/>
          <a:ln w="381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285750" indent="-285750">
              <a:buFont typeface="Arial" panose="020B0604020202020204" pitchFamily="34" charset="0"/>
              <a:buChar char="•"/>
            </a:pPr>
            <a:r>
              <a:rPr lang="ja-JP" altLang="en-US" dirty="0"/>
              <a:t>調査目的：本調査で「アレンジ程度」についての事前知識の統一を図るための動画の選定</a:t>
            </a:r>
            <a:endParaRPr lang="en-US" altLang="ja-JP" dirty="0"/>
          </a:p>
          <a:p>
            <a:pPr marL="285750" indent="-285750">
              <a:buFont typeface="Arial" panose="020B0604020202020204" pitchFamily="34" charset="0"/>
              <a:buChar char="•"/>
            </a:pPr>
            <a:r>
              <a:rPr lang="ja-JP" altLang="en-US" dirty="0"/>
              <a:t>調査期間：</a:t>
            </a:r>
            <a:r>
              <a:rPr lang="en-US" altLang="ja-JP" dirty="0"/>
              <a:t>2019</a:t>
            </a:r>
            <a:r>
              <a:rPr lang="ja-JP" altLang="ja-JP" dirty="0"/>
              <a:t>年</a:t>
            </a:r>
            <a:r>
              <a:rPr lang="en-US" altLang="ja-JP" dirty="0"/>
              <a:t>12</a:t>
            </a:r>
            <a:r>
              <a:rPr lang="ja-JP" altLang="ja-JP" dirty="0"/>
              <a:t>月</a:t>
            </a:r>
            <a:r>
              <a:rPr lang="en-US" altLang="ja-JP" dirty="0"/>
              <a:t>2</a:t>
            </a:r>
            <a:r>
              <a:rPr lang="ja-JP" altLang="ja-JP" dirty="0"/>
              <a:t>日～</a:t>
            </a:r>
            <a:r>
              <a:rPr lang="en-US" altLang="ja-JP" dirty="0"/>
              <a:t>9</a:t>
            </a:r>
            <a:r>
              <a:rPr lang="ja-JP" altLang="ja-JP" dirty="0"/>
              <a:t>日</a:t>
            </a:r>
            <a:endParaRPr lang="en-US" altLang="ja-JP" dirty="0"/>
          </a:p>
          <a:p>
            <a:pPr marL="285750" indent="-285750">
              <a:buFont typeface="Arial" panose="020B0604020202020204" pitchFamily="34" charset="0"/>
              <a:buChar char="•"/>
            </a:pPr>
            <a:r>
              <a:rPr lang="ja-JP" altLang="en-US" dirty="0"/>
              <a:t>調査方法：</a:t>
            </a:r>
            <a:r>
              <a:rPr lang="en-US" altLang="ja-JP" dirty="0" err="1"/>
              <a:t>Qestant</a:t>
            </a:r>
            <a:r>
              <a:rPr lang="ja-JP" altLang="ja-JP" dirty="0"/>
              <a:t>による</a:t>
            </a:r>
            <a:r>
              <a:rPr lang="en-US" altLang="ja-JP" dirty="0"/>
              <a:t>WEB</a:t>
            </a:r>
            <a:r>
              <a:rPr lang="ja-JP" altLang="ja-JP" dirty="0"/>
              <a:t>アンケート調査</a:t>
            </a:r>
            <a:endParaRPr lang="en-US" altLang="ja-JP" dirty="0"/>
          </a:p>
          <a:p>
            <a:r>
              <a:rPr lang="ja-JP" altLang="en-US" dirty="0"/>
              <a:t>　　　　　　被験者に４つの中から１つ動画を見せ、アレンジについての質問をした。</a:t>
            </a:r>
            <a:endParaRPr lang="en-US" altLang="ja-JP" dirty="0"/>
          </a:p>
          <a:p>
            <a:pPr marL="285750" indent="-285750">
              <a:buFont typeface="Arial" panose="020B0604020202020204" pitchFamily="34" charset="0"/>
              <a:buChar char="•"/>
            </a:pPr>
            <a:r>
              <a:rPr lang="ja-JP" altLang="en-US" dirty="0"/>
              <a:t>有効サンプル数：</a:t>
            </a:r>
            <a:r>
              <a:rPr lang="en-US" altLang="ja-JP" dirty="0"/>
              <a:t>105</a:t>
            </a:r>
            <a:r>
              <a:rPr lang="ja-JP" altLang="en-US" dirty="0"/>
              <a:t>（回収数</a:t>
            </a:r>
            <a:r>
              <a:rPr lang="en-US" altLang="ja-JP" dirty="0"/>
              <a:t>105</a:t>
            </a:r>
            <a:r>
              <a:rPr lang="ja-JP" altLang="en-US" dirty="0"/>
              <a:t>）</a:t>
            </a:r>
            <a:endParaRPr lang="en-US" altLang="ja-JP" dirty="0"/>
          </a:p>
          <a:p>
            <a:pPr marL="285750" indent="-285750">
              <a:buFont typeface="Arial" panose="020B0604020202020204" pitchFamily="34" charset="0"/>
              <a:buChar char="•"/>
            </a:pPr>
            <a:r>
              <a:rPr lang="ja-JP" altLang="en-US" dirty="0"/>
              <a:t>分析方法：</a:t>
            </a:r>
            <a:r>
              <a:rPr lang="ja-JP" altLang="ja-JP" dirty="0"/>
              <a:t>一元配置分散分析</a:t>
            </a:r>
            <a:endParaRPr lang="en-US" altLang="ja-JP" dirty="0"/>
          </a:p>
        </p:txBody>
      </p:sp>
      <p:pic>
        <p:nvPicPr>
          <p:cNvPr id="5" name="図 4" descr="画面の領域">
            <a:extLst>
              <a:ext uri="{FF2B5EF4-FFF2-40B4-BE49-F238E27FC236}">
                <a16:creationId xmlns:a16="http://schemas.microsoft.com/office/drawing/2014/main" id="{564A50B7-97B6-43FE-AF97-56164BED5F0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726927" y="4320687"/>
            <a:ext cx="2002888" cy="178939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aphicFrame>
        <p:nvGraphicFramePr>
          <p:cNvPr id="10" name="表 9">
            <a:extLst>
              <a:ext uri="{FF2B5EF4-FFF2-40B4-BE49-F238E27FC236}">
                <a16:creationId xmlns:a16="http://schemas.microsoft.com/office/drawing/2014/main" id="{8EC9584C-AC93-4209-84AA-2717624E91EA}"/>
              </a:ext>
            </a:extLst>
          </p:cNvPr>
          <p:cNvGraphicFramePr>
            <a:graphicFrameLocks noGrp="1"/>
          </p:cNvGraphicFramePr>
          <p:nvPr/>
        </p:nvGraphicFramePr>
        <p:xfrm>
          <a:off x="1056078" y="4631484"/>
          <a:ext cx="3511352" cy="1907428"/>
        </p:xfrm>
        <a:graphic>
          <a:graphicData uri="http://schemas.openxmlformats.org/drawingml/2006/table">
            <a:tbl>
              <a:tblPr/>
              <a:tblGrid>
                <a:gridCol w="731053">
                  <a:extLst>
                    <a:ext uri="{9D8B030D-6E8A-4147-A177-3AD203B41FA5}">
                      <a16:colId xmlns:a16="http://schemas.microsoft.com/office/drawing/2014/main" val="1425578092"/>
                    </a:ext>
                  </a:extLst>
                </a:gridCol>
                <a:gridCol w="2780299">
                  <a:extLst>
                    <a:ext uri="{9D8B030D-6E8A-4147-A177-3AD203B41FA5}">
                      <a16:colId xmlns:a16="http://schemas.microsoft.com/office/drawing/2014/main" val="1420581524"/>
                    </a:ext>
                  </a:extLst>
                </a:gridCol>
              </a:tblGrid>
              <a:tr h="476857">
                <a:tc>
                  <a:txBody>
                    <a:bodyPr/>
                    <a:lstStyle/>
                    <a:p>
                      <a:pPr algn="ctr" fontAlgn="ct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600" b="1" i="0" u="none" strike="noStrike" dirty="0">
                          <a:solidFill>
                            <a:srgbClr val="000000"/>
                          </a:solidFill>
                          <a:effectLst/>
                          <a:latin typeface="游ゴシック" panose="020B0400000000000000" pitchFamily="50" charset="-128"/>
                          <a:ea typeface="游ゴシック" panose="020B0400000000000000" pitchFamily="50" charset="-128"/>
                        </a:rPr>
                        <a:t>越後製菓</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7826566"/>
                  </a:ext>
                </a:extLst>
              </a:tr>
              <a:tr h="476857">
                <a:tc>
                  <a:txBody>
                    <a:bodyPr/>
                    <a:lstStyle/>
                    <a:p>
                      <a:pPr algn="ctr" fontAlgn="ct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600" b="1" i="0" u="none" strike="noStrike" dirty="0">
                          <a:solidFill>
                            <a:srgbClr val="000000"/>
                          </a:solidFill>
                          <a:effectLst/>
                          <a:latin typeface="游ゴシック" panose="020B0400000000000000" pitchFamily="50" charset="-128"/>
                          <a:ea typeface="游ゴシック" panose="020B0400000000000000" pitchFamily="50" charset="-128"/>
                        </a:rPr>
                        <a:t>マクドナルド</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0009156"/>
                  </a:ext>
                </a:extLst>
              </a:tr>
              <a:tr h="476857">
                <a:tc>
                  <a:txBody>
                    <a:bodyPr/>
                    <a:lstStyle/>
                    <a:p>
                      <a:pPr algn="ctr" fontAlgn="ct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游ゴシック" panose="020B0400000000000000" pitchFamily="50" charset="-128"/>
                          <a:ea typeface="游ゴシック" panose="020B0400000000000000" pitchFamily="50" charset="-128"/>
                        </a:rPr>
                        <a:t>LINE　MOBILE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4966484"/>
                  </a:ext>
                </a:extLst>
              </a:tr>
              <a:tr h="476857">
                <a:tc>
                  <a:txBody>
                    <a:bodyPr/>
                    <a:lstStyle/>
                    <a:p>
                      <a:pPr algn="ctr" fontAlgn="ctr"/>
                      <a:r>
                        <a:rPr lang="en-US" altLang="ja-JP" sz="1800" b="0" i="0" u="none" strike="noStrike" dirty="0">
                          <a:solidFill>
                            <a:srgbClr val="000000"/>
                          </a:solidFill>
                          <a:effectLst/>
                          <a:latin typeface="游ゴシック" panose="020B0400000000000000" pitchFamily="50" charset="-128"/>
                          <a:ea typeface="游ゴシック" panose="020B0400000000000000" pitchFamily="50" charset="-128"/>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游ゴシック" panose="020B0400000000000000" pitchFamily="50" charset="-128"/>
                          <a:ea typeface="游ゴシック" panose="020B0400000000000000" pitchFamily="50" charset="-128"/>
                        </a:rPr>
                        <a:t>１up</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0842543"/>
                  </a:ext>
                </a:extLst>
              </a:tr>
            </a:tbl>
          </a:graphicData>
        </a:graphic>
      </p:graphicFrame>
      <p:grpSp>
        <p:nvGrpSpPr>
          <p:cNvPr id="13" name="グループ化 12">
            <a:extLst>
              <a:ext uri="{FF2B5EF4-FFF2-40B4-BE49-F238E27FC236}">
                <a16:creationId xmlns:a16="http://schemas.microsoft.com/office/drawing/2014/main" id="{66DB2764-CFA1-4807-BFFD-625D3646E03C}"/>
              </a:ext>
            </a:extLst>
          </p:cNvPr>
          <p:cNvGrpSpPr/>
          <p:nvPr/>
        </p:nvGrpSpPr>
        <p:grpSpPr>
          <a:xfrm>
            <a:off x="4755157" y="4261635"/>
            <a:ext cx="4653649" cy="2285996"/>
            <a:chOff x="4567430" y="4260897"/>
            <a:chExt cx="4653649" cy="2285996"/>
          </a:xfrm>
        </p:grpSpPr>
        <p:sp>
          <p:nvSpPr>
            <p:cNvPr id="7" name="四角形: 角を丸くする 6">
              <a:extLst>
                <a:ext uri="{FF2B5EF4-FFF2-40B4-BE49-F238E27FC236}">
                  <a16:creationId xmlns:a16="http://schemas.microsoft.com/office/drawing/2014/main" id="{354BA624-169E-4525-B958-5F7CEC4E9426}"/>
                </a:ext>
              </a:extLst>
            </p:cNvPr>
            <p:cNvSpPr/>
            <p:nvPr/>
          </p:nvSpPr>
          <p:spPr>
            <a:xfrm>
              <a:off x="4567430" y="4260897"/>
              <a:ext cx="4653649" cy="2285996"/>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en-US" altLang="ja-JP" dirty="0">
                  <a:solidFill>
                    <a:schemeClr val="tx1"/>
                  </a:solidFill>
                </a:rPr>
                <a:t>5</a:t>
              </a:r>
              <a:r>
                <a:rPr lang="ja-JP" altLang="en-US" dirty="0">
                  <a:solidFill>
                    <a:schemeClr val="tx1"/>
                  </a:solidFill>
                </a:rPr>
                <a:t>段階の</a:t>
              </a:r>
              <a:r>
                <a:rPr lang="ja-JP" altLang="ja-JP" dirty="0">
                  <a:solidFill>
                    <a:schemeClr val="tx1"/>
                  </a:solidFill>
                </a:rPr>
                <a:t>アレンジ程度評価</a:t>
              </a:r>
              <a:r>
                <a:rPr lang="ja-JP" altLang="en-US" dirty="0">
                  <a:solidFill>
                    <a:schemeClr val="tx1"/>
                  </a:solidFill>
                </a:rPr>
                <a:t>において、</a:t>
              </a:r>
              <a:endParaRPr lang="en-US" altLang="ja-JP" dirty="0">
                <a:solidFill>
                  <a:schemeClr val="tx1"/>
                </a:solidFill>
              </a:endParaRPr>
            </a:p>
            <a:p>
              <a:r>
                <a:rPr lang="ja-JP" altLang="en-US" dirty="0">
                  <a:solidFill>
                    <a:schemeClr val="tx1"/>
                  </a:solidFill>
                </a:rPr>
                <a:t>　  </a:t>
              </a:r>
              <a:r>
                <a:rPr lang="ja-JP" altLang="ja-JP" dirty="0">
                  <a:solidFill>
                    <a:schemeClr val="tx1"/>
                  </a:solidFill>
                </a:rPr>
                <a:t>平均値で最も高</a:t>
              </a:r>
              <a:r>
                <a:rPr lang="ja-JP" altLang="en-US" dirty="0">
                  <a:solidFill>
                    <a:schemeClr val="tx1"/>
                  </a:solidFill>
                </a:rPr>
                <a:t>かった。</a:t>
              </a:r>
              <a:endParaRPr lang="en-US" altLang="ja-JP" dirty="0">
                <a:solidFill>
                  <a:schemeClr val="tx1"/>
                </a:solidFill>
              </a:endParaRPr>
            </a:p>
            <a:p>
              <a:pPr marL="342900" indent="-342900">
                <a:buFont typeface="Arial" panose="020B0604020202020204" pitchFamily="34" charset="0"/>
                <a:buChar char="•"/>
              </a:pPr>
              <a:r>
                <a:rPr lang="ja-JP" altLang="en-US" dirty="0">
                  <a:solidFill>
                    <a:schemeClr val="tx1"/>
                  </a:solidFill>
                </a:rPr>
                <a:t>調査に使用した動画間の平均値の差も統計的に有意であった</a:t>
              </a:r>
              <a:endParaRPr lang="en-US" altLang="ja-JP" dirty="0">
                <a:solidFill>
                  <a:schemeClr val="tx1"/>
                </a:solidFill>
              </a:endParaRPr>
            </a:p>
            <a:p>
              <a:pPr algn="ctr"/>
              <a:endParaRPr kumimoji="1" lang="en-US" altLang="ja-JP" dirty="0">
                <a:solidFill>
                  <a:schemeClr val="tx1"/>
                </a:solidFill>
              </a:endParaRPr>
            </a:p>
            <a:p>
              <a:pPr algn="ctr"/>
              <a:endParaRPr kumimoji="1" lang="en-US" altLang="ja-JP" dirty="0">
                <a:solidFill>
                  <a:schemeClr val="tx1"/>
                </a:solidFill>
              </a:endParaRPr>
            </a:p>
            <a:p>
              <a:pPr algn="ctr"/>
              <a:r>
                <a:rPr lang="ja-JP" altLang="en-US" sz="2000" b="1" dirty="0">
                  <a:solidFill>
                    <a:schemeClr val="tx1"/>
                  </a:solidFill>
                </a:rPr>
                <a:t>越後製菓のアレンジ動画を採用する</a:t>
              </a:r>
              <a:endParaRPr kumimoji="1" lang="ja-JP" altLang="en-US" sz="2000" b="1" dirty="0">
                <a:solidFill>
                  <a:schemeClr val="tx1"/>
                </a:solidFill>
              </a:endParaRPr>
            </a:p>
          </p:txBody>
        </p:sp>
        <p:sp>
          <p:nvSpPr>
            <p:cNvPr id="11" name="矢印: 下 10">
              <a:extLst>
                <a:ext uri="{FF2B5EF4-FFF2-40B4-BE49-F238E27FC236}">
                  <a16:creationId xmlns:a16="http://schemas.microsoft.com/office/drawing/2014/main" id="{4FAD6107-1110-44A1-AFC2-FDBD1600E2F3}"/>
                </a:ext>
              </a:extLst>
            </p:cNvPr>
            <p:cNvSpPr/>
            <p:nvPr/>
          </p:nvSpPr>
          <p:spPr>
            <a:xfrm>
              <a:off x="6798846" y="5615426"/>
              <a:ext cx="496584" cy="401119"/>
            </a:xfrm>
            <a:prstGeom prst="down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テキスト ボックス 11">
            <a:extLst>
              <a:ext uri="{FF2B5EF4-FFF2-40B4-BE49-F238E27FC236}">
                <a16:creationId xmlns:a16="http://schemas.microsoft.com/office/drawing/2014/main" id="{ED659F60-338D-4CD6-8D54-F45B985E59DD}"/>
              </a:ext>
            </a:extLst>
          </p:cNvPr>
          <p:cNvSpPr txBox="1"/>
          <p:nvPr/>
        </p:nvSpPr>
        <p:spPr>
          <a:xfrm>
            <a:off x="1465642" y="4185864"/>
            <a:ext cx="3101788" cy="338554"/>
          </a:xfrm>
          <a:prstGeom prst="rect">
            <a:avLst/>
          </a:prstGeom>
          <a:noFill/>
        </p:spPr>
        <p:txBody>
          <a:bodyPr wrap="square" rtlCol="0">
            <a:spAutoFit/>
          </a:bodyPr>
          <a:lstStyle/>
          <a:p>
            <a:r>
              <a:rPr lang="ja-JP" altLang="en-US" sz="1600" dirty="0"/>
              <a:t>＜</a:t>
            </a:r>
            <a:r>
              <a:rPr kumimoji="1" lang="ja-JP" altLang="en-US" sz="1600" dirty="0"/>
              <a:t>アレンジ程度の高い順＞</a:t>
            </a:r>
          </a:p>
        </p:txBody>
      </p:sp>
      <p:graphicFrame>
        <p:nvGraphicFramePr>
          <p:cNvPr id="14" name="図表 13">
            <a:extLst>
              <a:ext uri="{FF2B5EF4-FFF2-40B4-BE49-F238E27FC236}">
                <a16:creationId xmlns:a16="http://schemas.microsoft.com/office/drawing/2014/main" id="{C12A9F17-96BB-4A1D-8FEA-2D05E8885675}"/>
              </a:ext>
            </a:extLst>
          </p:cNvPr>
          <p:cNvGraphicFramePr/>
          <p:nvPr>
            <p:extLst>
              <p:ext uri="{D42A27DB-BD31-4B8C-83A1-F6EECF244321}">
                <p14:modId xmlns:p14="http://schemas.microsoft.com/office/powerpoint/2010/main" val="121880789"/>
              </p:ext>
            </p:extLst>
          </p:nvPr>
        </p:nvGraphicFramePr>
        <p:xfrm>
          <a:off x="6099194" y="365125"/>
          <a:ext cx="5254606" cy="1325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75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7108D7-3E53-4F75-A26A-8C1AB8CB174D}"/>
              </a:ext>
            </a:extLst>
          </p:cNvPr>
          <p:cNvSpPr>
            <a:spLocks noGrp="1"/>
          </p:cNvSpPr>
          <p:nvPr>
            <p:ph type="title"/>
          </p:nvPr>
        </p:nvSpPr>
        <p:spPr/>
        <p:txBody>
          <a:bodyPr/>
          <a:lstStyle/>
          <a:p>
            <a:r>
              <a:rPr kumimoji="1" lang="ja-JP" altLang="en-US" dirty="0"/>
              <a:t>本調査２概要</a:t>
            </a:r>
            <a:br>
              <a:rPr kumimoji="1" lang="en-US" altLang="ja-JP" dirty="0"/>
            </a:br>
            <a:r>
              <a:rPr kumimoji="1" lang="ja-JP" altLang="en-US" sz="4000" dirty="0"/>
              <a:t>（仮説２～５で使用）</a:t>
            </a:r>
            <a:endParaRPr kumimoji="1" lang="ja-JP" altLang="en-US" dirty="0"/>
          </a:p>
        </p:txBody>
      </p:sp>
      <p:sp>
        <p:nvSpPr>
          <p:cNvPr id="3" name="コンテンツ プレースホルダー 2">
            <a:extLst>
              <a:ext uri="{FF2B5EF4-FFF2-40B4-BE49-F238E27FC236}">
                <a16:creationId xmlns:a16="http://schemas.microsoft.com/office/drawing/2014/main" id="{4A55F6B7-A4E6-409B-AFD4-960AC71C23D5}"/>
              </a:ext>
            </a:extLst>
          </p:cNvPr>
          <p:cNvSpPr>
            <a:spLocks noGrp="1"/>
          </p:cNvSpPr>
          <p:nvPr>
            <p:ph idx="1"/>
          </p:nvPr>
        </p:nvSpPr>
        <p:spPr>
          <a:xfrm>
            <a:off x="838200" y="2325687"/>
            <a:ext cx="10515600" cy="4351338"/>
          </a:xfrm>
        </p:spPr>
        <p:txBody>
          <a:bodyPr>
            <a:normAutofit/>
          </a:bodyPr>
          <a:lstStyle/>
          <a:p>
            <a:pPr marL="0" indent="0">
              <a:buNone/>
            </a:pPr>
            <a:r>
              <a:rPr lang="ja-JP" altLang="en-US" sz="2400" dirty="0"/>
              <a:t>　調査目的　　：ユーモア広告と非ユーモア広告の意外性の差、</a:t>
            </a:r>
            <a:endParaRPr lang="en-US" altLang="ja-JP" sz="2400" dirty="0"/>
          </a:p>
          <a:p>
            <a:pPr marL="0" indent="0">
              <a:buNone/>
            </a:pPr>
            <a:r>
              <a:rPr lang="ja-JP" altLang="en-US" sz="2400" dirty="0"/>
              <a:t>　　　　　　　意外性がアレンジ欲に与える影響を明らかにするため。</a:t>
            </a:r>
            <a:endParaRPr lang="en-US" altLang="ja-JP" sz="2400" dirty="0"/>
          </a:p>
          <a:p>
            <a:pPr marL="0" indent="0">
              <a:buNone/>
            </a:pPr>
            <a:r>
              <a:rPr lang="ja-JP" altLang="en-US" sz="2400" dirty="0"/>
              <a:t>　調査期間　　：</a:t>
            </a:r>
            <a:r>
              <a:rPr lang="en-US" altLang="ja-JP" sz="2400" dirty="0"/>
              <a:t>2019</a:t>
            </a:r>
            <a:r>
              <a:rPr lang="ja-JP" altLang="en-US" sz="2400" dirty="0"/>
              <a:t>年</a:t>
            </a:r>
            <a:r>
              <a:rPr lang="en-US" altLang="ja-JP" sz="2400" dirty="0"/>
              <a:t>12</a:t>
            </a:r>
            <a:r>
              <a:rPr lang="ja-JP" altLang="en-US" sz="2400" dirty="0"/>
              <a:t>月</a:t>
            </a:r>
            <a:r>
              <a:rPr lang="en-US" altLang="ja-JP" sz="2400" dirty="0"/>
              <a:t>11</a:t>
            </a:r>
            <a:r>
              <a:rPr lang="ja-JP" altLang="en-US" sz="2400" dirty="0"/>
              <a:t>日～</a:t>
            </a:r>
            <a:r>
              <a:rPr lang="en-US" altLang="ja-JP" sz="2400" dirty="0"/>
              <a:t>12</a:t>
            </a:r>
            <a:r>
              <a:rPr lang="ja-JP" altLang="en-US" sz="2400" dirty="0"/>
              <a:t>月</a:t>
            </a:r>
            <a:r>
              <a:rPr lang="en-US" altLang="ja-JP" sz="2400" dirty="0"/>
              <a:t>14</a:t>
            </a:r>
            <a:r>
              <a:rPr lang="ja-JP" altLang="en-US" sz="2400" dirty="0"/>
              <a:t>日</a:t>
            </a:r>
            <a:endParaRPr lang="en-US" altLang="ja-JP" sz="2400" dirty="0"/>
          </a:p>
          <a:p>
            <a:pPr marL="0" indent="0">
              <a:buNone/>
            </a:pPr>
            <a:r>
              <a:rPr lang="ja-JP" altLang="en-US" sz="2400" dirty="0"/>
              <a:t>　調査対象　　：大学生</a:t>
            </a:r>
            <a:endParaRPr lang="en-US" altLang="ja-JP" sz="2400" dirty="0"/>
          </a:p>
          <a:p>
            <a:pPr marL="0" indent="0">
              <a:buNone/>
            </a:pPr>
            <a:r>
              <a:rPr lang="ja-JP" altLang="en-US" sz="2400" dirty="0"/>
              <a:t>　調査方法　　：</a:t>
            </a:r>
            <a:r>
              <a:rPr lang="en-US" altLang="ja-JP" sz="2400" dirty="0" err="1"/>
              <a:t>Questant</a:t>
            </a:r>
            <a:r>
              <a:rPr lang="ja-JP" altLang="en-US" sz="2400" dirty="0"/>
              <a:t>による</a:t>
            </a:r>
            <a:r>
              <a:rPr lang="en-US" altLang="ja-JP" sz="2400" dirty="0"/>
              <a:t>WEB</a:t>
            </a:r>
            <a:r>
              <a:rPr lang="ja-JP" altLang="en-US" sz="2400" dirty="0"/>
              <a:t>アンケート</a:t>
            </a:r>
            <a:endParaRPr lang="en-US" altLang="ja-JP" sz="2400" dirty="0"/>
          </a:p>
          <a:p>
            <a:pPr marL="0" indent="0">
              <a:buNone/>
            </a:pPr>
            <a:r>
              <a:rPr lang="ja-JP" altLang="en-US" sz="2400" dirty="0"/>
              <a:t>　　　　　　　　６つの動画を</a:t>
            </a:r>
            <a:r>
              <a:rPr lang="en-US" altLang="ja-JP" sz="2400" dirty="0"/>
              <a:t>3</a:t>
            </a:r>
            <a:r>
              <a:rPr lang="ja-JP" altLang="en-US" sz="2400" dirty="0"/>
              <a:t>つのグループに分け、</a:t>
            </a:r>
            <a:r>
              <a:rPr lang="en-US" altLang="ja-JP" sz="2400" dirty="0"/>
              <a:t>2</a:t>
            </a:r>
            <a:r>
              <a:rPr lang="ja-JP" altLang="en-US" sz="2400" dirty="0"/>
              <a:t>つずつの動画を</a:t>
            </a:r>
            <a:endParaRPr lang="en-US" altLang="ja-JP" sz="2400" dirty="0"/>
          </a:p>
          <a:p>
            <a:pPr marL="0" indent="0">
              <a:buNone/>
            </a:pPr>
            <a:r>
              <a:rPr lang="ja-JP" altLang="en-US" sz="2400" dirty="0"/>
              <a:t>　　　　　　　　見せ、質問をした。　　　　　　　</a:t>
            </a:r>
            <a:endParaRPr lang="en-US" altLang="ja-JP" sz="2400" dirty="0"/>
          </a:p>
          <a:p>
            <a:pPr marL="0" indent="0">
              <a:buNone/>
            </a:pPr>
            <a:r>
              <a:rPr lang="ja-JP" altLang="en-US" sz="2400" dirty="0"/>
              <a:t>有効サンプル数：</a:t>
            </a:r>
            <a:r>
              <a:rPr lang="en-US" altLang="ja-JP" sz="2400" dirty="0"/>
              <a:t>352</a:t>
            </a:r>
            <a:r>
              <a:rPr lang="ja-JP" altLang="en-US" sz="2400" dirty="0"/>
              <a:t>（回収数</a:t>
            </a:r>
            <a:r>
              <a:rPr lang="en-US" altLang="ja-JP" sz="2400" dirty="0"/>
              <a:t>352</a:t>
            </a:r>
            <a:r>
              <a:rPr lang="ja-JP" altLang="en-US" sz="2400" dirty="0"/>
              <a:t>）</a:t>
            </a:r>
            <a:endParaRPr lang="en-US" altLang="ja-JP" sz="2400" dirty="0"/>
          </a:p>
          <a:p>
            <a:pPr marL="0" indent="0">
              <a:buNone/>
            </a:pPr>
            <a:r>
              <a:rPr lang="ja-JP" altLang="en-US" sz="2400" dirty="0"/>
              <a:t>　分析方法　：対応のないｔ検定、単回帰分析、</a:t>
            </a:r>
            <a:r>
              <a:rPr lang="en-US" altLang="ja-JP" sz="2400" dirty="0"/>
              <a:t>F</a:t>
            </a:r>
            <a:r>
              <a:rPr lang="ja-JP" altLang="en-US" sz="2400" dirty="0"/>
              <a:t>検定、</a:t>
            </a:r>
            <a:endParaRPr lang="en-US" altLang="ja-JP" sz="2400" dirty="0"/>
          </a:p>
          <a:p>
            <a:pPr marL="0" indent="0">
              <a:buNone/>
            </a:pPr>
            <a:endParaRPr kumimoji="1" lang="ja-JP" altLang="en-US" sz="2400" dirty="0"/>
          </a:p>
        </p:txBody>
      </p:sp>
      <p:sp>
        <p:nvSpPr>
          <p:cNvPr id="4" name="スライド番号プレースホルダー 3">
            <a:extLst>
              <a:ext uri="{FF2B5EF4-FFF2-40B4-BE49-F238E27FC236}">
                <a16:creationId xmlns:a16="http://schemas.microsoft.com/office/drawing/2014/main" id="{0891D52E-CDD6-4B1D-B80E-0283419A4C04}"/>
              </a:ext>
            </a:extLst>
          </p:cNvPr>
          <p:cNvSpPr>
            <a:spLocks noGrp="1"/>
          </p:cNvSpPr>
          <p:nvPr>
            <p:ph type="sldNum" sz="quarter" idx="12"/>
          </p:nvPr>
        </p:nvSpPr>
        <p:spPr/>
        <p:txBody>
          <a:bodyPr/>
          <a:lstStyle/>
          <a:p>
            <a:fld id="{A0425D7D-E298-47E0-9EE2-10DA9891358A}" type="slidenum">
              <a:rPr lang="ja-JP" altLang="en-US" smtClean="0"/>
              <a:pPr/>
              <a:t>49</a:t>
            </a:fld>
            <a:endParaRPr lang="ja-JP" altLang="en-US" dirty="0"/>
          </a:p>
        </p:txBody>
      </p:sp>
      <p:graphicFrame>
        <p:nvGraphicFramePr>
          <p:cNvPr id="5" name="図表 4">
            <a:extLst>
              <a:ext uri="{FF2B5EF4-FFF2-40B4-BE49-F238E27FC236}">
                <a16:creationId xmlns:a16="http://schemas.microsoft.com/office/drawing/2014/main" id="{C2B0D66C-45C7-4B04-B64F-AC57EE9C0A8D}"/>
              </a:ext>
            </a:extLst>
          </p:cNvPr>
          <p:cNvGraphicFramePr/>
          <p:nvPr>
            <p:extLst>
              <p:ext uri="{D42A27DB-BD31-4B8C-83A1-F6EECF244321}">
                <p14:modId xmlns:p14="http://schemas.microsoft.com/office/powerpoint/2010/main" val="2887838353"/>
              </p:ext>
            </p:extLst>
          </p:nvPr>
        </p:nvGraphicFramePr>
        <p:xfrm>
          <a:off x="6099194" y="365125"/>
          <a:ext cx="5254606"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2169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角丸四角形 22">
            <a:extLst>
              <a:ext uri="{FF2B5EF4-FFF2-40B4-BE49-F238E27FC236}">
                <a16:creationId xmlns:a16="http://schemas.microsoft.com/office/drawing/2014/main" id="{C2E7DA17-C596-7345-9912-B0EC81940F2E}"/>
              </a:ext>
            </a:extLst>
          </p:cNvPr>
          <p:cNvSpPr/>
          <p:nvPr/>
        </p:nvSpPr>
        <p:spPr>
          <a:xfrm>
            <a:off x="838200" y="5586061"/>
            <a:ext cx="10515600" cy="741600"/>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chemeClr val="tx1"/>
                </a:solidFill>
              </a:rPr>
              <a:t>SNS</a:t>
            </a:r>
            <a:r>
              <a:rPr lang="ja-JP" altLang="en-US" sz="2800">
                <a:solidFill>
                  <a:schemeClr val="tx1"/>
                </a:solidFill>
              </a:rPr>
              <a:t>に広告が入ってくると冷めてしまう。</a:t>
            </a:r>
          </a:p>
        </p:txBody>
      </p:sp>
      <p:sp>
        <p:nvSpPr>
          <p:cNvPr id="2" name="タイトル 1">
            <a:extLst>
              <a:ext uri="{FF2B5EF4-FFF2-40B4-BE49-F238E27FC236}">
                <a16:creationId xmlns:a16="http://schemas.microsoft.com/office/drawing/2014/main" id="{4C81659A-9486-594D-9D75-C25D125EB11A}"/>
              </a:ext>
            </a:extLst>
          </p:cNvPr>
          <p:cNvSpPr>
            <a:spLocks noGrp="1"/>
          </p:cNvSpPr>
          <p:nvPr>
            <p:ph type="title"/>
          </p:nvPr>
        </p:nvSpPr>
        <p:spPr/>
        <p:txBody>
          <a:bodyPr/>
          <a:lstStyle/>
          <a:p>
            <a:r>
              <a:rPr lang="ja-JP" altLang="en-US" dirty="0"/>
              <a:t>現状分析</a:t>
            </a:r>
            <a:endParaRPr kumimoji="1" lang="ja-JP" altLang="en-US" dirty="0"/>
          </a:p>
        </p:txBody>
      </p:sp>
      <p:pic>
        <p:nvPicPr>
          <p:cNvPr id="8" name="コンテンツ プレースホルダー 7">
            <a:extLst>
              <a:ext uri="{FF2B5EF4-FFF2-40B4-BE49-F238E27FC236}">
                <a16:creationId xmlns:a16="http://schemas.microsoft.com/office/drawing/2014/main" id="{2BF3139F-EF0A-5B47-BD92-3DEE9CF1C607}"/>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798420" y="1732647"/>
            <a:ext cx="1853950" cy="1497064"/>
          </a:xfrm>
          <a:prstGeom prst="rect">
            <a:avLst/>
          </a:prstGeom>
        </p:spPr>
      </p:pic>
      <p:pic>
        <p:nvPicPr>
          <p:cNvPr id="9" name="図 8">
            <a:extLst>
              <a:ext uri="{FF2B5EF4-FFF2-40B4-BE49-F238E27FC236}">
                <a16:creationId xmlns:a16="http://schemas.microsoft.com/office/drawing/2014/main" id="{524A5CF5-D7F9-F245-A300-5B3BBFF2600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08377" y="1605563"/>
            <a:ext cx="1639504" cy="1786925"/>
          </a:xfrm>
          <a:prstGeom prst="rect">
            <a:avLst/>
          </a:prstGeom>
        </p:spPr>
      </p:pic>
      <p:pic>
        <p:nvPicPr>
          <p:cNvPr id="10" name="図 9">
            <a:extLst>
              <a:ext uri="{FF2B5EF4-FFF2-40B4-BE49-F238E27FC236}">
                <a16:creationId xmlns:a16="http://schemas.microsoft.com/office/drawing/2014/main" id="{635B3550-894E-AB41-B681-9FC046E56B6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615667" y="3553603"/>
            <a:ext cx="1426652" cy="1708566"/>
          </a:xfrm>
          <a:prstGeom prst="rect">
            <a:avLst/>
          </a:prstGeom>
        </p:spPr>
      </p:pic>
      <p:sp>
        <p:nvSpPr>
          <p:cNvPr id="11" name="ストライプ矢印 10">
            <a:extLst>
              <a:ext uri="{FF2B5EF4-FFF2-40B4-BE49-F238E27FC236}">
                <a16:creationId xmlns:a16="http://schemas.microsoft.com/office/drawing/2014/main" id="{97959229-AC33-EE4E-A045-CE71C9E05D26}"/>
              </a:ext>
            </a:extLst>
          </p:cNvPr>
          <p:cNvSpPr/>
          <p:nvPr/>
        </p:nvSpPr>
        <p:spPr>
          <a:xfrm>
            <a:off x="5688247" y="2108519"/>
            <a:ext cx="2884253" cy="994984"/>
          </a:xfrm>
          <a:prstGeom prst="strip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ストライプ矢印 11">
            <a:extLst>
              <a:ext uri="{FF2B5EF4-FFF2-40B4-BE49-F238E27FC236}">
                <a16:creationId xmlns:a16="http://schemas.microsoft.com/office/drawing/2014/main" id="{DA3D4001-3F69-B044-88F2-5B11CD276104}"/>
              </a:ext>
            </a:extLst>
          </p:cNvPr>
          <p:cNvSpPr/>
          <p:nvPr/>
        </p:nvSpPr>
        <p:spPr>
          <a:xfrm>
            <a:off x="5692893" y="4020832"/>
            <a:ext cx="2879607" cy="994984"/>
          </a:xfrm>
          <a:prstGeom prst="stripedRightArrow">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角丸四角形 12">
            <a:extLst>
              <a:ext uri="{FF2B5EF4-FFF2-40B4-BE49-F238E27FC236}">
                <a16:creationId xmlns:a16="http://schemas.microsoft.com/office/drawing/2014/main" id="{101F5F6C-EB79-AB4C-B5F5-5A4DE7369789}"/>
              </a:ext>
            </a:extLst>
          </p:cNvPr>
          <p:cNvSpPr/>
          <p:nvPr/>
        </p:nvSpPr>
        <p:spPr>
          <a:xfrm>
            <a:off x="6731118" y="1893150"/>
            <a:ext cx="657889" cy="3394431"/>
          </a:xfrm>
          <a:prstGeom prst="roundRect">
            <a:avLst/>
          </a:prstGeom>
          <a:solidFill>
            <a:schemeClr val="bg2"/>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0000" rtlCol="0" anchor="ctr"/>
          <a:lstStyle/>
          <a:p>
            <a:pPr algn="ctr"/>
            <a:r>
              <a:rPr lang="ja-JP" altLang="en-US" sz="2400">
                <a:solidFill>
                  <a:schemeClr val="tx1"/>
                </a:solidFill>
              </a:rPr>
              <a:t>広告の侵入</a:t>
            </a:r>
            <a:endParaRPr kumimoji="1" lang="ja-JP" altLang="en-US" sz="2400">
              <a:solidFill>
                <a:schemeClr val="tx1"/>
              </a:solidFill>
            </a:endParaRPr>
          </a:p>
        </p:txBody>
      </p:sp>
      <p:grpSp>
        <p:nvGrpSpPr>
          <p:cNvPr id="25" name="グループ化 24">
            <a:extLst>
              <a:ext uri="{FF2B5EF4-FFF2-40B4-BE49-F238E27FC236}">
                <a16:creationId xmlns:a16="http://schemas.microsoft.com/office/drawing/2014/main" id="{B9EA7A87-D702-DB4E-A1C1-1178B56E4543}"/>
              </a:ext>
            </a:extLst>
          </p:cNvPr>
          <p:cNvGrpSpPr/>
          <p:nvPr/>
        </p:nvGrpSpPr>
        <p:grpSpPr>
          <a:xfrm>
            <a:off x="1371600" y="1605563"/>
            <a:ext cx="2212326" cy="1418923"/>
            <a:chOff x="1371600" y="1575823"/>
            <a:chExt cx="2212326" cy="1418923"/>
          </a:xfrm>
        </p:grpSpPr>
        <p:sp>
          <p:nvSpPr>
            <p:cNvPr id="15" name="角丸四角形吹き出し 14">
              <a:extLst>
                <a:ext uri="{FF2B5EF4-FFF2-40B4-BE49-F238E27FC236}">
                  <a16:creationId xmlns:a16="http://schemas.microsoft.com/office/drawing/2014/main" id="{937D795F-E797-2842-A7E6-099F1CE9C3A2}"/>
                </a:ext>
              </a:extLst>
            </p:cNvPr>
            <p:cNvSpPr/>
            <p:nvPr/>
          </p:nvSpPr>
          <p:spPr>
            <a:xfrm>
              <a:off x="1371600" y="2043289"/>
              <a:ext cx="2212326" cy="951457"/>
            </a:xfrm>
            <a:prstGeom prst="wedgeRoundRectCallout">
              <a:avLst>
                <a:gd name="adj1" fmla="val 81923"/>
                <a:gd name="adj2" fmla="val 4137"/>
                <a:gd name="adj3" fmla="val 16667"/>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rPr>
                <a:t>広告前提</a:t>
              </a:r>
            </a:p>
          </p:txBody>
        </p:sp>
        <p:sp>
          <p:nvSpPr>
            <p:cNvPr id="17" name="テキスト ボックス 16">
              <a:extLst>
                <a:ext uri="{FF2B5EF4-FFF2-40B4-BE49-F238E27FC236}">
                  <a16:creationId xmlns:a16="http://schemas.microsoft.com/office/drawing/2014/main" id="{7ECB7136-BFF6-DA49-A6D8-03EB886A605C}"/>
                </a:ext>
              </a:extLst>
            </p:cNvPr>
            <p:cNvSpPr txBox="1"/>
            <p:nvPr/>
          </p:nvSpPr>
          <p:spPr>
            <a:xfrm>
              <a:off x="1371600" y="1575823"/>
              <a:ext cx="1107996" cy="461665"/>
            </a:xfrm>
            <a:prstGeom prst="rect">
              <a:avLst/>
            </a:prstGeom>
            <a:noFill/>
          </p:spPr>
          <p:txBody>
            <a:bodyPr wrap="square" rtlCol="0">
              <a:spAutoFit/>
            </a:bodyPr>
            <a:lstStyle/>
            <a:p>
              <a:r>
                <a:rPr kumimoji="1" lang="ja-JP" altLang="en-US" sz="2400"/>
                <a:t>テレビ</a:t>
              </a:r>
            </a:p>
          </p:txBody>
        </p:sp>
      </p:grpSp>
      <p:pic>
        <p:nvPicPr>
          <p:cNvPr id="6" name="コンテンツ プレースホルダー 11">
            <a:extLst>
              <a:ext uri="{FF2B5EF4-FFF2-40B4-BE49-F238E27FC236}">
                <a16:creationId xmlns:a16="http://schemas.microsoft.com/office/drawing/2014/main" id="{7BEBFD57-A4D9-E74B-A237-F7BF8FF3124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20625" y="3423649"/>
            <a:ext cx="1345831" cy="1959949"/>
          </a:xfrm>
          <a:prstGeom prst="rect">
            <a:avLst/>
          </a:prstGeom>
        </p:spPr>
      </p:pic>
      <p:grpSp>
        <p:nvGrpSpPr>
          <p:cNvPr id="24" name="グループ化 23">
            <a:extLst>
              <a:ext uri="{FF2B5EF4-FFF2-40B4-BE49-F238E27FC236}">
                <a16:creationId xmlns:a16="http://schemas.microsoft.com/office/drawing/2014/main" id="{B24FE7CF-DBCE-8B4D-A4EF-B678A05419EE}"/>
              </a:ext>
            </a:extLst>
          </p:cNvPr>
          <p:cNvGrpSpPr/>
          <p:nvPr/>
        </p:nvGrpSpPr>
        <p:grpSpPr>
          <a:xfrm>
            <a:off x="1371600" y="3510144"/>
            <a:ext cx="2212326" cy="1471007"/>
            <a:chOff x="1371600" y="3883117"/>
            <a:chExt cx="2212326" cy="1471007"/>
          </a:xfrm>
        </p:grpSpPr>
        <p:sp>
          <p:nvSpPr>
            <p:cNvPr id="18" name="テキスト ボックス 17">
              <a:extLst>
                <a:ext uri="{FF2B5EF4-FFF2-40B4-BE49-F238E27FC236}">
                  <a16:creationId xmlns:a16="http://schemas.microsoft.com/office/drawing/2014/main" id="{97ACEADF-594B-844D-A21A-8921133FD211}"/>
                </a:ext>
              </a:extLst>
            </p:cNvPr>
            <p:cNvSpPr txBox="1"/>
            <p:nvPr/>
          </p:nvSpPr>
          <p:spPr>
            <a:xfrm>
              <a:off x="1371600" y="3883117"/>
              <a:ext cx="803425" cy="461665"/>
            </a:xfrm>
            <a:prstGeom prst="rect">
              <a:avLst/>
            </a:prstGeom>
            <a:noFill/>
          </p:spPr>
          <p:txBody>
            <a:bodyPr wrap="square" rtlCol="0">
              <a:spAutoFit/>
            </a:bodyPr>
            <a:lstStyle/>
            <a:p>
              <a:r>
                <a:rPr lang="en-US" altLang="ja-JP" sz="2400" dirty="0"/>
                <a:t>SNS</a:t>
              </a:r>
              <a:endParaRPr kumimoji="1" lang="ja-JP" altLang="en-US" sz="2400"/>
            </a:p>
          </p:txBody>
        </p:sp>
        <p:sp>
          <p:nvSpPr>
            <p:cNvPr id="16" name="角丸四角形吹き出し 15">
              <a:extLst>
                <a:ext uri="{FF2B5EF4-FFF2-40B4-BE49-F238E27FC236}">
                  <a16:creationId xmlns:a16="http://schemas.microsoft.com/office/drawing/2014/main" id="{984F2B88-C972-7D49-8F13-211C3AEA4E59}"/>
                </a:ext>
              </a:extLst>
            </p:cNvPr>
            <p:cNvSpPr/>
            <p:nvPr/>
          </p:nvSpPr>
          <p:spPr>
            <a:xfrm>
              <a:off x="1371600" y="4343399"/>
              <a:ext cx="2212326" cy="1010725"/>
            </a:xfrm>
            <a:prstGeom prst="wedgeRoundRectCallout">
              <a:avLst>
                <a:gd name="adj1" fmla="val 97423"/>
                <a:gd name="adj2" fmla="val 9168"/>
                <a:gd name="adj3" fmla="val 16667"/>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パーソナル</a:t>
              </a:r>
              <a:endParaRPr lang="en-US" altLang="ja-JP" sz="2400" dirty="0">
                <a:solidFill>
                  <a:schemeClr val="tx1"/>
                </a:solidFill>
              </a:endParaRPr>
            </a:p>
            <a:p>
              <a:pPr algn="ctr"/>
              <a:r>
                <a:rPr kumimoji="1" lang="ja-JP" altLang="en-US" sz="2400">
                  <a:solidFill>
                    <a:schemeClr val="tx1"/>
                  </a:solidFill>
                </a:rPr>
                <a:t>スペース</a:t>
              </a:r>
            </a:p>
          </p:txBody>
        </p:sp>
      </p:grpSp>
      <p:sp>
        <p:nvSpPr>
          <p:cNvPr id="27" name="テキスト ボックス 26">
            <a:extLst>
              <a:ext uri="{FF2B5EF4-FFF2-40B4-BE49-F238E27FC236}">
                <a16:creationId xmlns:a16="http://schemas.microsoft.com/office/drawing/2014/main" id="{7D920715-8F21-3447-BD3A-96FB718E381F}"/>
              </a:ext>
            </a:extLst>
          </p:cNvPr>
          <p:cNvSpPr txBox="1"/>
          <p:nvPr/>
        </p:nvSpPr>
        <p:spPr>
          <a:xfrm>
            <a:off x="9837162" y="3807797"/>
            <a:ext cx="553998" cy="1493141"/>
          </a:xfrm>
          <a:prstGeom prst="rect">
            <a:avLst/>
          </a:prstGeom>
          <a:noFill/>
        </p:spPr>
        <p:txBody>
          <a:bodyPr vert="eaVert" wrap="square" rtlCol="0">
            <a:spAutoFit/>
          </a:bodyPr>
          <a:lstStyle/>
          <a:p>
            <a:r>
              <a:rPr kumimoji="1" lang="ja-JP" altLang="en-US" sz="2400" b="1">
                <a:solidFill>
                  <a:srgbClr val="0070C0"/>
                </a:solidFill>
              </a:rPr>
              <a:t>侵害イヤ</a:t>
            </a:r>
          </a:p>
        </p:txBody>
      </p:sp>
      <p:sp>
        <p:nvSpPr>
          <p:cNvPr id="3" name="テキスト ボックス 2">
            <a:extLst>
              <a:ext uri="{FF2B5EF4-FFF2-40B4-BE49-F238E27FC236}">
                <a16:creationId xmlns:a16="http://schemas.microsoft.com/office/drawing/2014/main" id="{506A2798-60BD-4B3E-9763-3BB0135AD456}"/>
              </a:ext>
            </a:extLst>
          </p:cNvPr>
          <p:cNvSpPr txBox="1"/>
          <p:nvPr/>
        </p:nvSpPr>
        <p:spPr>
          <a:xfrm>
            <a:off x="8749759" y="6380832"/>
            <a:ext cx="2585120" cy="369332"/>
          </a:xfrm>
          <a:prstGeom prst="rect">
            <a:avLst/>
          </a:prstGeom>
          <a:noFill/>
        </p:spPr>
        <p:txBody>
          <a:bodyPr wrap="square" rtlCol="0">
            <a:spAutoFit/>
          </a:bodyPr>
          <a:lstStyle/>
          <a:p>
            <a:r>
              <a:rPr lang="en-US" altLang="ja-JP" dirty="0" err="1"/>
              <a:t>AdverTimes</a:t>
            </a:r>
            <a:r>
              <a:rPr lang="en-US" altLang="ja-JP" dirty="0"/>
              <a:t>(2017)</a:t>
            </a:r>
            <a:endParaRPr kumimoji="1" lang="ja-JP" altLang="en-US" dirty="0"/>
          </a:p>
        </p:txBody>
      </p:sp>
      <p:sp>
        <p:nvSpPr>
          <p:cNvPr id="5" name="スライド番号プレースホルダー 4"/>
          <p:cNvSpPr>
            <a:spLocks noGrp="1"/>
          </p:cNvSpPr>
          <p:nvPr>
            <p:ph type="sldNum" sz="quarter" idx="12"/>
          </p:nvPr>
        </p:nvSpPr>
        <p:spPr/>
        <p:txBody>
          <a:bodyPr/>
          <a:lstStyle/>
          <a:p>
            <a:fld id="{A0425D7D-E298-47E0-9EE2-10DA9891358A}" type="slidenum">
              <a:rPr kumimoji="1" lang="ja-JP" altLang="en-US" smtClean="0"/>
              <a:t>5</a:t>
            </a:fld>
            <a:endParaRPr kumimoji="1" lang="ja-JP" altLang="en-US"/>
          </a:p>
        </p:txBody>
      </p:sp>
    </p:spTree>
    <p:extLst>
      <p:ext uri="{BB962C8B-B14F-4D97-AF65-F5344CB8AC3E}">
        <p14:creationId xmlns:p14="http://schemas.microsoft.com/office/powerpoint/2010/main" val="1330389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検証・仮説２</a:t>
            </a:r>
          </a:p>
        </p:txBody>
      </p:sp>
      <p:sp>
        <p:nvSpPr>
          <p:cNvPr id="4" name="スライド番号プレースホルダー 3"/>
          <p:cNvSpPr>
            <a:spLocks noGrp="1"/>
          </p:cNvSpPr>
          <p:nvPr>
            <p:ph type="sldNum" sz="quarter" idx="12"/>
          </p:nvPr>
        </p:nvSpPr>
        <p:spPr>
          <a:xfrm>
            <a:off x="8863589" y="6310312"/>
            <a:ext cx="2743200" cy="365125"/>
          </a:xfrm>
        </p:spPr>
        <p:txBody>
          <a:bodyPr/>
          <a:lstStyle/>
          <a:p>
            <a:fld id="{A0425D7D-E298-47E0-9EE2-10DA9891358A}" type="slidenum">
              <a:rPr lang="ja-JP" altLang="en-US" smtClean="0"/>
              <a:pPr/>
              <a:t>50</a:t>
            </a:fld>
            <a:endParaRPr lang="ja-JP" altLang="en-US" dirty="0"/>
          </a:p>
        </p:txBody>
      </p:sp>
      <p:sp>
        <p:nvSpPr>
          <p:cNvPr id="9" name="四角形: 角を丸くする 3">
            <a:extLst>
              <a:ext uri="{FF2B5EF4-FFF2-40B4-BE49-F238E27FC236}">
                <a16:creationId xmlns:a16="http://schemas.microsoft.com/office/drawing/2014/main" id="{D361F9B5-1891-48E6-8EED-C5E84B05CCB6}"/>
              </a:ext>
            </a:extLst>
          </p:cNvPr>
          <p:cNvSpPr/>
          <p:nvPr/>
        </p:nvSpPr>
        <p:spPr>
          <a:xfrm>
            <a:off x="479148" y="1610057"/>
            <a:ext cx="10874651" cy="1176080"/>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400" dirty="0">
                <a:solidFill>
                  <a:schemeClr val="tx1"/>
                </a:solidFill>
              </a:rPr>
              <a:t>ユーモア広告は非ユーモア広告に比べて</a:t>
            </a:r>
            <a:endParaRPr lang="en-US" altLang="ja-JP" sz="2400" dirty="0">
              <a:solidFill>
                <a:schemeClr val="tx1"/>
              </a:solidFill>
            </a:endParaRPr>
          </a:p>
          <a:p>
            <a:pPr algn="ctr"/>
            <a:r>
              <a:rPr lang="ja-JP" altLang="en-US" sz="2400" dirty="0">
                <a:solidFill>
                  <a:schemeClr val="tx1"/>
                </a:solidFill>
              </a:rPr>
              <a:t>意外性（構造的不適合）が強い。</a:t>
            </a:r>
            <a:endParaRPr lang="en-US" altLang="ja-JP" sz="2400" dirty="0">
              <a:solidFill>
                <a:schemeClr val="tx1"/>
              </a:solidFill>
            </a:endParaRPr>
          </a:p>
        </p:txBody>
      </p:sp>
      <p:sp>
        <p:nvSpPr>
          <p:cNvPr id="10" name="テキスト ボックス 9"/>
          <p:cNvSpPr txBox="1"/>
          <p:nvPr/>
        </p:nvSpPr>
        <p:spPr>
          <a:xfrm>
            <a:off x="630193" y="1257183"/>
            <a:ext cx="1573427" cy="369332"/>
          </a:xfrm>
          <a:prstGeom prst="rect">
            <a:avLst/>
          </a:prstGeom>
          <a:noFill/>
        </p:spPr>
        <p:txBody>
          <a:bodyPr wrap="square" rtlCol="0">
            <a:spAutoFit/>
          </a:bodyPr>
          <a:lstStyle/>
          <a:p>
            <a:r>
              <a:rPr kumimoji="1" lang="en-US" altLang="ja-JP" dirty="0"/>
              <a:t>&lt;</a:t>
            </a:r>
            <a:r>
              <a:rPr kumimoji="1" lang="ja-JP" altLang="en-US" dirty="0"/>
              <a:t>仮説２</a:t>
            </a:r>
            <a:r>
              <a:rPr kumimoji="1" lang="en-US" altLang="ja-JP" dirty="0"/>
              <a:t>&gt;</a:t>
            </a:r>
            <a:endParaRPr kumimoji="1" lang="ja-JP" altLang="en-US" dirty="0"/>
          </a:p>
        </p:txBody>
      </p:sp>
      <p:sp>
        <p:nvSpPr>
          <p:cNvPr id="3" name="矢印: 右 2">
            <a:extLst>
              <a:ext uri="{FF2B5EF4-FFF2-40B4-BE49-F238E27FC236}">
                <a16:creationId xmlns:a16="http://schemas.microsoft.com/office/drawing/2014/main" id="{CFBA41CA-C7B3-469A-9D3E-6B676808B685}"/>
              </a:ext>
            </a:extLst>
          </p:cNvPr>
          <p:cNvSpPr/>
          <p:nvPr/>
        </p:nvSpPr>
        <p:spPr>
          <a:xfrm>
            <a:off x="714455" y="6164252"/>
            <a:ext cx="685963" cy="530411"/>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0CE845F6-76F8-4B93-8183-66E87B4DFEEE}"/>
              </a:ext>
            </a:extLst>
          </p:cNvPr>
          <p:cNvSpPr/>
          <p:nvPr/>
        </p:nvSpPr>
        <p:spPr>
          <a:xfrm>
            <a:off x="290266" y="3609569"/>
            <a:ext cx="4243307" cy="173125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元あるイメージとの乖離</a:t>
            </a:r>
          </a:p>
          <a:p>
            <a:pPr marL="285750" indent="-285750" fontAlgn="t">
              <a:buFont typeface="Arial" panose="020B0604020202020204" pitchFamily="34" charset="0"/>
              <a:buChar char="•"/>
            </a:pPr>
            <a:r>
              <a:rPr lang="ja-JP" altLang="en-US" dirty="0">
                <a:solidFill>
                  <a:schemeClr val="tx1"/>
                </a:solidFill>
              </a:rPr>
              <a:t>その人</a:t>
            </a:r>
            <a:r>
              <a:rPr lang="ja-JP" altLang="ja-JP" dirty="0">
                <a:solidFill>
                  <a:schemeClr val="tx1"/>
                </a:solidFill>
              </a:rPr>
              <a:t>らしさ</a:t>
            </a:r>
          </a:p>
          <a:p>
            <a:pPr marL="285750" indent="-285750" fontAlgn="t">
              <a:buFont typeface="Arial" panose="020B0604020202020204" pitchFamily="34" charset="0"/>
              <a:buChar char="•"/>
            </a:pPr>
            <a:r>
              <a:rPr lang="ja-JP" altLang="ja-JP" dirty="0">
                <a:solidFill>
                  <a:schemeClr val="tx1"/>
                </a:solidFill>
              </a:rPr>
              <a:t>言動の予測</a:t>
            </a:r>
          </a:p>
          <a:p>
            <a:pPr algn="ctr"/>
            <a:endParaRPr kumimoji="1" lang="ja-JP" altLang="en-US" dirty="0">
              <a:solidFill>
                <a:schemeClr val="tx1"/>
              </a:solidFill>
            </a:endParaRPr>
          </a:p>
        </p:txBody>
      </p:sp>
      <p:sp>
        <p:nvSpPr>
          <p:cNvPr id="12" name="楕円 11">
            <a:extLst>
              <a:ext uri="{FF2B5EF4-FFF2-40B4-BE49-F238E27FC236}">
                <a16:creationId xmlns:a16="http://schemas.microsoft.com/office/drawing/2014/main" id="{65C303F7-5E04-4922-B234-3D4D3CBEC4C6}"/>
              </a:ext>
            </a:extLst>
          </p:cNvPr>
          <p:cNvSpPr/>
          <p:nvPr/>
        </p:nvSpPr>
        <p:spPr>
          <a:xfrm>
            <a:off x="4073471" y="4446595"/>
            <a:ext cx="4243307" cy="173125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使われ方の予想</a:t>
            </a:r>
          </a:p>
          <a:p>
            <a:pPr marL="285750" indent="-285750" fontAlgn="t">
              <a:buFont typeface="Arial" panose="020B0604020202020204" pitchFamily="34" charset="0"/>
              <a:buChar char="•"/>
            </a:pPr>
            <a:r>
              <a:rPr lang="ja-JP" altLang="ja-JP" dirty="0">
                <a:solidFill>
                  <a:schemeClr val="tx1"/>
                </a:solidFill>
              </a:rPr>
              <a:t>一般的な使い方との乖離</a:t>
            </a:r>
          </a:p>
          <a:p>
            <a:pPr marL="285750" indent="-285750" fontAlgn="t">
              <a:buFont typeface="Arial" panose="020B0604020202020204" pitchFamily="34" charset="0"/>
              <a:buChar char="•"/>
            </a:pPr>
            <a:r>
              <a:rPr lang="ja-JP" altLang="ja-JP" dirty="0">
                <a:solidFill>
                  <a:schemeClr val="tx1"/>
                </a:solidFill>
              </a:rPr>
              <a:t>使われ方の独創性</a:t>
            </a:r>
          </a:p>
          <a:p>
            <a:pPr algn="ctr"/>
            <a:endParaRPr kumimoji="1" lang="ja-JP" altLang="en-US" dirty="0"/>
          </a:p>
        </p:txBody>
      </p:sp>
      <p:sp>
        <p:nvSpPr>
          <p:cNvPr id="13" name="楕円 12">
            <a:extLst>
              <a:ext uri="{FF2B5EF4-FFF2-40B4-BE49-F238E27FC236}">
                <a16:creationId xmlns:a16="http://schemas.microsoft.com/office/drawing/2014/main" id="{9E742336-19F9-4C0E-90CA-9AF85830F365}"/>
              </a:ext>
            </a:extLst>
          </p:cNvPr>
          <p:cNvSpPr/>
          <p:nvPr/>
        </p:nvSpPr>
        <p:spPr>
          <a:xfrm>
            <a:off x="7944176" y="3546077"/>
            <a:ext cx="4045058" cy="1731251"/>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予想との乖離</a:t>
            </a:r>
            <a:endParaRPr lang="en-US" altLang="ja-JP" dirty="0">
              <a:solidFill>
                <a:schemeClr val="tx1"/>
              </a:solidFill>
            </a:endParaRPr>
          </a:p>
          <a:p>
            <a:pPr marL="285750" indent="-285750" fontAlgn="t">
              <a:buFont typeface="Arial" panose="020B0604020202020204" pitchFamily="34" charset="0"/>
              <a:buChar char="•"/>
            </a:pPr>
            <a:r>
              <a:rPr lang="ja-JP" altLang="ja-JP" dirty="0">
                <a:solidFill>
                  <a:schemeClr val="tx1"/>
                </a:solidFill>
              </a:rPr>
              <a:t>新奇性</a:t>
            </a:r>
          </a:p>
          <a:p>
            <a:pPr marL="285750" indent="-285750" fontAlgn="t">
              <a:buFont typeface="Arial" panose="020B0604020202020204" pitchFamily="34" charset="0"/>
              <a:buChar char="•"/>
            </a:pPr>
            <a:r>
              <a:rPr lang="ja-JP" altLang="ja-JP" dirty="0">
                <a:solidFill>
                  <a:schemeClr val="tx1"/>
                </a:solidFill>
              </a:rPr>
              <a:t>常識との乖離</a:t>
            </a:r>
          </a:p>
          <a:p>
            <a:pPr algn="ctr"/>
            <a:endParaRPr kumimoji="1" lang="ja-JP" altLang="en-US" dirty="0"/>
          </a:p>
        </p:txBody>
      </p:sp>
      <p:sp>
        <p:nvSpPr>
          <p:cNvPr id="7" name="テキスト ボックス 6">
            <a:extLst>
              <a:ext uri="{FF2B5EF4-FFF2-40B4-BE49-F238E27FC236}">
                <a16:creationId xmlns:a16="http://schemas.microsoft.com/office/drawing/2014/main" id="{D62717E4-E4D7-4CBF-B641-4F1359F6EB49}"/>
              </a:ext>
            </a:extLst>
          </p:cNvPr>
          <p:cNvSpPr txBox="1"/>
          <p:nvPr/>
        </p:nvSpPr>
        <p:spPr>
          <a:xfrm>
            <a:off x="765549" y="3205586"/>
            <a:ext cx="4045058" cy="369332"/>
          </a:xfrm>
          <a:prstGeom prst="rect">
            <a:avLst/>
          </a:prstGeom>
          <a:noFill/>
        </p:spPr>
        <p:txBody>
          <a:bodyPr wrap="square" rtlCol="0">
            <a:spAutoFit/>
          </a:bodyPr>
          <a:lstStyle/>
          <a:p>
            <a:r>
              <a:rPr lang="en-US" altLang="ja-JP" dirty="0"/>
              <a:t>【</a:t>
            </a:r>
            <a:r>
              <a:rPr lang="ja-JP" altLang="en-US" dirty="0"/>
              <a:t>登場人物の意外性</a:t>
            </a:r>
            <a:r>
              <a:rPr lang="en-US" altLang="ja-JP" dirty="0"/>
              <a:t>】</a:t>
            </a:r>
            <a:endParaRPr kumimoji="1" lang="ja-JP" altLang="en-US" dirty="0"/>
          </a:p>
        </p:txBody>
      </p:sp>
      <p:sp>
        <p:nvSpPr>
          <p:cNvPr id="14" name="テキスト ボックス 13">
            <a:extLst>
              <a:ext uri="{FF2B5EF4-FFF2-40B4-BE49-F238E27FC236}">
                <a16:creationId xmlns:a16="http://schemas.microsoft.com/office/drawing/2014/main" id="{C4F8B2BA-FBB3-4D51-AD2E-CEEDFC24DDAA}"/>
              </a:ext>
            </a:extLst>
          </p:cNvPr>
          <p:cNvSpPr txBox="1"/>
          <p:nvPr/>
        </p:nvSpPr>
        <p:spPr>
          <a:xfrm>
            <a:off x="4673058" y="4095364"/>
            <a:ext cx="4045058" cy="369332"/>
          </a:xfrm>
          <a:prstGeom prst="rect">
            <a:avLst/>
          </a:prstGeom>
          <a:noFill/>
        </p:spPr>
        <p:txBody>
          <a:bodyPr wrap="square" rtlCol="0">
            <a:spAutoFit/>
          </a:bodyPr>
          <a:lstStyle/>
          <a:p>
            <a:r>
              <a:rPr kumimoji="1" lang="en-US" altLang="ja-JP" dirty="0"/>
              <a:t>【</a:t>
            </a:r>
            <a:r>
              <a:rPr kumimoji="1" lang="ja-JP" altLang="en-US" dirty="0"/>
              <a:t>商品の使い方の</a:t>
            </a:r>
            <a:r>
              <a:rPr lang="ja-JP" altLang="en-US" dirty="0"/>
              <a:t>意外性</a:t>
            </a:r>
            <a:r>
              <a:rPr lang="en-US" altLang="ja-JP" dirty="0"/>
              <a:t>】</a:t>
            </a:r>
            <a:endParaRPr kumimoji="1" lang="ja-JP" altLang="en-US" dirty="0"/>
          </a:p>
        </p:txBody>
      </p:sp>
      <p:sp>
        <p:nvSpPr>
          <p:cNvPr id="15" name="テキスト ボックス 14">
            <a:extLst>
              <a:ext uri="{FF2B5EF4-FFF2-40B4-BE49-F238E27FC236}">
                <a16:creationId xmlns:a16="http://schemas.microsoft.com/office/drawing/2014/main" id="{C1744FCB-0D13-4843-AA9E-31C298B278A2}"/>
              </a:ext>
            </a:extLst>
          </p:cNvPr>
          <p:cNvSpPr txBox="1"/>
          <p:nvPr/>
        </p:nvSpPr>
        <p:spPr>
          <a:xfrm>
            <a:off x="8316778" y="3159212"/>
            <a:ext cx="4243307" cy="369332"/>
          </a:xfrm>
          <a:prstGeom prst="rect">
            <a:avLst/>
          </a:prstGeom>
          <a:noFill/>
        </p:spPr>
        <p:txBody>
          <a:bodyPr wrap="square" rtlCol="0">
            <a:spAutoFit/>
          </a:bodyPr>
          <a:lstStyle/>
          <a:p>
            <a:r>
              <a:rPr lang="en-US" altLang="ja-JP" dirty="0"/>
              <a:t>【</a:t>
            </a:r>
            <a:r>
              <a:rPr lang="ja-JP" altLang="en-US" dirty="0"/>
              <a:t>ストーリー展開</a:t>
            </a:r>
            <a:r>
              <a:rPr kumimoji="1" lang="ja-JP" altLang="en-US" dirty="0"/>
              <a:t>の意外性</a:t>
            </a:r>
            <a:r>
              <a:rPr kumimoji="1" lang="en-US" altLang="ja-JP" dirty="0"/>
              <a:t>】</a:t>
            </a:r>
          </a:p>
        </p:txBody>
      </p:sp>
      <p:sp>
        <p:nvSpPr>
          <p:cNvPr id="16" name="テキスト ボックス 15">
            <a:extLst>
              <a:ext uri="{FF2B5EF4-FFF2-40B4-BE49-F238E27FC236}">
                <a16:creationId xmlns:a16="http://schemas.microsoft.com/office/drawing/2014/main" id="{3093DE16-2E1C-4DFD-8E39-6FA76C102BF1}"/>
              </a:ext>
            </a:extLst>
          </p:cNvPr>
          <p:cNvSpPr txBox="1"/>
          <p:nvPr/>
        </p:nvSpPr>
        <p:spPr>
          <a:xfrm>
            <a:off x="1801756" y="6230675"/>
            <a:ext cx="8786736" cy="461665"/>
          </a:xfrm>
          <a:prstGeom prst="rect">
            <a:avLst/>
          </a:prstGeom>
          <a:noFill/>
        </p:spPr>
        <p:txBody>
          <a:bodyPr wrap="square" rtlCol="0">
            <a:spAutoFit/>
          </a:bodyPr>
          <a:lstStyle/>
          <a:p>
            <a:r>
              <a:rPr lang="ja-JP" altLang="en-US" sz="2400" dirty="0"/>
              <a:t>意外性を測る９つの質問において、</a:t>
            </a:r>
            <a:r>
              <a:rPr lang="ja-JP" altLang="en-US" sz="2400" b="1" dirty="0"/>
              <a:t>対応のないｔ検定</a:t>
            </a:r>
            <a:r>
              <a:rPr lang="ja-JP" altLang="en-US" sz="2400" dirty="0"/>
              <a:t>を行った。</a:t>
            </a:r>
            <a:endParaRPr kumimoji="1" lang="ja-JP" altLang="en-US" sz="2400" dirty="0"/>
          </a:p>
        </p:txBody>
      </p:sp>
    </p:spTree>
    <p:extLst>
      <p:ext uri="{BB962C8B-B14F-4D97-AF65-F5344CB8AC3E}">
        <p14:creationId xmlns:p14="http://schemas.microsoft.com/office/powerpoint/2010/main" val="21451723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検証結果・仮説２</a:t>
            </a:r>
          </a:p>
        </p:txBody>
      </p:sp>
      <p:sp>
        <p:nvSpPr>
          <p:cNvPr id="5" name="スライド番号プレースホルダー 4">
            <a:extLst>
              <a:ext uri="{FF2B5EF4-FFF2-40B4-BE49-F238E27FC236}">
                <a16:creationId xmlns:a16="http://schemas.microsoft.com/office/drawing/2014/main" id="{D88CFD36-3CFA-4802-B32B-10F0BB39D054}"/>
              </a:ext>
            </a:extLst>
          </p:cNvPr>
          <p:cNvSpPr>
            <a:spLocks noGrp="1"/>
          </p:cNvSpPr>
          <p:nvPr>
            <p:ph type="sldNum" sz="quarter" idx="12"/>
          </p:nvPr>
        </p:nvSpPr>
        <p:spPr/>
        <p:txBody>
          <a:bodyPr/>
          <a:lstStyle/>
          <a:p>
            <a:fld id="{A0425D7D-E298-47E0-9EE2-10DA9891358A}" type="slidenum">
              <a:rPr lang="ja-JP" altLang="en-US" smtClean="0"/>
              <a:pPr/>
              <a:t>51</a:t>
            </a:fld>
            <a:endParaRPr lang="ja-JP" altLang="en-US" dirty="0"/>
          </a:p>
        </p:txBody>
      </p:sp>
      <p:graphicFrame>
        <p:nvGraphicFramePr>
          <p:cNvPr id="26" name="表 25"/>
          <p:cNvGraphicFramePr>
            <a:graphicFrameLocks noGrp="1"/>
          </p:cNvGraphicFramePr>
          <p:nvPr>
            <p:extLst>
              <p:ext uri="{D42A27DB-BD31-4B8C-83A1-F6EECF244321}">
                <p14:modId xmlns:p14="http://schemas.microsoft.com/office/powerpoint/2010/main" val="4099232818"/>
              </p:ext>
            </p:extLst>
          </p:nvPr>
        </p:nvGraphicFramePr>
        <p:xfrm>
          <a:off x="726224" y="2469024"/>
          <a:ext cx="8372569" cy="3842619"/>
        </p:xfrm>
        <a:graphic>
          <a:graphicData uri="http://schemas.openxmlformats.org/drawingml/2006/table">
            <a:tbl>
              <a:tblPr/>
              <a:tblGrid>
                <a:gridCol w="3965178">
                  <a:extLst>
                    <a:ext uri="{9D8B030D-6E8A-4147-A177-3AD203B41FA5}">
                      <a16:colId xmlns:a16="http://schemas.microsoft.com/office/drawing/2014/main" val="20000"/>
                    </a:ext>
                  </a:extLst>
                </a:gridCol>
                <a:gridCol w="972869">
                  <a:extLst>
                    <a:ext uri="{9D8B030D-6E8A-4147-A177-3AD203B41FA5}">
                      <a16:colId xmlns:a16="http://schemas.microsoft.com/office/drawing/2014/main" val="20001"/>
                    </a:ext>
                  </a:extLst>
                </a:gridCol>
                <a:gridCol w="1120274">
                  <a:extLst>
                    <a:ext uri="{9D8B030D-6E8A-4147-A177-3AD203B41FA5}">
                      <a16:colId xmlns:a16="http://schemas.microsoft.com/office/drawing/2014/main" val="20002"/>
                    </a:ext>
                  </a:extLst>
                </a:gridCol>
                <a:gridCol w="2314248">
                  <a:extLst>
                    <a:ext uri="{9D8B030D-6E8A-4147-A177-3AD203B41FA5}">
                      <a16:colId xmlns:a16="http://schemas.microsoft.com/office/drawing/2014/main" val="20003"/>
                    </a:ext>
                  </a:extLst>
                </a:gridCol>
              </a:tblGrid>
              <a:tr h="289267">
                <a:tc gridSpan="4">
                  <a:txBody>
                    <a:bodyPr/>
                    <a:lstStyle/>
                    <a:p>
                      <a:pPr algn="ctr" fontAlgn="ctr"/>
                      <a:r>
                        <a:rPr lang="ja-JP" altLang="en-US" sz="1800" b="1" i="0" u="none" strike="noStrike" dirty="0">
                          <a:solidFill>
                            <a:srgbClr val="000000"/>
                          </a:solidFill>
                          <a:effectLst/>
                          <a:latin typeface="MS Gothic" panose="020B0609070205080204" pitchFamily="49" charset="-128"/>
                          <a:ea typeface="MS Gothic" panose="020B0609070205080204" pitchFamily="49" charset="-128"/>
                        </a:rPr>
                        <a:t>独立サンプルの検定</a:t>
                      </a:r>
                    </a:p>
                  </a:txBody>
                  <a:tcPr marL="9525" marR="9525" marT="9525"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289267">
                <a:tc>
                  <a:txBody>
                    <a:bodyPr/>
                    <a:lstStyle/>
                    <a:p>
                      <a:pPr algn="l" fontAlgn="b"/>
                      <a:endParaRPr lang="ja-JP" altLang="en-US" sz="1800" b="0" i="0" u="none" strike="noStrike">
                        <a:solidFill>
                          <a:srgbClr val="000000"/>
                        </a:solidFill>
                        <a:effectLst/>
                        <a:latin typeface="游ゴシック Regular"/>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altLang="ja-JP" sz="1800" b="0" i="0" u="none" strike="noStrike" dirty="0">
                          <a:solidFill>
                            <a:srgbClr val="000000"/>
                          </a:solidFill>
                          <a:effectLst/>
                          <a:latin typeface="游ゴシック Regular"/>
                        </a:rPr>
                        <a:t>2 </a:t>
                      </a:r>
                      <a:r>
                        <a:rPr lang="ja-JP" altLang="en-US" sz="1800" b="0" i="0" u="none" strike="noStrike" dirty="0">
                          <a:solidFill>
                            <a:srgbClr val="000000"/>
                          </a:solidFill>
                          <a:effectLst/>
                          <a:latin typeface="游ゴシック Regular"/>
                        </a:rPr>
                        <a:t>つの母平均の差の検定</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62069">
                <a:tc>
                  <a:txBody>
                    <a:bodyPr/>
                    <a:lstStyle/>
                    <a:p>
                      <a:pPr algn="l" fontAlgn="b"/>
                      <a:endParaRPr lang="ja-JP" altLang="en-US" sz="1800" b="0" i="0" u="none" strike="noStrike">
                        <a:solidFill>
                          <a:srgbClr val="000000"/>
                        </a:solidFill>
                        <a:effectLst/>
                        <a:latin typeface="游ゴシック Regular"/>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800" b="0" i="0" u="none" strike="noStrike">
                          <a:effectLst/>
                          <a:latin typeface="Arial" panose="020B06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800" b="0" i="0" u="none" strike="noStrike">
                          <a:effectLst/>
                          <a:latin typeface="Arial" panose="020B06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ja-JP" altLang="en-US" sz="1800" b="0" i="0" u="none" strike="noStrike">
                          <a:effectLst/>
                          <a:latin typeface="Arial" panose="020B060402020202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298613">
                <a:tc>
                  <a:txBody>
                    <a:bodyPr/>
                    <a:lstStyle/>
                    <a:p>
                      <a:pPr algn="l" fontAlgn="b"/>
                      <a:r>
                        <a:rPr lang="ja-JP" altLang="en-US" sz="1800" b="0" i="0" u="none" strike="noStrike">
                          <a:solidFill>
                            <a:srgbClr val="000000"/>
                          </a:solidFill>
                          <a:effectLst/>
                          <a:latin typeface="游ゴシック Regular"/>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游ゴシック Regular"/>
                        </a:rPr>
                        <a:t>t </a:t>
                      </a:r>
                      <a:r>
                        <a:rPr lang="ja-JP" altLang="en-US" sz="1800" b="0" i="0" u="none" strike="noStrike" dirty="0">
                          <a:solidFill>
                            <a:srgbClr val="000000"/>
                          </a:solidFill>
                          <a:effectLst/>
                          <a:latin typeface="游ゴシック Regular"/>
                        </a:rPr>
                        <a:t>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a:solidFill>
                            <a:srgbClr val="000000"/>
                          </a:solidFill>
                          <a:effectLst/>
                          <a:latin typeface="游ゴシック Regular"/>
                        </a:rPr>
                        <a:t>自由度</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a:rPr>
                        <a:t>有意確率（両側）</a:t>
                      </a:r>
                      <a:endParaRPr lang="en-US" altLang="zh-TW" sz="1800" b="0" i="0" u="none" strike="noStrike" dirty="0">
                        <a:solidFill>
                          <a:srgbClr val="000000"/>
                        </a:solidFill>
                        <a:effectLst/>
                        <a:latin typeface="游ゴシック Regular"/>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9267">
                <a:tc>
                  <a:txBody>
                    <a:bodyPr/>
                    <a:lstStyle/>
                    <a:p>
                      <a:pPr algn="l" fontAlgn="t"/>
                      <a:r>
                        <a:rPr lang="ja-JP" altLang="en-US" sz="1800" b="0" i="0" u="none" strike="noStrike" dirty="0">
                          <a:solidFill>
                            <a:srgbClr val="000000"/>
                          </a:solidFill>
                          <a:effectLst/>
                          <a:latin typeface="游ゴシック Regular"/>
                        </a:rPr>
                        <a:t>登場人物の元あるイメージとの乖離</a:t>
                      </a:r>
                    </a:p>
                  </a:txBody>
                  <a:tcPr marL="9525" marR="9525" marT="9525"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800" b="0" i="0" u="none" strike="noStrike" dirty="0">
                          <a:solidFill>
                            <a:srgbClr val="000000"/>
                          </a:solidFill>
                          <a:effectLst/>
                          <a:latin typeface="游ゴシック Regular"/>
                        </a:rPr>
                        <a:t>6.576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280.341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9267">
                <a:tc>
                  <a:txBody>
                    <a:bodyPr/>
                    <a:lstStyle/>
                    <a:p>
                      <a:pPr algn="l" fontAlgn="t"/>
                      <a:r>
                        <a:rPr lang="ja-JP" altLang="en-US" sz="1800" b="0" i="0" u="none" strike="noStrike" dirty="0">
                          <a:solidFill>
                            <a:srgbClr val="000000"/>
                          </a:solidFill>
                          <a:effectLst/>
                          <a:latin typeface="游ゴシック Regular"/>
                        </a:rPr>
                        <a:t>登場人物らしさ</a:t>
                      </a:r>
                    </a:p>
                  </a:txBody>
                  <a:tcPr marL="9525" marR="9525" marT="9525"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800" b="0" i="0" u="none" strike="noStrike" dirty="0">
                          <a:solidFill>
                            <a:srgbClr val="000000"/>
                          </a:solidFill>
                          <a:effectLst/>
                          <a:latin typeface="游ゴシック Regular"/>
                        </a:rPr>
                        <a:t>5.676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280.343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9267">
                <a:tc>
                  <a:txBody>
                    <a:bodyPr/>
                    <a:lstStyle/>
                    <a:p>
                      <a:pPr algn="l" fontAlgn="t"/>
                      <a:r>
                        <a:rPr lang="ja-JP" altLang="en-US" sz="1800" b="0" i="0" u="none" strike="noStrike" dirty="0">
                          <a:solidFill>
                            <a:srgbClr val="000000"/>
                          </a:solidFill>
                          <a:effectLst/>
                          <a:latin typeface="游ゴシック Regular"/>
                        </a:rPr>
                        <a:t>登場人物の言動の予測</a:t>
                      </a:r>
                    </a:p>
                  </a:txBody>
                  <a:tcPr marL="9525" marR="9525" marT="9525"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800" b="0" i="0" u="none" strike="noStrike" dirty="0">
                          <a:solidFill>
                            <a:srgbClr val="000000"/>
                          </a:solidFill>
                          <a:effectLst/>
                          <a:latin typeface="游ゴシック Regular"/>
                        </a:rPr>
                        <a:t>7.621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274.627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9267">
                <a:tc>
                  <a:txBody>
                    <a:bodyPr/>
                    <a:lstStyle/>
                    <a:p>
                      <a:pPr algn="l" fontAlgn="t"/>
                      <a:r>
                        <a:rPr lang="ja-JP" altLang="en-US" sz="1800" b="0" i="0" u="none" strike="noStrike" dirty="0">
                          <a:solidFill>
                            <a:srgbClr val="000000"/>
                          </a:solidFill>
                          <a:effectLst/>
                          <a:latin typeface="游ゴシック Regular"/>
                        </a:rPr>
                        <a:t>商品の使われ方の予想</a:t>
                      </a:r>
                    </a:p>
                  </a:txBody>
                  <a:tcPr marL="9525" marR="9525" marT="9525"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800" b="0" i="0" u="none" strike="noStrike">
                          <a:solidFill>
                            <a:srgbClr val="000000"/>
                          </a:solidFill>
                          <a:effectLst/>
                          <a:latin typeface="游ゴシック Regular"/>
                        </a:rPr>
                        <a:t>8.187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297.940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89267">
                <a:tc>
                  <a:txBody>
                    <a:bodyPr/>
                    <a:lstStyle/>
                    <a:p>
                      <a:pPr algn="l" fontAlgn="t"/>
                      <a:r>
                        <a:rPr lang="ja-JP" altLang="en-US" sz="1800" b="0" i="0" u="none" strike="noStrike" dirty="0">
                          <a:solidFill>
                            <a:srgbClr val="000000"/>
                          </a:solidFill>
                          <a:effectLst/>
                          <a:latin typeface="游ゴシック Regular"/>
                        </a:rPr>
                        <a:t>商品の一般的な使い方との乖離</a:t>
                      </a:r>
                    </a:p>
                  </a:txBody>
                  <a:tcPr marL="9525" marR="9525" marT="9525"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800" b="0" i="0" u="none" strike="noStrike" dirty="0">
                          <a:solidFill>
                            <a:srgbClr val="000000"/>
                          </a:solidFill>
                          <a:effectLst/>
                          <a:latin typeface="游ゴシック Regular"/>
                        </a:rPr>
                        <a:t>10.950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297.172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89267">
                <a:tc>
                  <a:txBody>
                    <a:bodyPr/>
                    <a:lstStyle/>
                    <a:p>
                      <a:pPr algn="l" fontAlgn="t"/>
                      <a:r>
                        <a:rPr lang="ja-JP" altLang="en-US" sz="1800" b="0" i="0" u="none" strike="noStrike" dirty="0">
                          <a:solidFill>
                            <a:srgbClr val="000000"/>
                          </a:solidFill>
                          <a:effectLst/>
                          <a:latin typeface="游ゴシック Regular"/>
                        </a:rPr>
                        <a:t>商品の使われ方の独創性</a:t>
                      </a:r>
                    </a:p>
                  </a:txBody>
                  <a:tcPr marL="9525" marR="9525" marT="9525"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800" b="0" i="0" u="none" strike="noStrike">
                          <a:solidFill>
                            <a:srgbClr val="000000"/>
                          </a:solidFill>
                          <a:effectLst/>
                          <a:latin typeface="游ゴシック Regular"/>
                        </a:rPr>
                        <a:t>9.786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298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89267">
                <a:tc>
                  <a:txBody>
                    <a:bodyPr/>
                    <a:lstStyle/>
                    <a:p>
                      <a:pPr algn="l" fontAlgn="t"/>
                      <a:r>
                        <a:rPr lang="ja-JP" altLang="en-US" sz="1800" b="0" i="0" u="none" strike="noStrike" dirty="0">
                          <a:solidFill>
                            <a:srgbClr val="000000"/>
                          </a:solidFill>
                          <a:effectLst/>
                          <a:latin typeface="游ゴシック Regular"/>
                        </a:rPr>
                        <a:t>ストーリー展開の予想との乖離</a:t>
                      </a:r>
                    </a:p>
                  </a:txBody>
                  <a:tcPr marL="9525" marR="9525" marT="9525"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800" b="0" i="0" u="none" strike="noStrike" dirty="0">
                          <a:solidFill>
                            <a:srgbClr val="000000"/>
                          </a:solidFill>
                          <a:effectLst/>
                          <a:latin typeface="游ゴシック Regular"/>
                        </a:rPr>
                        <a:t>10.540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339.624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89267">
                <a:tc>
                  <a:txBody>
                    <a:bodyPr/>
                    <a:lstStyle/>
                    <a:p>
                      <a:pPr algn="l" fontAlgn="t"/>
                      <a:r>
                        <a:rPr lang="ja-JP" altLang="en-US" sz="1800" b="0" i="0" u="none" strike="noStrike" dirty="0">
                          <a:solidFill>
                            <a:srgbClr val="000000"/>
                          </a:solidFill>
                          <a:effectLst/>
                          <a:latin typeface="游ゴシック Regular"/>
                        </a:rPr>
                        <a:t>ストーリー展開の新奇性</a:t>
                      </a:r>
                    </a:p>
                  </a:txBody>
                  <a:tcPr marL="9525" marR="9525" marT="9525"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800" b="0" i="0" u="none" strike="noStrike">
                          <a:solidFill>
                            <a:srgbClr val="000000"/>
                          </a:solidFill>
                          <a:effectLst/>
                          <a:latin typeface="游ゴシック Regular"/>
                        </a:rPr>
                        <a:t>12.311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350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89267">
                <a:tc>
                  <a:txBody>
                    <a:bodyPr/>
                    <a:lstStyle/>
                    <a:p>
                      <a:pPr algn="l" fontAlgn="t"/>
                      <a:r>
                        <a:rPr lang="ja-JP" altLang="en-US" sz="1800" b="0" i="0" u="none" strike="noStrike" dirty="0">
                          <a:solidFill>
                            <a:srgbClr val="000000"/>
                          </a:solidFill>
                          <a:effectLst/>
                          <a:latin typeface="游ゴシック Regular"/>
                        </a:rPr>
                        <a:t>ストーリー展開の常識との乖離</a:t>
                      </a:r>
                    </a:p>
                  </a:txBody>
                  <a:tcPr marL="9525" marR="9525" marT="9525"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800" b="0" i="0" u="none" strike="noStrike">
                          <a:solidFill>
                            <a:srgbClr val="000000"/>
                          </a:solidFill>
                          <a:effectLst/>
                          <a:latin typeface="游ゴシック Regular"/>
                        </a:rPr>
                        <a:t>14.702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a:solidFill>
                            <a:srgbClr val="000000"/>
                          </a:solidFill>
                          <a:effectLst/>
                          <a:latin typeface="游ゴシック Regular"/>
                        </a:rPr>
                        <a:t>310.576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800" b="0" i="0" u="none" strike="noStrike" dirty="0">
                          <a:solidFill>
                            <a:srgbClr val="000000"/>
                          </a:solidFill>
                          <a:effectLst/>
                          <a:latin typeface="游ゴシック Regular"/>
                        </a:rPr>
                        <a:t>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27" name="角丸四角形 26"/>
          <p:cNvSpPr/>
          <p:nvPr/>
        </p:nvSpPr>
        <p:spPr>
          <a:xfrm>
            <a:off x="8365626" y="3669908"/>
            <a:ext cx="733167" cy="267901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6334897" y="1120345"/>
            <a:ext cx="5653603" cy="1436685"/>
          </a:xfrm>
          <a:prstGeom prst="roundRect">
            <a:avLst/>
          </a:prstGeom>
          <a:solidFill>
            <a:schemeClr val="bg1"/>
          </a:solid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ユーモア広告の方が非ユーモア広告よりも</a:t>
            </a:r>
            <a:endParaRPr lang="en-US" altLang="ja-JP" sz="2000" dirty="0">
              <a:solidFill>
                <a:schemeClr val="tx1"/>
              </a:solidFill>
            </a:endParaRPr>
          </a:p>
          <a:p>
            <a:pPr algn="ctr"/>
            <a:r>
              <a:rPr kumimoji="1" lang="ja-JP" altLang="en-US" sz="2000" dirty="0">
                <a:solidFill>
                  <a:schemeClr val="tx1"/>
                </a:solidFill>
              </a:rPr>
              <a:t>人・商品・ストーリーに対しての</a:t>
            </a:r>
            <a:endParaRPr kumimoji="1" lang="en-US" altLang="ja-JP" sz="2000" dirty="0">
              <a:solidFill>
                <a:schemeClr val="tx1"/>
              </a:solidFill>
            </a:endParaRPr>
          </a:p>
          <a:p>
            <a:pPr algn="ctr"/>
            <a:r>
              <a:rPr kumimoji="1" lang="ja-JP" altLang="en-US" sz="2000" dirty="0">
                <a:solidFill>
                  <a:schemeClr val="tx1"/>
                </a:solidFill>
              </a:rPr>
              <a:t>意外性（構造的不適合）が高い</a:t>
            </a:r>
            <a:endParaRPr kumimoji="1" lang="en-US" altLang="ja-JP" sz="2000" dirty="0">
              <a:solidFill>
                <a:schemeClr val="tx1"/>
              </a:solidFill>
            </a:endParaRPr>
          </a:p>
        </p:txBody>
      </p:sp>
      <p:grpSp>
        <p:nvGrpSpPr>
          <p:cNvPr id="29" name="グループ化 6"/>
          <p:cNvGrpSpPr/>
          <p:nvPr/>
        </p:nvGrpSpPr>
        <p:grpSpPr>
          <a:xfrm>
            <a:off x="9161698" y="2410971"/>
            <a:ext cx="2781871" cy="1676845"/>
            <a:chOff x="1546289" y="2813875"/>
            <a:chExt cx="2781871" cy="1676845"/>
          </a:xfrm>
        </p:grpSpPr>
        <p:sp>
          <p:nvSpPr>
            <p:cNvPr id="30" name="テキスト ボックス 29"/>
            <p:cNvSpPr txBox="1"/>
            <p:nvPr/>
          </p:nvSpPr>
          <p:spPr>
            <a:xfrm>
              <a:off x="1609195" y="2813875"/>
              <a:ext cx="2656060" cy="1569660"/>
            </a:xfrm>
            <a:prstGeom prst="rect">
              <a:avLst/>
            </a:prstGeom>
            <a:noFill/>
          </p:spPr>
          <p:txBody>
            <a:bodyPr wrap="square" rtlCol="0">
              <a:spAutoFit/>
            </a:bodyPr>
            <a:lstStyle/>
            <a:p>
              <a:r>
                <a:rPr kumimoji="1" lang="ja-JP" altLang="en-US" sz="9600" b="1" dirty="0">
                  <a:solidFill>
                    <a:srgbClr val="DB6443"/>
                  </a:solidFill>
                  <a:latin typeface="HGS創英角ｺﾞｼｯｸUB" panose="020B0900000000000000" pitchFamily="50" charset="-128"/>
                  <a:ea typeface="HGS創英角ｺﾞｼｯｸUB" panose="020B0900000000000000" pitchFamily="50" charset="-128"/>
                </a:rPr>
                <a:t>支持</a:t>
              </a:r>
            </a:p>
          </p:txBody>
        </p:sp>
        <p:sp>
          <p:nvSpPr>
            <p:cNvPr id="31" name="角丸四角形 30"/>
            <p:cNvSpPr/>
            <p:nvPr/>
          </p:nvSpPr>
          <p:spPr>
            <a:xfrm>
              <a:off x="1546289" y="2856620"/>
              <a:ext cx="2781871" cy="1634100"/>
            </a:xfrm>
            <a:prstGeom prst="roundRect">
              <a:avLst/>
            </a:prstGeom>
            <a:noFill/>
            <a:ln w="177800">
              <a:solidFill>
                <a:srgbClr val="DB644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2" name="テキスト ボックス 31"/>
            <p:cNvSpPr txBox="1"/>
            <p:nvPr/>
          </p:nvSpPr>
          <p:spPr>
            <a:xfrm>
              <a:off x="3625266" y="3598706"/>
              <a:ext cx="550017" cy="307777"/>
            </a:xfrm>
            <a:prstGeom prst="rect">
              <a:avLst/>
            </a:prstGeom>
            <a:noFill/>
          </p:spPr>
          <p:txBody>
            <a:bodyPr wrap="square" rtlCol="0">
              <a:spAutoFit/>
            </a:bodyPr>
            <a:lstStyle/>
            <a:p>
              <a:r>
                <a:rPr kumimoji="1" lang="ja-JP" altLang="en-US" sz="1400" dirty="0">
                  <a:solidFill>
                    <a:schemeClr val="bg1"/>
                  </a:solidFill>
                  <a:latin typeface="HGP創英角ｺﾞｼｯｸUB" panose="020B0900000000000000" pitchFamily="50" charset="-128"/>
                  <a:ea typeface="HGP創英角ｺﾞｼｯｸUB" panose="020B0900000000000000" pitchFamily="50" charset="-128"/>
                </a:rPr>
                <a:t>シジ</a:t>
              </a:r>
            </a:p>
          </p:txBody>
        </p:sp>
      </p:grpSp>
      <p:sp>
        <p:nvSpPr>
          <p:cNvPr id="3" name="テキスト ボックス 2">
            <a:extLst>
              <a:ext uri="{FF2B5EF4-FFF2-40B4-BE49-F238E27FC236}">
                <a16:creationId xmlns:a16="http://schemas.microsoft.com/office/drawing/2014/main" id="{6E881ABA-DCA4-4D98-90D1-190EE570FB15}"/>
              </a:ext>
            </a:extLst>
          </p:cNvPr>
          <p:cNvSpPr txBox="1"/>
          <p:nvPr/>
        </p:nvSpPr>
        <p:spPr>
          <a:xfrm>
            <a:off x="681293" y="1661064"/>
            <a:ext cx="5018904" cy="461665"/>
          </a:xfrm>
          <a:prstGeom prst="rect">
            <a:avLst/>
          </a:prstGeom>
          <a:noFill/>
        </p:spPr>
        <p:txBody>
          <a:bodyPr wrap="square" rtlCol="0">
            <a:spAutoFit/>
          </a:bodyPr>
          <a:lstStyle/>
          <a:p>
            <a:r>
              <a:rPr kumimoji="1" lang="en-US" altLang="ja-JP" sz="2400" dirty="0"/>
              <a:t>【</a:t>
            </a:r>
            <a:r>
              <a:rPr kumimoji="1" lang="ja-JP" altLang="en-US" sz="2400" dirty="0"/>
              <a:t>対応のないｔ検定</a:t>
            </a:r>
            <a:r>
              <a:rPr kumimoji="1" lang="en-US" altLang="ja-JP" sz="2400" dirty="0"/>
              <a:t>】</a:t>
            </a:r>
            <a:endParaRPr kumimoji="1" lang="ja-JP" altLang="en-US" sz="2400" dirty="0"/>
          </a:p>
        </p:txBody>
      </p:sp>
      <p:sp>
        <p:nvSpPr>
          <p:cNvPr id="4" name="テキスト ボックス 3">
            <a:extLst>
              <a:ext uri="{FF2B5EF4-FFF2-40B4-BE49-F238E27FC236}">
                <a16:creationId xmlns:a16="http://schemas.microsoft.com/office/drawing/2014/main" id="{EB345592-BD58-44BD-9264-ED11E2EDFBDB}"/>
              </a:ext>
            </a:extLst>
          </p:cNvPr>
          <p:cNvSpPr txBox="1"/>
          <p:nvPr/>
        </p:nvSpPr>
        <p:spPr>
          <a:xfrm>
            <a:off x="681293" y="6470425"/>
            <a:ext cx="5239060" cy="369332"/>
          </a:xfrm>
          <a:prstGeom prst="rect">
            <a:avLst/>
          </a:prstGeom>
          <a:noFill/>
        </p:spPr>
        <p:txBody>
          <a:bodyPr wrap="square" rtlCol="0">
            <a:spAutoFit/>
          </a:bodyPr>
          <a:lstStyle/>
          <a:p>
            <a:r>
              <a:rPr kumimoji="1" lang="en-US" altLang="ja-JP" dirty="0"/>
              <a:t>※</a:t>
            </a:r>
            <a:r>
              <a:rPr kumimoji="1" lang="ja-JP" altLang="en-US" dirty="0"/>
              <a:t>質問項目は要約</a:t>
            </a:r>
          </a:p>
        </p:txBody>
      </p:sp>
    </p:spTree>
    <p:extLst>
      <p:ext uri="{BB962C8B-B14F-4D97-AF65-F5344CB8AC3E}">
        <p14:creationId xmlns:p14="http://schemas.microsoft.com/office/powerpoint/2010/main" val="20398914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a:t>
            </a:r>
            <a:r>
              <a:rPr lang="ja-JP" altLang="en-US" dirty="0"/>
              <a:t>仮説３</a:t>
            </a:r>
            <a:endParaRPr kumimoji="1" lang="ja-JP" altLang="en-US" dirty="0"/>
          </a:p>
        </p:txBody>
      </p:sp>
      <p:sp>
        <p:nvSpPr>
          <p:cNvPr id="4" name="スライド番号プレースホルダー 3"/>
          <p:cNvSpPr>
            <a:spLocks noGrp="1"/>
          </p:cNvSpPr>
          <p:nvPr>
            <p:ph type="sldNum" sz="quarter" idx="12"/>
          </p:nvPr>
        </p:nvSpPr>
        <p:spPr>
          <a:xfrm>
            <a:off x="8863589" y="6310312"/>
            <a:ext cx="2743200" cy="365125"/>
          </a:xfrm>
        </p:spPr>
        <p:txBody>
          <a:bodyPr/>
          <a:lstStyle/>
          <a:p>
            <a:fld id="{A0425D7D-E298-47E0-9EE2-10DA9891358A}" type="slidenum">
              <a:rPr lang="ja-JP" altLang="en-US" smtClean="0"/>
              <a:pPr/>
              <a:t>52</a:t>
            </a:fld>
            <a:endParaRPr lang="ja-JP" altLang="en-US" dirty="0"/>
          </a:p>
        </p:txBody>
      </p:sp>
      <p:sp>
        <p:nvSpPr>
          <p:cNvPr id="9" name="四角形: 角を丸くする 3">
            <a:extLst>
              <a:ext uri="{FF2B5EF4-FFF2-40B4-BE49-F238E27FC236}">
                <a16:creationId xmlns:a16="http://schemas.microsoft.com/office/drawing/2014/main" id="{D361F9B5-1891-48E6-8EED-C5E84B05CCB6}"/>
              </a:ext>
            </a:extLst>
          </p:cNvPr>
          <p:cNvSpPr/>
          <p:nvPr/>
        </p:nvSpPr>
        <p:spPr>
          <a:xfrm>
            <a:off x="479148" y="1626515"/>
            <a:ext cx="10874652" cy="1159622"/>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400" dirty="0">
                <a:solidFill>
                  <a:schemeClr val="tx1"/>
                </a:solidFill>
              </a:rPr>
              <a:t>見た人の感じる意外性（構造的不適合）が大きくなると、</a:t>
            </a:r>
            <a:endParaRPr lang="en-US" altLang="ja-JP" sz="2400" dirty="0">
              <a:solidFill>
                <a:schemeClr val="tx1"/>
              </a:solidFill>
            </a:endParaRPr>
          </a:p>
          <a:p>
            <a:pPr algn="ctr"/>
            <a:r>
              <a:rPr lang="ja-JP" altLang="en-US" sz="2400" dirty="0">
                <a:solidFill>
                  <a:schemeClr val="tx1"/>
                </a:solidFill>
              </a:rPr>
              <a:t>アレンジしたい気持ちも大きくなる</a:t>
            </a:r>
            <a:endParaRPr lang="en-US" altLang="ja-JP" sz="2000" dirty="0">
              <a:solidFill>
                <a:schemeClr val="tx1"/>
              </a:solidFill>
            </a:endParaRPr>
          </a:p>
        </p:txBody>
      </p:sp>
      <p:sp>
        <p:nvSpPr>
          <p:cNvPr id="10" name="テキスト ボックス 9"/>
          <p:cNvSpPr txBox="1"/>
          <p:nvPr/>
        </p:nvSpPr>
        <p:spPr>
          <a:xfrm>
            <a:off x="630193" y="1257183"/>
            <a:ext cx="1573427" cy="369332"/>
          </a:xfrm>
          <a:prstGeom prst="rect">
            <a:avLst/>
          </a:prstGeom>
          <a:noFill/>
        </p:spPr>
        <p:txBody>
          <a:bodyPr wrap="square" rtlCol="0">
            <a:spAutoFit/>
          </a:bodyPr>
          <a:lstStyle/>
          <a:p>
            <a:r>
              <a:rPr kumimoji="1" lang="en-US" altLang="ja-JP" dirty="0"/>
              <a:t>&lt;</a:t>
            </a:r>
            <a:r>
              <a:rPr kumimoji="1" lang="ja-JP" altLang="en-US" dirty="0"/>
              <a:t>仮説３</a:t>
            </a:r>
            <a:r>
              <a:rPr kumimoji="1" lang="en-US" altLang="ja-JP" dirty="0"/>
              <a:t>&gt;</a:t>
            </a:r>
            <a:endParaRPr kumimoji="1" lang="ja-JP" altLang="en-US" dirty="0"/>
          </a:p>
        </p:txBody>
      </p:sp>
      <p:sp>
        <p:nvSpPr>
          <p:cNvPr id="3" name="矢印: 右 2">
            <a:extLst>
              <a:ext uri="{FF2B5EF4-FFF2-40B4-BE49-F238E27FC236}">
                <a16:creationId xmlns:a16="http://schemas.microsoft.com/office/drawing/2014/main" id="{CFBA41CA-C7B3-469A-9D3E-6B676808B685}"/>
              </a:ext>
            </a:extLst>
          </p:cNvPr>
          <p:cNvSpPr/>
          <p:nvPr/>
        </p:nvSpPr>
        <p:spPr>
          <a:xfrm>
            <a:off x="969439" y="5779901"/>
            <a:ext cx="685963" cy="530411"/>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0CE845F6-76F8-4B93-8183-66E87B4DFEEE}"/>
              </a:ext>
            </a:extLst>
          </p:cNvPr>
          <p:cNvSpPr/>
          <p:nvPr/>
        </p:nvSpPr>
        <p:spPr>
          <a:xfrm>
            <a:off x="301330" y="3503880"/>
            <a:ext cx="4243307" cy="1159622"/>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元あるイメージとの乖離</a:t>
            </a:r>
          </a:p>
          <a:p>
            <a:pPr marL="285750" indent="-285750" fontAlgn="t">
              <a:buFont typeface="Arial" panose="020B0604020202020204" pitchFamily="34" charset="0"/>
              <a:buChar char="•"/>
            </a:pPr>
            <a:r>
              <a:rPr lang="ja-JP" altLang="en-US" dirty="0">
                <a:solidFill>
                  <a:schemeClr val="tx1"/>
                </a:solidFill>
              </a:rPr>
              <a:t>その人</a:t>
            </a:r>
            <a:r>
              <a:rPr lang="ja-JP" altLang="ja-JP" dirty="0">
                <a:solidFill>
                  <a:schemeClr val="tx1"/>
                </a:solidFill>
              </a:rPr>
              <a:t>らしさ</a:t>
            </a:r>
          </a:p>
          <a:p>
            <a:pPr marL="285750" indent="-285750" fontAlgn="t">
              <a:buFont typeface="Arial" panose="020B0604020202020204" pitchFamily="34" charset="0"/>
              <a:buChar char="•"/>
            </a:pPr>
            <a:r>
              <a:rPr lang="ja-JP" altLang="ja-JP" dirty="0">
                <a:solidFill>
                  <a:schemeClr val="tx1"/>
                </a:solidFill>
              </a:rPr>
              <a:t>言動の予測</a:t>
            </a:r>
          </a:p>
          <a:p>
            <a:pPr algn="ctr"/>
            <a:endParaRPr kumimoji="1" lang="ja-JP" altLang="en-US" dirty="0">
              <a:solidFill>
                <a:schemeClr val="tx1"/>
              </a:solidFill>
            </a:endParaRPr>
          </a:p>
        </p:txBody>
      </p:sp>
      <p:sp>
        <p:nvSpPr>
          <p:cNvPr id="12" name="楕円 11">
            <a:extLst>
              <a:ext uri="{FF2B5EF4-FFF2-40B4-BE49-F238E27FC236}">
                <a16:creationId xmlns:a16="http://schemas.microsoft.com/office/drawing/2014/main" id="{65C303F7-5E04-4922-B234-3D4D3CBEC4C6}"/>
              </a:ext>
            </a:extLst>
          </p:cNvPr>
          <p:cNvSpPr/>
          <p:nvPr/>
        </p:nvSpPr>
        <p:spPr>
          <a:xfrm>
            <a:off x="3974346" y="4465049"/>
            <a:ext cx="4243307" cy="1159622"/>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使われ方の予想</a:t>
            </a:r>
          </a:p>
          <a:p>
            <a:pPr marL="285750" indent="-285750" fontAlgn="t">
              <a:buFont typeface="Arial" panose="020B0604020202020204" pitchFamily="34" charset="0"/>
              <a:buChar char="•"/>
            </a:pPr>
            <a:r>
              <a:rPr lang="ja-JP" altLang="ja-JP" dirty="0">
                <a:solidFill>
                  <a:schemeClr val="tx1"/>
                </a:solidFill>
              </a:rPr>
              <a:t>一般的な使い方との乖離</a:t>
            </a:r>
          </a:p>
          <a:p>
            <a:pPr marL="285750" indent="-285750" fontAlgn="t">
              <a:buFont typeface="Arial" panose="020B0604020202020204" pitchFamily="34" charset="0"/>
              <a:buChar char="•"/>
            </a:pPr>
            <a:r>
              <a:rPr lang="ja-JP" altLang="ja-JP" dirty="0">
                <a:solidFill>
                  <a:schemeClr val="tx1"/>
                </a:solidFill>
              </a:rPr>
              <a:t>使われ方の独創性</a:t>
            </a:r>
          </a:p>
          <a:p>
            <a:pPr algn="ctr"/>
            <a:endParaRPr kumimoji="1" lang="ja-JP" altLang="en-US" dirty="0"/>
          </a:p>
        </p:txBody>
      </p:sp>
      <p:sp>
        <p:nvSpPr>
          <p:cNvPr id="13" name="楕円 12">
            <a:extLst>
              <a:ext uri="{FF2B5EF4-FFF2-40B4-BE49-F238E27FC236}">
                <a16:creationId xmlns:a16="http://schemas.microsoft.com/office/drawing/2014/main" id="{9E742336-19F9-4C0E-90CA-9AF85830F365}"/>
              </a:ext>
            </a:extLst>
          </p:cNvPr>
          <p:cNvSpPr/>
          <p:nvPr/>
        </p:nvSpPr>
        <p:spPr>
          <a:xfrm>
            <a:off x="7793066" y="3500235"/>
            <a:ext cx="4045058" cy="1159622"/>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予想との乖離</a:t>
            </a:r>
            <a:endParaRPr lang="en-US" altLang="ja-JP" dirty="0">
              <a:solidFill>
                <a:schemeClr val="tx1"/>
              </a:solidFill>
            </a:endParaRPr>
          </a:p>
          <a:p>
            <a:pPr marL="285750" indent="-285750" fontAlgn="t">
              <a:buFont typeface="Arial" panose="020B0604020202020204" pitchFamily="34" charset="0"/>
              <a:buChar char="•"/>
            </a:pPr>
            <a:r>
              <a:rPr lang="ja-JP" altLang="ja-JP" dirty="0">
                <a:solidFill>
                  <a:schemeClr val="tx1"/>
                </a:solidFill>
              </a:rPr>
              <a:t>新奇性</a:t>
            </a:r>
          </a:p>
          <a:p>
            <a:pPr marL="285750" indent="-285750" fontAlgn="t">
              <a:buFont typeface="Arial" panose="020B0604020202020204" pitchFamily="34" charset="0"/>
              <a:buChar char="•"/>
            </a:pPr>
            <a:r>
              <a:rPr lang="ja-JP" altLang="ja-JP" dirty="0">
                <a:solidFill>
                  <a:schemeClr val="tx1"/>
                </a:solidFill>
              </a:rPr>
              <a:t>常識との乖離</a:t>
            </a:r>
          </a:p>
          <a:p>
            <a:pPr algn="ctr"/>
            <a:endParaRPr kumimoji="1" lang="ja-JP" altLang="en-US" dirty="0"/>
          </a:p>
        </p:txBody>
      </p:sp>
      <p:sp>
        <p:nvSpPr>
          <p:cNvPr id="7" name="テキスト ボックス 6">
            <a:extLst>
              <a:ext uri="{FF2B5EF4-FFF2-40B4-BE49-F238E27FC236}">
                <a16:creationId xmlns:a16="http://schemas.microsoft.com/office/drawing/2014/main" id="{D62717E4-E4D7-4CBF-B641-4F1359F6EB49}"/>
              </a:ext>
            </a:extLst>
          </p:cNvPr>
          <p:cNvSpPr txBox="1"/>
          <p:nvPr/>
        </p:nvSpPr>
        <p:spPr>
          <a:xfrm>
            <a:off x="838200" y="3068042"/>
            <a:ext cx="4045058" cy="369332"/>
          </a:xfrm>
          <a:prstGeom prst="rect">
            <a:avLst/>
          </a:prstGeom>
          <a:noFill/>
        </p:spPr>
        <p:txBody>
          <a:bodyPr wrap="square" rtlCol="0">
            <a:spAutoFit/>
          </a:bodyPr>
          <a:lstStyle/>
          <a:p>
            <a:r>
              <a:rPr lang="en-US" altLang="ja-JP" dirty="0"/>
              <a:t>【</a:t>
            </a:r>
            <a:r>
              <a:rPr lang="ja-JP" altLang="en-US" dirty="0"/>
              <a:t>登場人物の意外性</a:t>
            </a:r>
            <a:r>
              <a:rPr lang="en-US" altLang="ja-JP" dirty="0"/>
              <a:t>】</a:t>
            </a:r>
            <a:endParaRPr kumimoji="1" lang="ja-JP" altLang="en-US" dirty="0"/>
          </a:p>
        </p:txBody>
      </p:sp>
      <p:sp>
        <p:nvSpPr>
          <p:cNvPr id="14" name="テキスト ボックス 13">
            <a:extLst>
              <a:ext uri="{FF2B5EF4-FFF2-40B4-BE49-F238E27FC236}">
                <a16:creationId xmlns:a16="http://schemas.microsoft.com/office/drawing/2014/main" id="{C4F8B2BA-FBB3-4D51-AD2E-CEEDFC24DDAA}"/>
              </a:ext>
            </a:extLst>
          </p:cNvPr>
          <p:cNvSpPr txBox="1"/>
          <p:nvPr/>
        </p:nvSpPr>
        <p:spPr>
          <a:xfrm>
            <a:off x="4544637" y="4132229"/>
            <a:ext cx="4045058" cy="369332"/>
          </a:xfrm>
          <a:prstGeom prst="rect">
            <a:avLst/>
          </a:prstGeom>
          <a:noFill/>
        </p:spPr>
        <p:txBody>
          <a:bodyPr wrap="square" rtlCol="0">
            <a:spAutoFit/>
          </a:bodyPr>
          <a:lstStyle/>
          <a:p>
            <a:r>
              <a:rPr kumimoji="1" lang="en-US" altLang="ja-JP" dirty="0"/>
              <a:t>【</a:t>
            </a:r>
            <a:r>
              <a:rPr kumimoji="1" lang="ja-JP" altLang="en-US" dirty="0"/>
              <a:t>商品の使い方の</a:t>
            </a:r>
            <a:r>
              <a:rPr lang="ja-JP" altLang="en-US" dirty="0"/>
              <a:t>意外性</a:t>
            </a:r>
            <a:r>
              <a:rPr lang="en-US" altLang="ja-JP" dirty="0"/>
              <a:t>】</a:t>
            </a:r>
            <a:endParaRPr kumimoji="1" lang="ja-JP" altLang="en-US" dirty="0"/>
          </a:p>
        </p:txBody>
      </p:sp>
      <p:sp>
        <p:nvSpPr>
          <p:cNvPr id="15" name="テキスト ボックス 14">
            <a:extLst>
              <a:ext uri="{FF2B5EF4-FFF2-40B4-BE49-F238E27FC236}">
                <a16:creationId xmlns:a16="http://schemas.microsoft.com/office/drawing/2014/main" id="{C1744FCB-0D13-4843-AA9E-31C298B278A2}"/>
              </a:ext>
            </a:extLst>
          </p:cNvPr>
          <p:cNvSpPr txBox="1"/>
          <p:nvPr/>
        </p:nvSpPr>
        <p:spPr>
          <a:xfrm>
            <a:off x="7793066" y="3063399"/>
            <a:ext cx="4243307" cy="369332"/>
          </a:xfrm>
          <a:prstGeom prst="rect">
            <a:avLst/>
          </a:prstGeom>
          <a:noFill/>
        </p:spPr>
        <p:txBody>
          <a:bodyPr wrap="square" rtlCol="0">
            <a:spAutoFit/>
          </a:bodyPr>
          <a:lstStyle/>
          <a:p>
            <a:r>
              <a:rPr lang="en-US" altLang="ja-JP" dirty="0"/>
              <a:t>【</a:t>
            </a:r>
            <a:r>
              <a:rPr lang="ja-JP" altLang="en-US" dirty="0"/>
              <a:t>ストーリー展開</a:t>
            </a:r>
            <a:r>
              <a:rPr kumimoji="1" lang="ja-JP" altLang="en-US" dirty="0"/>
              <a:t>の使い方の意外性</a:t>
            </a:r>
            <a:r>
              <a:rPr kumimoji="1" lang="en-US" altLang="ja-JP" dirty="0"/>
              <a:t>】</a:t>
            </a:r>
          </a:p>
        </p:txBody>
      </p:sp>
      <p:sp>
        <p:nvSpPr>
          <p:cNvPr id="16" name="テキスト ボックス 15">
            <a:extLst>
              <a:ext uri="{FF2B5EF4-FFF2-40B4-BE49-F238E27FC236}">
                <a16:creationId xmlns:a16="http://schemas.microsoft.com/office/drawing/2014/main" id="{543CB3B1-591A-4B28-BEAE-6C6B7E71C7EA}"/>
              </a:ext>
            </a:extLst>
          </p:cNvPr>
          <p:cNvSpPr txBox="1"/>
          <p:nvPr/>
        </p:nvSpPr>
        <p:spPr>
          <a:xfrm>
            <a:off x="1907998" y="5847653"/>
            <a:ext cx="8786736" cy="461665"/>
          </a:xfrm>
          <a:prstGeom prst="rect">
            <a:avLst/>
          </a:prstGeom>
          <a:noFill/>
        </p:spPr>
        <p:txBody>
          <a:bodyPr wrap="square" rtlCol="0">
            <a:spAutoFit/>
          </a:bodyPr>
          <a:lstStyle/>
          <a:p>
            <a:r>
              <a:rPr lang="ja-JP" altLang="en-US" sz="2400" dirty="0"/>
              <a:t>意外性を測る９つの質問において、</a:t>
            </a:r>
            <a:r>
              <a:rPr lang="ja-JP" altLang="en-US" sz="2400" b="1" dirty="0"/>
              <a:t>単回帰分析</a:t>
            </a:r>
            <a:r>
              <a:rPr lang="ja-JP" altLang="en-US" sz="2400" dirty="0"/>
              <a:t>を行った。</a:t>
            </a:r>
            <a:endParaRPr kumimoji="1" lang="ja-JP" altLang="en-US" sz="2400" dirty="0"/>
          </a:p>
        </p:txBody>
      </p:sp>
      <p:sp>
        <p:nvSpPr>
          <p:cNvPr id="17" name="正方形/長方形 16">
            <a:extLst>
              <a:ext uri="{FF2B5EF4-FFF2-40B4-BE49-F238E27FC236}">
                <a16:creationId xmlns:a16="http://schemas.microsoft.com/office/drawing/2014/main" id="{1444A871-2E71-41D4-8C70-09259B4B38E9}"/>
              </a:ext>
            </a:extLst>
          </p:cNvPr>
          <p:cNvSpPr/>
          <p:nvPr/>
        </p:nvSpPr>
        <p:spPr>
          <a:xfrm>
            <a:off x="1907998" y="6347634"/>
            <a:ext cx="7463139" cy="369332"/>
          </a:xfrm>
          <a:prstGeom prst="rect">
            <a:avLst/>
          </a:prstGeom>
        </p:spPr>
        <p:txBody>
          <a:bodyPr wrap="square">
            <a:spAutoFit/>
          </a:bodyPr>
          <a:lstStyle/>
          <a:p>
            <a:pPr lvl="0" eaLnBrk="0" fontAlgn="base" hangingPunct="0">
              <a:spcBef>
                <a:spcPct val="0"/>
              </a:spcBef>
              <a:spcAft>
                <a:spcPct val="0"/>
              </a:spcAft>
            </a:pPr>
            <a:r>
              <a:rPr kumimoji="0" lang="en-US" altLang="ja-JP" dirty="0">
                <a:solidFill>
                  <a:srgbClr val="454545"/>
                </a:solidFill>
                <a:latin typeface="Arial" panose="020B0604020202020204" pitchFamily="34" charset="0"/>
                <a:cs typeface="Arial" panose="020B0604020202020204" pitchFamily="34" charset="0"/>
              </a:rPr>
              <a:t>※</a:t>
            </a:r>
            <a:r>
              <a:rPr kumimoji="0" lang="ja-JP" altLang="en-US" dirty="0">
                <a:solidFill>
                  <a:srgbClr val="454545"/>
                </a:solidFill>
                <a:latin typeface="Arial" panose="020B0604020202020204" pitchFamily="34" charset="0"/>
                <a:cs typeface="Arial" panose="020B0604020202020204" pitchFamily="34" charset="0"/>
              </a:rPr>
              <a:t>重</a:t>
            </a:r>
            <a:r>
              <a:rPr kumimoji="0" lang="ja-JP" altLang="ja-JP" dirty="0">
                <a:solidFill>
                  <a:srgbClr val="454545"/>
                </a:solidFill>
                <a:latin typeface="Arial" panose="020B0604020202020204" pitchFamily="34" charset="0"/>
                <a:cs typeface="Arial" panose="020B0604020202020204" pitchFamily="34" charset="0"/>
              </a:rPr>
              <a:t>回帰式y＝a</a:t>
            </a:r>
            <a:r>
              <a:rPr kumimoji="0" lang="en-US" altLang="ja-JP" dirty="0">
                <a:solidFill>
                  <a:srgbClr val="454545"/>
                </a:solidFill>
                <a:latin typeface="Arial" panose="020B0604020202020204" pitchFamily="34" charset="0"/>
                <a:cs typeface="Arial" panose="020B0604020202020204" pitchFamily="34" charset="0"/>
              </a:rPr>
              <a:t>+b</a:t>
            </a:r>
            <a:r>
              <a:rPr kumimoji="0" lang="ja-JP" altLang="ja-JP" dirty="0">
                <a:solidFill>
                  <a:srgbClr val="454545"/>
                </a:solidFill>
                <a:latin typeface="Arial" panose="020B0604020202020204" pitchFamily="34" charset="0"/>
                <a:cs typeface="Arial" panose="020B0604020202020204" pitchFamily="34" charset="0"/>
              </a:rPr>
              <a:t>x</a:t>
            </a:r>
            <a:r>
              <a:rPr kumimoji="0" lang="ja-JP" altLang="en-US" dirty="0">
                <a:solidFill>
                  <a:srgbClr val="454545"/>
                </a:solidFill>
                <a:latin typeface="Arial" panose="020B0604020202020204" pitchFamily="34" charset="0"/>
                <a:cs typeface="Arial" panose="020B0604020202020204" pitchFamily="34" charset="0"/>
              </a:rPr>
              <a:t>において、ｙをアレンジ欲　ｘを構造的不適合</a:t>
            </a:r>
            <a:endParaRPr kumimoji="0" lang="en-US" altLang="ja-JP" dirty="0">
              <a:solidFill>
                <a:srgbClr val="45454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68086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BEDFA4-AEB7-4246-A857-4F35367000DC}"/>
              </a:ext>
            </a:extLst>
          </p:cNvPr>
          <p:cNvSpPr>
            <a:spLocks noGrp="1"/>
          </p:cNvSpPr>
          <p:nvPr>
            <p:ph type="title"/>
          </p:nvPr>
        </p:nvSpPr>
        <p:spPr/>
        <p:txBody>
          <a:bodyPr/>
          <a:lstStyle/>
          <a:p>
            <a:r>
              <a:rPr lang="ja-JP" altLang="en-US" dirty="0"/>
              <a:t>検証結果・仮説３</a:t>
            </a:r>
            <a:endParaRPr kumimoji="1" lang="ja-JP" altLang="en-US" dirty="0"/>
          </a:p>
        </p:txBody>
      </p:sp>
      <p:sp>
        <p:nvSpPr>
          <p:cNvPr id="4" name="スライド番号プレースホルダー 3">
            <a:extLst>
              <a:ext uri="{FF2B5EF4-FFF2-40B4-BE49-F238E27FC236}">
                <a16:creationId xmlns:a16="http://schemas.microsoft.com/office/drawing/2014/main" id="{56207984-878F-46F7-BD3D-B3D23347BB22}"/>
              </a:ext>
            </a:extLst>
          </p:cNvPr>
          <p:cNvSpPr>
            <a:spLocks noGrp="1"/>
          </p:cNvSpPr>
          <p:nvPr>
            <p:ph type="sldNum" sz="quarter" idx="12"/>
          </p:nvPr>
        </p:nvSpPr>
        <p:spPr>
          <a:xfrm>
            <a:off x="8610600" y="6352143"/>
            <a:ext cx="2743200" cy="365125"/>
          </a:xfrm>
        </p:spPr>
        <p:txBody>
          <a:bodyPr/>
          <a:lstStyle/>
          <a:p>
            <a:fld id="{A0425D7D-E298-47E0-9EE2-10DA9891358A}" type="slidenum">
              <a:rPr lang="ja-JP" altLang="en-US" smtClean="0"/>
              <a:pPr/>
              <a:t>53</a:t>
            </a:fld>
            <a:endParaRPr lang="ja-JP" altLang="en-US" dirty="0"/>
          </a:p>
        </p:txBody>
      </p:sp>
      <p:sp>
        <p:nvSpPr>
          <p:cNvPr id="9" name="テキスト ボックス 8">
            <a:extLst>
              <a:ext uri="{FF2B5EF4-FFF2-40B4-BE49-F238E27FC236}">
                <a16:creationId xmlns:a16="http://schemas.microsoft.com/office/drawing/2014/main" id="{3D026136-4066-46F5-8946-6F8B1B44D4EE}"/>
              </a:ext>
            </a:extLst>
          </p:cNvPr>
          <p:cNvSpPr txBox="1"/>
          <p:nvPr/>
        </p:nvSpPr>
        <p:spPr>
          <a:xfrm>
            <a:off x="635431" y="1690688"/>
            <a:ext cx="5018904" cy="400110"/>
          </a:xfrm>
          <a:prstGeom prst="rect">
            <a:avLst/>
          </a:prstGeom>
          <a:noFill/>
        </p:spPr>
        <p:txBody>
          <a:bodyPr wrap="square" rtlCol="0">
            <a:spAutoFit/>
          </a:bodyPr>
          <a:lstStyle/>
          <a:p>
            <a:r>
              <a:rPr kumimoji="1" lang="en-US" altLang="ja-JP" sz="2000" dirty="0"/>
              <a:t>【</a:t>
            </a:r>
            <a:r>
              <a:rPr lang="ja-JP" altLang="en-US" sz="2000" dirty="0"/>
              <a:t>単回帰分析</a:t>
            </a:r>
            <a:r>
              <a:rPr kumimoji="1" lang="en-US" altLang="ja-JP" sz="2000" dirty="0"/>
              <a:t>】</a:t>
            </a:r>
            <a:endParaRPr kumimoji="1" lang="ja-JP" altLang="en-US" sz="2000" dirty="0"/>
          </a:p>
        </p:txBody>
      </p:sp>
      <p:sp>
        <p:nvSpPr>
          <p:cNvPr id="12" name="角丸四角形 26">
            <a:extLst>
              <a:ext uri="{FF2B5EF4-FFF2-40B4-BE49-F238E27FC236}">
                <a16:creationId xmlns:a16="http://schemas.microsoft.com/office/drawing/2014/main" id="{2CDE81A9-E8CC-4363-B2FD-37A6E2495D6A}"/>
              </a:ext>
            </a:extLst>
          </p:cNvPr>
          <p:cNvSpPr/>
          <p:nvPr/>
        </p:nvSpPr>
        <p:spPr>
          <a:xfrm>
            <a:off x="10505981" y="3026984"/>
            <a:ext cx="847819" cy="268296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26">
            <a:extLst>
              <a:ext uri="{FF2B5EF4-FFF2-40B4-BE49-F238E27FC236}">
                <a16:creationId xmlns:a16="http://schemas.microsoft.com/office/drawing/2014/main" id="{91BD6C97-BEF0-41BC-BD93-5A53AC69B683}"/>
              </a:ext>
            </a:extLst>
          </p:cNvPr>
          <p:cNvSpPr/>
          <p:nvPr/>
        </p:nvSpPr>
        <p:spPr>
          <a:xfrm>
            <a:off x="4971304" y="3016251"/>
            <a:ext cx="847819" cy="272067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2C57A5C2-5107-442C-B431-4ABB51D55410}"/>
              </a:ext>
            </a:extLst>
          </p:cNvPr>
          <p:cNvSpPr/>
          <p:nvPr/>
        </p:nvSpPr>
        <p:spPr>
          <a:xfrm>
            <a:off x="635431" y="6196688"/>
            <a:ext cx="7186436" cy="369332"/>
          </a:xfrm>
          <a:prstGeom prst="rect">
            <a:avLst/>
          </a:prstGeom>
        </p:spPr>
        <p:txBody>
          <a:bodyPr wrap="square">
            <a:spAutoFit/>
          </a:bodyPr>
          <a:lstStyle/>
          <a:p>
            <a:pPr lvl="0" eaLnBrk="0" fontAlgn="base" hangingPunct="0">
              <a:spcBef>
                <a:spcPct val="0"/>
              </a:spcBef>
              <a:spcAft>
                <a:spcPct val="0"/>
              </a:spcAft>
            </a:pPr>
            <a:r>
              <a:rPr kumimoji="0" lang="en-US" altLang="ja-JP" dirty="0">
                <a:solidFill>
                  <a:srgbClr val="454545"/>
                </a:solidFill>
                <a:latin typeface="Arial" panose="020B0604020202020204" pitchFamily="34" charset="0"/>
                <a:cs typeface="Arial" panose="020B0604020202020204" pitchFamily="34" charset="0"/>
              </a:rPr>
              <a:t>※</a:t>
            </a:r>
            <a:r>
              <a:rPr kumimoji="0" lang="ja-JP" altLang="en-US" dirty="0">
                <a:solidFill>
                  <a:srgbClr val="454545"/>
                </a:solidFill>
                <a:latin typeface="Arial" panose="020B0604020202020204" pitchFamily="34" charset="0"/>
                <a:cs typeface="Arial" panose="020B0604020202020204" pitchFamily="34" charset="0"/>
              </a:rPr>
              <a:t>単</a:t>
            </a:r>
            <a:r>
              <a:rPr kumimoji="0" lang="ja-JP" altLang="ja-JP" dirty="0">
                <a:solidFill>
                  <a:srgbClr val="454545"/>
                </a:solidFill>
                <a:latin typeface="Arial" panose="020B0604020202020204" pitchFamily="34" charset="0"/>
                <a:cs typeface="Arial" panose="020B0604020202020204" pitchFamily="34" charset="0"/>
              </a:rPr>
              <a:t>回帰式y＝a</a:t>
            </a:r>
            <a:r>
              <a:rPr kumimoji="0" lang="en-US" altLang="ja-JP" dirty="0">
                <a:solidFill>
                  <a:srgbClr val="454545"/>
                </a:solidFill>
                <a:latin typeface="Arial" panose="020B0604020202020204" pitchFamily="34" charset="0"/>
                <a:cs typeface="Arial" panose="020B0604020202020204" pitchFamily="34" charset="0"/>
              </a:rPr>
              <a:t>+b</a:t>
            </a:r>
            <a:r>
              <a:rPr kumimoji="0" lang="ja-JP" altLang="ja-JP" dirty="0">
                <a:solidFill>
                  <a:srgbClr val="454545"/>
                </a:solidFill>
                <a:latin typeface="Arial" panose="020B0604020202020204" pitchFamily="34" charset="0"/>
                <a:cs typeface="Arial" panose="020B0604020202020204" pitchFamily="34" charset="0"/>
              </a:rPr>
              <a:t>x</a:t>
            </a:r>
            <a:r>
              <a:rPr kumimoji="0" lang="ja-JP" altLang="en-US" dirty="0">
                <a:solidFill>
                  <a:srgbClr val="454545"/>
                </a:solidFill>
                <a:latin typeface="Arial" panose="020B0604020202020204" pitchFamily="34" charset="0"/>
                <a:cs typeface="Arial" panose="020B0604020202020204" pitchFamily="34" charset="0"/>
              </a:rPr>
              <a:t>において、ｙをアレンジ欲　ｘを構造的不適合</a:t>
            </a:r>
            <a:endParaRPr kumimoji="0" lang="en-US" altLang="ja-JP" dirty="0">
              <a:solidFill>
                <a:srgbClr val="454545"/>
              </a:solidFill>
              <a:latin typeface="Arial" panose="020B0604020202020204" pitchFamily="34" charset="0"/>
              <a:cs typeface="Arial" panose="020B0604020202020204" pitchFamily="34" charset="0"/>
            </a:endParaRPr>
          </a:p>
        </p:txBody>
      </p:sp>
      <p:graphicFrame>
        <p:nvGraphicFramePr>
          <p:cNvPr id="3" name="表 2">
            <a:extLst>
              <a:ext uri="{FF2B5EF4-FFF2-40B4-BE49-F238E27FC236}">
                <a16:creationId xmlns:a16="http://schemas.microsoft.com/office/drawing/2014/main" id="{9F6641E7-267B-4AC1-BBBA-15A3C8C2CBB3}"/>
              </a:ext>
            </a:extLst>
          </p:cNvPr>
          <p:cNvGraphicFramePr>
            <a:graphicFrameLocks noGrp="1"/>
          </p:cNvGraphicFramePr>
          <p:nvPr/>
        </p:nvGraphicFramePr>
        <p:xfrm>
          <a:off x="713206" y="2447373"/>
          <a:ext cx="5105917" cy="3271552"/>
        </p:xfrm>
        <a:graphic>
          <a:graphicData uri="http://schemas.openxmlformats.org/drawingml/2006/table">
            <a:tbl>
              <a:tblPr/>
              <a:tblGrid>
                <a:gridCol w="3872789">
                  <a:extLst>
                    <a:ext uri="{9D8B030D-6E8A-4147-A177-3AD203B41FA5}">
                      <a16:colId xmlns:a16="http://schemas.microsoft.com/office/drawing/2014/main" val="640748553"/>
                    </a:ext>
                  </a:extLst>
                </a:gridCol>
                <a:gridCol w="1233128">
                  <a:extLst>
                    <a:ext uri="{9D8B030D-6E8A-4147-A177-3AD203B41FA5}">
                      <a16:colId xmlns:a16="http://schemas.microsoft.com/office/drawing/2014/main" val="541980572"/>
                    </a:ext>
                  </a:extLst>
                </a:gridCol>
              </a:tblGrid>
              <a:tr h="281727">
                <a:tc gridSpan="2">
                  <a:txBody>
                    <a:bodyPr/>
                    <a:lstStyle/>
                    <a:p>
                      <a:pPr algn="ctr" fontAlgn="b"/>
                      <a:r>
                        <a:rPr lang="ja-JP" altLang="en-US" sz="1600" b="0" i="0" u="none" strike="noStrike" dirty="0">
                          <a:effectLst/>
                          <a:latin typeface="+mn-ea"/>
                          <a:ea typeface="+mn-ea"/>
                        </a:rPr>
                        <a:t>モデルの要約</a:t>
                      </a:r>
                    </a:p>
                  </a:txBody>
                  <a:tcPr marL="9525" marR="9525" marT="9525" marB="0" anchor="b">
                    <a:lnL>
                      <a:noFill/>
                    </a:lnL>
                    <a:lnR>
                      <a:noFill/>
                    </a:lnR>
                    <a:lnT>
                      <a:noFill/>
                    </a:lnT>
                    <a:lnB>
                      <a:noFill/>
                    </a:lnB>
                  </a:tcPr>
                </a:tc>
                <a:tc hMerge="1">
                  <a:txBody>
                    <a:bodyPr/>
                    <a:lstStyle/>
                    <a:p>
                      <a:endParaRPr kumimoji="1" lang="ja-JP" altLang="en-US"/>
                    </a:p>
                  </a:txBody>
                  <a:tcPr/>
                </a:tc>
                <a:extLst>
                  <a:ext uri="{0D108BD9-81ED-4DB2-BD59-A6C34878D82A}">
                    <a16:rowId xmlns:a16="http://schemas.microsoft.com/office/drawing/2014/main" val="2536969672"/>
                  </a:ext>
                </a:extLst>
              </a:tr>
              <a:tr h="281727">
                <a:tc>
                  <a:txBody>
                    <a:bodyPr/>
                    <a:lstStyle/>
                    <a:p>
                      <a:pPr algn="l" fontAlgn="b"/>
                      <a:r>
                        <a:rPr lang="ja-JP" altLang="en-US" sz="1600" b="0" i="0" u="none" strike="noStrike" dirty="0">
                          <a:effectLst/>
                          <a:latin typeface="Arial" panose="020B0604020202020204" pitchFamily="34" charset="0"/>
                        </a:rPr>
                        <a:t>モデル</a:t>
                      </a:r>
                    </a:p>
                  </a:txBody>
                  <a:tcPr marL="9525" marR="9525" marT="9525"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effectLst/>
                          <a:latin typeface="+mn-ea"/>
                          <a:ea typeface="+mn-ea"/>
                        </a:rPr>
                        <a:t>R2 </a:t>
                      </a:r>
                      <a:r>
                        <a:rPr lang="ja-JP" altLang="en-US" sz="1600" b="0" i="0" u="none" strike="noStrike" dirty="0">
                          <a:effectLst/>
                          <a:latin typeface="+mn-ea"/>
                          <a:ea typeface="+mn-ea"/>
                        </a:rPr>
                        <a:t>乗</a:t>
                      </a:r>
                    </a:p>
                  </a:txBody>
                  <a:tcPr marL="9525" marR="9525" marT="9525"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1401460"/>
                  </a:ext>
                </a:extLst>
              </a:tr>
              <a:tr h="344585">
                <a:tc>
                  <a:txBody>
                    <a:bodyPr/>
                    <a:lstStyle/>
                    <a:p>
                      <a:pPr algn="l" fontAlgn="b"/>
                      <a:r>
                        <a:rPr lang="ja-JP" altLang="en-US" sz="1600" b="0" i="0" u="none" strike="noStrike" dirty="0">
                          <a:effectLst/>
                          <a:latin typeface="+mn-ea"/>
                          <a:ea typeface="+mn-ea"/>
                        </a:rPr>
                        <a:t>登場人物の元あるイメージとの乖離</a:t>
                      </a:r>
                    </a:p>
                  </a:txBody>
                  <a:tcPr marL="9525" marR="9525" marT="9525"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altLang="ja-JP" sz="1600" b="0" i="0" u="none" strike="noStrike" dirty="0">
                          <a:effectLst/>
                          <a:latin typeface="+mn-ea"/>
                          <a:ea typeface="+mn-ea"/>
                        </a:rPr>
                        <a:t>.160</a:t>
                      </a:r>
                    </a:p>
                  </a:txBody>
                  <a:tcPr marL="9525" marR="9525" marT="9525"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8757473"/>
                  </a:ext>
                </a:extLst>
              </a:tr>
              <a:tr h="281727">
                <a:tc>
                  <a:txBody>
                    <a:bodyPr/>
                    <a:lstStyle/>
                    <a:p>
                      <a:pPr algn="l" fontAlgn="b"/>
                      <a:r>
                        <a:rPr lang="ja-JP" altLang="en-US" sz="1600" b="0" i="0" u="none" strike="noStrike" dirty="0">
                          <a:effectLst/>
                          <a:latin typeface="+mn-ea"/>
                          <a:ea typeface="+mn-ea"/>
                        </a:rPr>
                        <a:t>登場人物らしさ</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altLang="ja-JP" sz="1600" b="0" i="0" u="none" strike="noStrike" dirty="0">
                          <a:effectLst/>
                          <a:latin typeface="+mn-ea"/>
                          <a:ea typeface="+mn-ea"/>
                        </a:rPr>
                        <a:t>.117</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5285954"/>
                  </a:ext>
                </a:extLst>
              </a:tr>
              <a:tr h="281727">
                <a:tc>
                  <a:txBody>
                    <a:bodyPr/>
                    <a:lstStyle/>
                    <a:p>
                      <a:pPr algn="l" fontAlgn="b"/>
                      <a:r>
                        <a:rPr lang="ja-JP" altLang="en-US" sz="1600" b="0" i="0" u="none" strike="noStrike" dirty="0">
                          <a:effectLst/>
                          <a:latin typeface="+mn-ea"/>
                          <a:ea typeface="+mn-ea"/>
                        </a:rPr>
                        <a:t>登場人物の言動の予測</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altLang="ja-JP" sz="1600" b="0" i="0" u="none" strike="noStrike" dirty="0">
                          <a:effectLst/>
                          <a:latin typeface="+mn-ea"/>
                          <a:ea typeface="+mn-ea"/>
                        </a:rPr>
                        <a:t>.104</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238222"/>
                  </a:ext>
                </a:extLst>
              </a:tr>
              <a:tr h="325089">
                <a:tc>
                  <a:txBody>
                    <a:bodyPr/>
                    <a:lstStyle/>
                    <a:p>
                      <a:pPr algn="l" fontAlgn="b"/>
                      <a:r>
                        <a:rPr lang="ja-JP" altLang="en-US" sz="1600" b="0" i="0" u="none" strike="noStrike" dirty="0">
                          <a:effectLst/>
                          <a:latin typeface="+mn-ea"/>
                          <a:ea typeface="+mn-ea"/>
                        </a:rPr>
                        <a:t>商品の使われ方の予想</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r" fontAlgn="b"/>
                      <a:r>
                        <a:rPr lang="en-US" altLang="ja-JP" sz="1600" b="0" i="0" u="none" strike="noStrike" dirty="0">
                          <a:effectLst/>
                          <a:latin typeface="+mn-ea"/>
                          <a:ea typeface="+mn-ea"/>
                        </a:rPr>
                        <a:t>.088</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7642990"/>
                  </a:ext>
                </a:extLst>
              </a:tr>
              <a:tr h="312338">
                <a:tc>
                  <a:txBody>
                    <a:bodyPr/>
                    <a:lstStyle/>
                    <a:p>
                      <a:pPr algn="l" fontAlgn="b"/>
                      <a:r>
                        <a:rPr lang="ja-JP" altLang="en-US" sz="1600" b="0" i="0" u="none" strike="noStrike" dirty="0">
                          <a:effectLst/>
                          <a:latin typeface="+mn-ea"/>
                          <a:ea typeface="+mn-ea"/>
                        </a:rPr>
                        <a:t>商品の一般的な使い方との乖離</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r" fontAlgn="b"/>
                      <a:r>
                        <a:rPr lang="en-US" altLang="ja-JP" sz="1600" b="0" i="0" u="none" strike="noStrike" dirty="0">
                          <a:effectLst/>
                          <a:latin typeface="+mn-ea"/>
                          <a:ea typeface="+mn-ea"/>
                        </a:rPr>
                        <a:t>.098</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7051973"/>
                  </a:ext>
                </a:extLst>
              </a:tr>
              <a:tr h="295901">
                <a:tc>
                  <a:txBody>
                    <a:bodyPr/>
                    <a:lstStyle/>
                    <a:p>
                      <a:pPr algn="l" fontAlgn="b"/>
                      <a:r>
                        <a:rPr lang="ja-JP" altLang="en-US" sz="1600" b="0" i="0" u="none" strike="noStrike" dirty="0">
                          <a:effectLst/>
                          <a:latin typeface="+mn-ea"/>
                          <a:ea typeface="+mn-ea"/>
                        </a:rPr>
                        <a:t>商品の使われ方の独創性</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r" fontAlgn="b"/>
                      <a:r>
                        <a:rPr lang="en-US" altLang="ja-JP" sz="1600" b="0" i="0" u="none" strike="noStrike" dirty="0">
                          <a:effectLst/>
                          <a:latin typeface="+mn-ea"/>
                          <a:ea typeface="+mn-ea"/>
                        </a:rPr>
                        <a:t>.138</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4667139"/>
                  </a:ext>
                </a:extLst>
              </a:tr>
              <a:tr h="285369">
                <a:tc>
                  <a:txBody>
                    <a:bodyPr/>
                    <a:lstStyle/>
                    <a:p>
                      <a:pPr algn="l" fontAlgn="b"/>
                      <a:r>
                        <a:rPr lang="ja-JP" altLang="en-US" sz="1600" b="0" i="0" u="none" strike="noStrike" dirty="0">
                          <a:effectLst/>
                          <a:latin typeface="+mn-ea"/>
                          <a:ea typeface="+mn-ea"/>
                        </a:rPr>
                        <a:t>ストーリー展開の予想との乖離</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fontAlgn="b"/>
                      <a:r>
                        <a:rPr lang="en-US" altLang="ja-JP" sz="1600" b="0" i="0" u="none" strike="noStrike" dirty="0">
                          <a:effectLst/>
                          <a:latin typeface="+mn-ea"/>
                          <a:ea typeface="+mn-ea"/>
                        </a:rPr>
                        <a:t>.204</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047319"/>
                  </a:ext>
                </a:extLst>
              </a:tr>
              <a:tr h="281727">
                <a:tc>
                  <a:txBody>
                    <a:bodyPr/>
                    <a:lstStyle/>
                    <a:p>
                      <a:pPr algn="l" fontAlgn="b"/>
                      <a:r>
                        <a:rPr lang="ja-JP" altLang="en-US" sz="1600" b="0" i="0" u="none" strike="noStrike" dirty="0">
                          <a:effectLst/>
                          <a:latin typeface="+mn-ea"/>
                          <a:ea typeface="+mn-ea"/>
                        </a:rPr>
                        <a:t>ストーリー展開の新奇性</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fontAlgn="b"/>
                      <a:r>
                        <a:rPr lang="en-US" altLang="ja-JP" sz="1600" b="0" i="0" u="none" strike="noStrike" dirty="0">
                          <a:effectLst/>
                          <a:latin typeface="+mn-ea"/>
                          <a:ea typeface="+mn-ea"/>
                        </a:rPr>
                        <a:t>.213</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2032058"/>
                  </a:ext>
                </a:extLst>
              </a:tr>
              <a:tr h="299635">
                <a:tc>
                  <a:txBody>
                    <a:bodyPr/>
                    <a:lstStyle/>
                    <a:p>
                      <a:pPr algn="l" fontAlgn="b"/>
                      <a:r>
                        <a:rPr lang="ja-JP" altLang="en-US" sz="1600" b="0" i="0" u="none" strike="noStrike" dirty="0">
                          <a:effectLst/>
                          <a:latin typeface="+mn-ea"/>
                          <a:ea typeface="+mn-ea"/>
                        </a:rPr>
                        <a:t>ストーリー展開の常識との乖離</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fontAlgn="b"/>
                      <a:r>
                        <a:rPr lang="en-US" altLang="ja-JP" sz="1600" b="0" i="0" u="none" strike="noStrike" dirty="0">
                          <a:effectLst/>
                          <a:latin typeface="+mn-ea"/>
                          <a:ea typeface="+mn-ea"/>
                        </a:rPr>
                        <a:t>.247</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9073355"/>
                  </a:ext>
                </a:extLst>
              </a:tr>
            </a:tbl>
          </a:graphicData>
        </a:graphic>
      </p:graphicFrame>
      <p:graphicFrame>
        <p:nvGraphicFramePr>
          <p:cNvPr id="7" name="表 6">
            <a:extLst>
              <a:ext uri="{FF2B5EF4-FFF2-40B4-BE49-F238E27FC236}">
                <a16:creationId xmlns:a16="http://schemas.microsoft.com/office/drawing/2014/main" id="{F0C77762-5C25-41E4-A1EB-0A638D9CCC87}"/>
              </a:ext>
            </a:extLst>
          </p:cNvPr>
          <p:cNvGraphicFramePr>
            <a:graphicFrameLocks noGrp="1"/>
          </p:cNvGraphicFramePr>
          <p:nvPr/>
        </p:nvGraphicFramePr>
        <p:xfrm>
          <a:off x="6247883" y="2456750"/>
          <a:ext cx="5105917" cy="3237498"/>
        </p:xfrm>
        <a:graphic>
          <a:graphicData uri="http://schemas.openxmlformats.org/drawingml/2006/table">
            <a:tbl>
              <a:tblPr/>
              <a:tblGrid>
                <a:gridCol w="3300462">
                  <a:extLst>
                    <a:ext uri="{9D8B030D-6E8A-4147-A177-3AD203B41FA5}">
                      <a16:colId xmlns:a16="http://schemas.microsoft.com/office/drawing/2014/main" val="920780583"/>
                    </a:ext>
                  </a:extLst>
                </a:gridCol>
                <a:gridCol w="926446">
                  <a:extLst>
                    <a:ext uri="{9D8B030D-6E8A-4147-A177-3AD203B41FA5}">
                      <a16:colId xmlns:a16="http://schemas.microsoft.com/office/drawing/2014/main" val="1159357588"/>
                    </a:ext>
                  </a:extLst>
                </a:gridCol>
                <a:gridCol w="879009">
                  <a:extLst>
                    <a:ext uri="{9D8B030D-6E8A-4147-A177-3AD203B41FA5}">
                      <a16:colId xmlns:a16="http://schemas.microsoft.com/office/drawing/2014/main" val="3613163011"/>
                    </a:ext>
                  </a:extLst>
                </a:gridCol>
              </a:tblGrid>
              <a:tr h="294318">
                <a:tc gridSpan="3">
                  <a:txBody>
                    <a:bodyPr/>
                    <a:lstStyle/>
                    <a:p>
                      <a:pPr algn="ctr" fontAlgn="b"/>
                      <a:r>
                        <a:rPr lang="ja-JP" altLang="en-US" sz="1600" b="0" i="0" u="none" strike="noStrike" dirty="0">
                          <a:effectLst/>
                          <a:latin typeface="+mn-ea"/>
                          <a:ea typeface="+mn-ea"/>
                        </a:rPr>
                        <a:t>分散分析</a:t>
                      </a:r>
                      <a:r>
                        <a:rPr lang="en-US" sz="1600" b="0" i="0" u="none" strike="noStrike" baseline="30000" dirty="0">
                          <a:effectLst/>
                          <a:latin typeface="+mn-ea"/>
                          <a:ea typeface="+mn-ea"/>
                        </a:rPr>
                        <a:t>a</a:t>
                      </a:r>
                      <a:endParaRPr lang="en-US" sz="1600" b="0" i="0" u="none" strike="noStrike" dirty="0">
                        <a:effectLst/>
                        <a:latin typeface="+mn-ea"/>
                        <a:ea typeface="+mn-ea"/>
                      </a:endParaRPr>
                    </a:p>
                  </a:txBody>
                  <a:tcPr marL="9525" marR="9525" marT="9525"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25565050"/>
                  </a:ext>
                </a:extLst>
              </a:tr>
              <a:tr h="294318">
                <a:tc>
                  <a:txBody>
                    <a:bodyPr/>
                    <a:lstStyle/>
                    <a:p>
                      <a:pPr algn="l" fontAlgn="b"/>
                      <a:r>
                        <a:rPr lang="ja-JP" altLang="en-US" sz="1600" b="0" i="0" u="none" strike="noStrike" dirty="0">
                          <a:effectLst/>
                          <a:latin typeface="+mn-ea"/>
                          <a:ea typeface="+mn-ea"/>
                        </a:rPr>
                        <a:t>モデル</a:t>
                      </a:r>
                    </a:p>
                  </a:txBody>
                  <a:tcPr marL="9525" marR="9525" marT="9525"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effectLst/>
                          <a:latin typeface="+mn-ea"/>
                          <a:ea typeface="+mn-ea"/>
                        </a:rPr>
                        <a:t>F </a:t>
                      </a:r>
                      <a:r>
                        <a:rPr lang="ja-JP" altLang="en-US" sz="1600" b="0" i="0" u="none" strike="noStrike" dirty="0">
                          <a:effectLst/>
                          <a:latin typeface="+mn-ea"/>
                          <a:ea typeface="+mn-ea"/>
                        </a:rPr>
                        <a:t>値</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600" b="0" i="0" u="none" strike="noStrike" dirty="0">
                          <a:effectLst/>
                          <a:latin typeface="+mn-ea"/>
                          <a:ea typeface="+mn-ea"/>
                        </a:rPr>
                        <a:t>有意確率</a:t>
                      </a:r>
                    </a:p>
                  </a:txBody>
                  <a:tcPr marL="9525" marR="9525" marT="9525"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4563793"/>
                  </a:ext>
                </a:extLst>
              </a:tr>
              <a:tr h="294318">
                <a:tc>
                  <a:txBody>
                    <a:bodyPr/>
                    <a:lstStyle/>
                    <a:p>
                      <a:pPr algn="l" fontAlgn="b"/>
                      <a:r>
                        <a:rPr lang="ja-JP" altLang="en-US" sz="1600" b="0" i="0" u="none" strike="noStrike" dirty="0">
                          <a:effectLst/>
                          <a:latin typeface="+mn-ea"/>
                          <a:ea typeface="+mn-ea"/>
                        </a:rPr>
                        <a:t>登場人物の元あるイメージとの乖離</a:t>
                      </a:r>
                    </a:p>
                  </a:txBody>
                  <a:tcPr marL="9525" marR="9525" marT="9525"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altLang="ja-JP" sz="1600" b="0" i="0" u="none" strike="noStrike">
                          <a:effectLst/>
                          <a:latin typeface="+mn-ea"/>
                          <a:ea typeface="+mn-ea"/>
                        </a:rPr>
                        <a:t>53.370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9774121"/>
                  </a:ext>
                </a:extLst>
              </a:tr>
              <a:tr h="294318">
                <a:tc>
                  <a:txBody>
                    <a:bodyPr/>
                    <a:lstStyle/>
                    <a:p>
                      <a:pPr algn="l" fontAlgn="b"/>
                      <a:r>
                        <a:rPr lang="ja-JP" altLang="en-US" sz="1600" b="0" i="0" u="none" strike="noStrike" dirty="0">
                          <a:effectLst/>
                          <a:latin typeface="+mn-ea"/>
                          <a:ea typeface="+mn-ea"/>
                        </a:rPr>
                        <a:t>登場人物らしさ</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altLang="ja-JP" sz="1600" b="0" i="0" u="none" strike="noStrike">
                          <a:effectLst/>
                          <a:latin typeface="+mn-ea"/>
                          <a:ea typeface="+mn-ea"/>
                        </a:rPr>
                        <a:t>37.104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4306274"/>
                  </a:ext>
                </a:extLst>
              </a:tr>
              <a:tr h="294318">
                <a:tc>
                  <a:txBody>
                    <a:bodyPr/>
                    <a:lstStyle/>
                    <a:p>
                      <a:pPr algn="l" fontAlgn="b"/>
                      <a:r>
                        <a:rPr lang="ja-JP" altLang="en-US" sz="1600" b="0" i="0" u="none" strike="noStrike" dirty="0">
                          <a:effectLst/>
                          <a:latin typeface="+mn-ea"/>
                          <a:ea typeface="+mn-ea"/>
                        </a:rPr>
                        <a:t>登場人物の言動の予測</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altLang="ja-JP" sz="1600" b="0" i="0" u="none" strike="noStrike">
                          <a:effectLst/>
                          <a:latin typeface="+mn-ea"/>
                          <a:ea typeface="+mn-ea"/>
                        </a:rPr>
                        <a:t>32.645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4678053"/>
                  </a:ext>
                </a:extLst>
              </a:tr>
              <a:tr h="294318">
                <a:tc>
                  <a:txBody>
                    <a:bodyPr/>
                    <a:lstStyle/>
                    <a:p>
                      <a:pPr algn="l" fontAlgn="b"/>
                      <a:r>
                        <a:rPr lang="ja-JP" altLang="en-US" sz="1600" b="0" i="0" u="none" strike="noStrike" dirty="0">
                          <a:effectLst/>
                          <a:latin typeface="+mn-ea"/>
                          <a:ea typeface="+mn-ea"/>
                        </a:rPr>
                        <a:t>商品の使われ方の予想</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r" fontAlgn="b"/>
                      <a:r>
                        <a:rPr lang="en-US" altLang="ja-JP" sz="1600" b="0" i="0" u="none" strike="noStrike">
                          <a:effectLst/>
                          <a:latin typeface="+mn-ea"/>
                          <a:ea typeface="+mn-ea"/>
                        </a:rPr>
                        <a:t>28.767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521853"/>
                  </a:ext>
                </a:extLst>
              </a:tr>
              <a:tr h="294318">
                <a:tc>
                  <a:txBody>
                    <a:bodyPr/>
                    <a:lstStyle/>
                    <a:p>
                      <a:pPr algn="l" fontAlgn="b"/>
                      <a:r>
                        <a:rPr lang="ja-JP" altLang="en-US" sz="1600" b="0" i="0" u="none" strike="noStrike" dirty="0">
                          <a:effectLst/>
                          <a:latin typeface="+mn-ea"/>
                          <a:ea typeface="+mn-ea"/>
                        </a:rPr>
                        <a:t>商品の一般的な使い方との乖離</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r" fontAlgn="b"/>
                      <a:r>
                        <a:rPr lang="en-US" altLang="ja-JP" sz="1600" b="0" i="0" u="none" strike="noStrike">
                          <a:effectLst/>
                          <a:latin typeface="+mn-ea"/>
                          <a:ea typeface="+mn-ea"/>
                        </a:rPr>
                        <a:t>32.277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5800848"/>
                  </a:ext>
                </a:extLst>
              </a:tr>
              <a:tr h="294318">
                <a:tc>
                  <a:txBody>
                    <a:bodyPr/>
                    <a:lstStyle/>
                    <a:p>
                      <a:pPr algn="l" fontAlgn="b"/>
                      <a:r>
                        <a:rPr lang="ja-JP" altLang="en-US" sz="1600" b="0" i="0" u="none" strike="noStrike" dirty="0">
                          <a:effectLst/>
                          <a:latin typeface="+mn-ea"/>
                          <a:ea typeface="+mn-ea"/>
                        </a:rPr>
                        <a:t>商品の使われ方の独創性</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r" fontAlgn="b"/>
                      <a:r>
                        <a:rPr lang="en-US" altLang="ja-JP" sz="1600" b="0" i="0" u="none" strike="noStrike">
                          <a:effectLst/>
                          <a:latin typeface="+mn-ea"/>
                          <a:ea typeface="+mn-ea"/>
                        </a:rPr>
                        <a:t>47.637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6209151"/>
                  </a:ext>
                </a:extLst>
              </a:tr>
              <a:tr h="294318">
                <a:tc>
                  <a:txBody>
                    <a:bodyPr/>
                    <a:lstStyle/>
                    <a:p>
                      <a:pPr algn="l" fontAlgn="b"/>
                      <a:r>
                        <a:rPr lang="ja-JP" altLang="en-US" sz="1600" b="0" i="0" u="none" strike="noStrike" dirty="0">
                          <a:effectLst/>
                          <a:latin typeface="+mn-ea"/>
                          <a:ea typeface="+mn-ea"/>
                        </a:rPr>
                        <a:t>ストーリー展開の予想との乖離</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fontAlgn="b"/>
                      <a:r>
                        <a:rPr lang="en-US" altLang="ja-JP" sz="1600" b="0" i="0" u="none" strike="noStrike">
                          <a:effectLst/>
                          <a:latin typeface="+mn-ea"/>
                          <a:ea typeface="+mn-ea"/>
                        </a:rPr>
                        <a:t>89.771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476365"/>
                  </a:ext>
                </a:extLst>
              </a:tr>
              <a:tr h="294318">
                <a:tc>
                  <a:txBody>
                    <a:bodyPr/>
                    <a:lstStyle/>
                    <a:p>
                      <a:pPr algn="l" fontAlgn="b"/>
                      <a:r>
                        <a:rPr lang="ja-JP" altLang="en-US" sz="1600" b="0" i="0" u="none" strike="noStrike" dirty="0">
                          <a:effectLst/>
                          <a:latin typeface="+mn-ea"/>
                          <a:ea typeface="+mn-ea"/>
                        </a:rPr>
                        <a:t>ストーリー展開の新奇性</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fontAlgn="b"/>
                      <a:r>
                        <a:rPr lang="en-US" altLang="ja-JP" sz="1600" b="0" i="0" u="none" strike="noStrike" dirty="0">
                          <a:effectLst/>
                          <a:latin typeface="+mn-ea"/>
                          <a:ea typeface="+mn-ea"/>
                        </a:rPr>
                        <a:t>95.009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172665"/>
                  </a:ext>
                </a:extLst>
              </a:tr>
              <a:tr h="294318">
                <a:tc>
                  <a:txBody>
                    <a:bodyPr/>
                    <a:lstStyle/>
                    <a:p>
                      <a:pPr algn="l" fontAlgn="b"/>
                      <a:r>
                        <a:rPr lang="ja-JP" altLang="en-US" sz="1600" b="0" i="0" u="none" strike="noStrike" dirty="0">
                          <a:effectLst/>
                          <a:latin typeface="+mn-ea"/>
                          <a:ea typeface="+mn-ea"/>
                        </a:rPr>
                        <a:t>ストーリー展開の常識との乖離</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r" fontAlgn="b"/>
                      <a:r>
                        <a:rPr lang="en-US" altLang="ja-JP" sz="1600" b="0" i="0" u="none" strike="noStrike" dirty="0">
                          <a:effectLst/>
                          <a:latin typeface="+mn-ea"/>
                          <a:ea typeface="+mn-ea"/>
                        </a:rPr>
                        <a:t>114.813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effectLst/>
                          <a:latin typeface="+mn-ea"/>
                          <a:ea typeface="+mn-ea"/>
                        </a:rPr>
                        <a:t>.000</a:t>
                      </a:r>
                      <a:r>
                        <a:rPr lang="en-US" sz="1600" b="0" i="0" u="none" strike="noStrike" baseline="30000" dirty="0">
                          <a:effectLst/>
                          <a:latin typeface="+mn-ea"/>
                          <a:ea typeface="+mn-ea"/>
                        </a:rPr>
                        <a:t>b</a:t>
                      </a:r>
                      <a:endParaRPr lang="en-US" sz="1600" b="0" i="0" u="none" strike="noStrike" dirty="0">
                        <a:effectLst/>
                        <a:latin typeface="+mn-ea"/>
                        <a:ea typeface="+mn-ea"/>
                      </a:endParaRP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6327404"/>
                  </a:ext>
                </a:extLst>
              </a:tr>
            </a:tbl>
          </a:graphicData>
        </a:graphic>
      </p:graphicFrame>
    </p:spTree>
    <p:extLst>
      <p:ext uri="{BB962C8B-B14F-4D97-AF65-F5344CB8AC3E}">
        <p14:creationId xmlns:p14="http://schemas.microsoft.com/office/powerpoint/2010/main" val="13785202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検証結果・仮説３</a:t>
            </a:r>
          </a:p>
        </p:txBody>
      </p:sp>
      <p:sp>
        <p:nvSpPr>
          <p:cNvPr id="6" name="正方形/長方形 5">
            <a:extLst>
              <a:ext uri="{FF2B5EF4-FFF2-40B4-BE49-F238E27FC236}">
                <a16:creationId xmlns:a16="http://schemas.microsoft.com/office/drawing/2014/main" id="{D5F4929C-EF18-44B9-8F17-D512EAC4CCF7}"/>
              </a:ext>
            </a:extLst>
          </p:cNvPr>
          <p:cNvSpPr/>
          <p:nvPr/>
        </p:nvSpPr>
        <p:spPr>
          <a:xfrm>
            <a:off x="8032789" y="5550387"/>
            <a:ext cx="3416350" cy="923330"/>
          </a:xfrm>
          <a:prstGeom prst="rect">
            <a:avLst/>
          </a:prstGeom>
        </p:spPr>
        <p:txBody>
          <a:bodyPr wrap="square">
            <a:spAutoFit/>
          </a:bodyPr>
          <a:lstStyle/>
          <a:p>
            <a:pPr lvl="0" eaLnBrk="0" fontAlgn="base" hangingPunct="0">
              <a:spcBef>
                <a:spcPct val="0"/>
              </a:spcBef>
              <a:spcAft>
                <a:spcPct val="0"/>
              </a:spcAft>
            </a:pPr>
            <a:r>
              <a:rPr kumimoji="0" lang="en-US" altLang="ja-JP" dirty="0">
                <a:solidFill>
                  <a:srgbClr val="454545"/>
                </a:solidFill>
                <a:latin typeface="Arial" panose="020B0604020202020204" pitchFamily="34" charset="0"/>
                <a:cs typeface="Arial" panose="020B0604020202020204" pitchFamily="34" charset="0"/>
              </a:rPr>
              <a:t>※</a:t>
            </a:r>
            <a:r>
              <a:rPr kumimoji="0" lang="ja-JP" altLang="en-US" dirty="0">
                <a:solidFill>
                  <a:srgbClr val="454545"/>
                </a:solidFill>
                <a:latin typeface="Arial" panose="020B0604020202020204" pitchFamily="34" charset="0"/>
                <a:cs typeface="Arial" panose="020B0604020202020204" pitchFamily="34" charset="0"/>
              </a:rPr>
              <a:t>単</a:t>
            </a:r>
            <a:r>
              <a:rPr kumimoji="0" lang="ja-JP" altLang="ja-JP" dirty="0">
                <a:solidFill>
                  <a:srgbClr val="454545"/>
                </a:solidFill>
                <a:latin typeface="Arial" panose="020B0604020202020204" pitchFamily="34" charset="0"/>
                <a:cs typeface="Arial" panose="020B0604020202020204" pitchFamily="34" charset="0"/>
              </a:rPr>
              <a:t>回帰式y＝a</a:t>
            </a:r>
            <a:r>
              <a:rPr kumimoji="0" lang="en-US" altLang="ja-JP" dirty="0">
                <a:solidFill>
                  <a:srgbClr val="454545"/>
                </a:solidFill>
                <a:latin typeface="Arial" panose="020B0604020202020204" pitchFamily="34" charset="0"/>
                <a:cs typeface="Arial" panose="020B0604020202020204" pitchFamily="34" charset="0"/>
              </a:rPr>
              <a:t>+b</a:t>
            </a:r>
            <a:r>
              <a:rPr kumimoji="0" lang="ja-JP" altLang="ja-JP" dirty="0">
                <a:solidFill>
                  <a:srgbClr val="454545"/>
                </a:solidFill>
                <a:latin typeface="Arial" panose="020B0604020202020204" pitchFamily="34" charset="0"/>
                <a:cs typeface="Arial" panose="020B0604020202020204" pitchFamily="34" charset="0"/>
              </a:rPr>
              <a:t>x</a:t>
            </a:r>
            <a:r>
              <a:rPr kumimoji="0" lang="ja-JP" altLang="en-US" dirty="0">
                <a:solidFill>
                  <a:srgbClr val="454545"/>
                </a:solidFill>
                <a:latin typeface="Arial" panose="020B0604020202020204" pitchFamily="34" charset="0"/>
                <a:cs typeface="Arial" panose="020B0604020202020204" pitchFamily="34" charset="0"/>
              </a:rPr>
              <a:t>において、</a:t>
            </a:r>
            <a:endParaRPr kumimoji="0" lang="en-US" altLang="ja-JP" dirty="0">
              <a:solidFill>
                <a:srgbClr val="454545"/>
              </a:solidFill>
              <a:latin typeface="Arial" panose="020B0604020202020204" pitchFamily="34" charset="0"/>
              <a:cs typeface="Arial" panose="020B0604020202020204" pitchFamily="34" charset="0"/>
            </a:endParaRPr>
          </a:p>
          <a:p>
            <a:pPr lvl="0" eaLnBrk="0" fontAlgn="base" hangingPunct="0">
              <a:spcBef>
                <a:spcPct val="0"/>
              </a:spcBef>
              <a:spcAft>
                <a:spcPct val="0"/>
              </a:spcAft>
            </a:pPr>
            <a:r>
              <a:rPr kumimoji="0" lang="ja-JP" altLang="en-US" dirty="0">
                <a:solidFill>
                  <a:srgbClr val="454545"/>
                </a:solidFill>
                <a:latin typeface="Arial" panose="020B0604020202020204" pitchFamily="34" charset="0"/>
                <a:cs typeface="Arial" panose="020B0604020202020204" pitchFamily="34" charset="0"/>
              </a:rPr>
              <a:t>　ｙをアレンジ欲</a:t>
            </a:r>
            <a:endParaRPr kumimoji="0" lang="en-US" altLang="ja-JP" dirty="0">
              <a:solidFill>
                <a:srgbClr val="454545"/>
              </a:solidFill>
              <a:latin typeface="Arial" panose="020B0604020202020204" pitchFamily="34" charset="0"/>
              <a:cs typeface="Arial" panose="020B0604020202020204" pitchFamily="34" charset="0"/>
            </a:endParaRPr>
          </a:p>
          <a:p>
            <a:pPr lvl="0" eaLnBrk="0" fontAlgn="base" hangingPunct="0">
              <a:spcBef>
                <a:spcPct val="0"/>
              </a:spcBef>
              <a:spcAft>
                <a:spcPct val="0"/>
              </a:spcAft>
            </a:pPr>
            <a:r>
              <a:rPr kumimoji="0" lang="ja-JP" altLang="en-US" dirty="0">
                <a:solidFill>
                  <a:srgbClr val="454545"/>
                </a:solidFill>
                <a:latin typeface="Arial" panose="020B0604020202020204" pitchFamily="34" charset="0"/>
                <a:cs typeface="Arial" panose="020B0604020202020204" pitchFamily="34" charset="0"/>
              </a:rPr>
              <a:t>　ｘを構造的不適合　とした</a:t>
            </a:r>
            <a:endParaRPr kumimoji="0" lang="en-US" altLang="ja-JP" dirty="0">
              <a:solidFill>
                <a:srgbClr val="454545"/>
              </a:solidFill>
              <a:latin typeface="Arial" panose="020B0604020202020204" pitchFamily="34" charset="0"/>
              <a:cs typeface="Arial" panose="020B0604020202020204" pitchFamily="34" charset="0"/>
            </a:endParaRPr>
          </a:p>
        </p:txBody>
      </p:sp>
      <p:sp>
        <p:nvSpPr>
          <p:cNvPr id="7" name="角丸四角形 10">
            <a:extLst>
              <a:ext uri="{FF2B5EF4-FFF2-40B4-BE49-F238E27FC236}">
                <a16:creationId xmlns:a16="http://schemas.microsoft.com/office/drawing/2014/main" id="{9CBB5D4E-73CF-4099-873D-FF1ED70FE5F2}"/>
              </a:ext>
            </a:extLst>
          </p:cNvPr>
          <p:cNvSpPr/>
          <p:nvPr/>
        </p:nvSpPr>
        <p:spPr>
          <a:xfrm>
            <a:off x="6351886" y="310480"/>
            <a:ext cx="5482305" cy="1522362"/>
          </a:xfrm>
          <a:prstGeom prst="roundRect">
            <a:avLst/>
          </a:prstGeom>
          <a:no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eaLnBrk="0" fontAlgn="base" hangingPunct="0">
              <a:spcBef>
                <a:spcPct val="0"/>
              </a:spcBef>
              <a:spcAft>
                <a:spcPct val="0"/>
              </a:spcAft>
            </a:pPr>
            <a:r>
              <a:rPr kumimoji="0" lang="ja-JP" altLang="en-US" dirty="0">
                <a:solidFill>
                  <a:srgbClr val="454545"/>
                </a:solidFill>
                <a:latin typeface="Arial" panose="020B0604020202020204" pitchFamily="34" charset="0"/>
                <a:cs typeface="Arial" panose="020B0604020202020204" pitchFamily="34" charset="0"/>
              </a:rPr>
              <a:t>構造的不適合を測る全ての質問において</a:t>
            </a:r>
            <a:endParaRPr kumimoji="0" lang="en-US" altLang="ja-JP" dirty="0">
              <a:solidFill>
                <a:srgbClr val="454545"/>
              </a:solidFill>
              <a:latin typeface="Arial" panose="020B0604020202020204" pitchFamily="34" charset="0"/>
              <a:cs typeface="Arial" panose="020B0604020202020204" pitchFamily="34" charset="0"/>
            </a:endParaRPr>
          </a:p>
          <a:p>
            <a:pPr lvl="0" algn="ctr" eaLnBrk="0" fontAlgn="base" hangingPunct="0">
              <a:spcBef>
                <a:spcPct val="0"/>
              </a:spcBef>
              <a:spcAft>
                <a:spcPct val="0"/>
              </a:spcAft>
            </a:pPr>
            <a:r>
              <a:rPr kumimoji="0" lang="en-US" altLang="ja-JP" dirty="0">
                <a:solidFill>
                  <a:srgbClr val="454545"/>
                </a:solidFill>
                <a:latin typeface="Arial" panose="020B0604020202020204" pitchFamily="34" charset="0"/>
                <a:cs typeface="Arial" panose="020B0604020202020204" pitchFamily="34" charset="0"/>
              </a:rPr>
              <a:t>0.1</a:t>
            </a:r>
            <a:r>
              <a:rPr kumimoji="0" lang="ja-JP" altLang="en-US" dirty="0">
                <a:solidFill>
                  <a:srgbClr val="454545"/>
                </a:solidFill>
                <a:latin typeface="Arial" panose="020B0604020202020204" pitchFamily="34" charset="0"/>
                <a:cs typeface="Arial" panose="020B0604020202020204" pitchFamily="34" charset="0"/>
              </a:rPr>
              <a:t>％水準で統計的に有意だったため、</a:t>
            </a:r>
            <a:endParaRPr kumimoji="0" lang="en-US" altLang="ja-JP" dirty="0">
              <a:solidFill>
                <a:srgbClr val="454545"/>
              </a:solidFill>
              <a:latin typeface="Arial" panose="020B0604020202020204" pitchFamily="34" charset="0"/>
              <a:cs typeface="Arial" panose="020B0604020202020204" pitchFamily="34" charset="0"/>
            </a:endParaRPr>
          </a:p>
          <a:p>
            <a:pPr lvl="0" algn="ctr" eaLnBrk="0" fontAlgn="base" hangingPunct="0">
              <a:spcBef>
                <a:spcPct val="0"/>
              </a:spcBef>
              <a:spcAft>
                <a:spcPct val="0"/>
              </a:spcAft>
            </a:pPr>
            <a:r>
              <a:rPr kumimoji="0" lang="ja-JP" altLang="en-US" dirty="0">
                <a:solidFill>
                  <a:srgbClr val="454545"/>
                </a:solidFill>
                <a:latin typeface="Arial" panose="020B0604020202020204" pitchFamily="34" charset="0"/>
                <a:cs typeface="Arial" panose="020B0604020202020204" pitchFamily="34" charset="0"/>
              </a:rPr>
              <a:t>広告の構造的不適合が大きくなると</a:t>
            </a:r>
            <a:endParaRPr kumimoji="0" lang="en-US" altLang="ja-JP" dirty="0">
              <a:solidFill>
                <a:srgbClr val="454545"/>
              </a:solidFill>
              <a:latin typeface="Arial" panose="020B0604020202020204" pitchFamily="34" charset="0"/>
              <a:cs typeface="Arial" panose="020B0604020202020204" pitchFamily="34" charset="0"/>
            </a:endParaRPr>
          </a:p>
          <a:p>
            <a:pPr lvl="0" algn="ctr" eaLnBrk="0" fontAlgn="base" hangingPunct="0">
              <a:spcBef>
                <a:spcPct val="0"/>
              </a:spcBef>
              <a:spcAft>
                <a:spcPct val="0"/>
              </a:spcAft>
            </a:pPr>
            <a:r>
              <a:rPr kumimoji="0" lang="ja-JP" altLang="en-US" dirty="0">
                <a:solidFill>
                  <a:srgbClr val="454545"/>
                </a:solidFill>
                <a:latin typeface="Arial" panose="020B0604020202020204" pitchFamily="34" charset="0"/>
                <a:cs typeface="Arial" panose="020B0604020202020204" pitchFamily="34" charset="0"/>
              </a:rPr>
              <a:t>アレンジ欲も大きくなることがわかる</a:t>
            </a:r>
            <a:endParaRPr kumimoji="0" lang="ja-JP" altLang="ja-JP" dirty="0">
              <a:solidFill>
                <a:schemeClr val="tx1"/>
              </a:solidFill>
            </a:endParaRPr>
          </a:p>
        </p:txBody>
      </p:sp>
      <p:graphicFrame>
        <p:nvGraphicFramePr>
          <p:cNvPr id="13" name="表 12"/>
          <p:cNvGraphicFramePr>
            <a:graphicFrameLocks noGrp="1"/>
          </p:cNvGraphicFramePr>
          <p:nvPr/>
        </p:nvGraphicFramePr>
        <p:xfrm>
          <a:off x="301640" y="1084881"/>
          <a:ext cx="7106550" cy="5587706"/>
        </p:xfrm>
        <a:graphic>
          <a:graphicData uri="http://schemas.openxmlformats.org/drawingml/2006/table">
            <a:tbl>
              <a:tblPr/>
              <a:tblGrid>
                <a:gridCol w="3756866">
                  <a:extLst>
                    <a:ext uri="{9D8B030D-6E8A-4147-A177-3AD203B41FA5}">
                      <a16:colId xmlns:a16="http://schemas.microsoft.com/office/drawing/2014/main" val="20000"/>
                    </a:ext>
                  </a:extLst>
                </a:gridCol>
                <a:gridCol w="936973">
                  <a:extLst>
                    <a:ext uri="{9D8B030D-6E8A-4147-A177-3AD203B41FA5}">
                      <a16:colId xmlns:a16="http://schemas.microsoft.com/office/drawing/2014/main" val="20001"/>
                    </a:ext>
                  </a:extLst>
                </a:gridCol>
                <a:gridCol w="1323477">
                  <a:extLst>
                    <a:ext uri="{9D8B030D-6E8A-4147-A177-3AD203B41FA5}">
                      <a16:colId xmlns:a16="http://schemas.microsoft.com/office/drawing/2014/main" val="20002"/>
                    </a:ext>
                  </a:extLst>
                </a:gridCol>
                <a:gridCol w="1089234">
                  <a:extLst>
                    <a:ext uri="{9D8B030D-6E8A-4147-A177-3AD203B41FA5}">
                      <a16:colId xmlns:a16="http://schemas.microsoft.com/office/drawing/2014/main" val="20003"/>
                    </a:ext>
                  </a:extLst>
                </a:gridCol>
              </a:tblGrid>
              <a:tr h="254475">
                <a:tc gridSpan="4">
                  <a:txBody>
                    <a:bodyPr/>
                    <a:lstStyle/>
                    <a:p>
                      <a:pPr algn="ctr" fontAlgn="ctr"/>
                      <a:endParaRPr lang="en-US" sz="1600" b="1" i="0" u="none" strike="noStrike" dirty="0">
                        <a:solidFill>
                          <a:srgbClr val="000000"/>
                        </a:solidFill>
                        <a:effectLst/>
                        <a:latin typeface="MS Gothic" panose="020B0609070205080204" pitchFamily="49" charset="-128"/>
                        <a:ea typeface="MS Gothic" panose="020B0609070205080204" pitchFamily="49" charset="-128"/>
                      </a:endParaRPr>
                    </a:p>
                  </a:txBody>
                  <a:tcPr marL="6328" marR="6328" marT="6328"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502513">
                <a:tc rowSpan="2">
                  <a:txBody>
                    <a:bodyPr/>
                    <a:lstStyle/>
                    <a:p>
                      <a:pPr algn="ctr" fontAlgn="b"/>
                      <a:endParaRPr lang="ja-JP" altLang="en-US" sz="1600" b="0" i="0" u="none" strike="noStrike" dirty="0">
                        <a:solidFill>
                          <a:srgbClr val="000000"/>
                        </a:solidFill>
                        <a:effectLst/>
                        <a:latin typeface="MS Gothic" panose="020B0609070205080204" pitchFamily="49" charset="-128"/>
                        <a:ea typeface="MS Gothic" panose="020B0609070205080204" pitchFamily="49" charset="-128"/>
                      </a:endParaRPr>
                    </a:p>
                  </a:txBody>
                  <a:tcPr marL="6328" marR="6328" marT="6328"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zh-TW" altLang="en-US"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非標準化係数</a:t>
                      </a:r>
                    </a:p>
                  </a:txBody>
                  <a:tcPr marL="6328" marR="6328" marT="6328"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游ゴシック Regular" panose="020B0400000000000000" pitchFamily="50" charset="-128"/>
                        <a:ea typeface="游ゴシック Regular" panose="020B0400000000000000" pitchFamily="50" charset="-128"/>
                      </a:endParaRPr>
                    </a:p>
                  </a:txBody>
                  <a:tcPr marL="6328" marR="6328" marT="6328" marB="0" anchor="ctr">
                    <a:lnL>
                      <a:noFill/>
                    </a:lnL>
                    <a:lnR>
                      <a:noFill/>
                    </a:lnR>
                    <a:lnT>
                      <a:noFill/>
                    </a:lnT>
                    <a:lnB>
                      <a:noFill/>
                    </a:lnB>
                  </a:tcPr>
                </a:tc>
                <a:tc>
                  <a:txBody>
                    <a:bodyPr/>
                    <a:lstStyle/>
                    <a:p>
                      <a:pPr algn="l" fontAlgn="ctr"/>
                      <a:endParaRPr lang="ja-JP" altLang="en-US" sz="900" b="0" i="0" u="none" strike="noStrike" dirty="0">
                        <a:solidFill>
                          <a:srgbClr val="000000"/>
                        </a:solidFill>
                        <a:effectLst/>
                        <a:latin typeface="游ゴシック Regular" panose="020B0400000000000000" pitchFamily="50" charset="-128"/>
                        <a:ea typeface="游ゴシック Regular" panose="020B0400000000000000" pitchFamily="50" charset="-128"/>
                      </a:endParaRPr>
                    </a:p>
                  </a:txBody>
                  <a:tcPr marL="6328" marR="6328" marT="6328" marB="0" anchor="ctr">
                    <a:lnL>
                      <a:noFill/>
                    </a:lnL>
                    <a:lnR>
                      <a:noFill/>
                    </a:lnR>
                    <a:lnT>
                      <a:noFill/>
                    </a:lnT>
                    <a:lnB>
                      <a:noFill/>
                    </a:lnB>
                  </a:tcPr>
                </a:tc>
                <a:extLst>
                  <a:ext uri="{0D108BD9-81ED-4DB2-BD59-A6C34878D82A}">
                    <a16:rowId xmlns:a16="http://schemas.microsoft.com/office/drawing/2014/main" val="10001"/>
                  </a:ext>
                </a:extLst>
              </a:tr>
              <a:tr h="254475">
                <a:tc vMerge="1">
                  <a:txBody>
                    <a:bodyPr/>
                    <a:lstStyle/>
                    <a:p>
                      <a:endParaRPr kumimoji="1" lang="ja-JP" altLang="en-US"/>
                    </a:p>
                  </a:txBody>
                  <a:tcPr/>
                </a:tc>
                <a:tc>
                  <a:txBody>
                    <a:bodyPr/>
                    <a:lstStyle/>
                    <a:p>
                      <a:pPr algn="ctr" fontAlgn="b"/>
                      <a:r>
                        <a:rPr lang="en-US"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B</a:t>
                      </a:r>
                    </a:p>
                  </a:txBody>
                  <a:tcPr marL="6328" marR="6328" marT="63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t </a:t>
                      </a:r>
                      <a:r>
                        <a:rPr lang="ja-JP" altLang="en-US"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値</a:t>
                      </a:r>
                    </a:p>
                  </a:txBody>
                  <a:tcPr marL="6328" marR="6328" marT="632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600" b="0" i="0" u="none" strike="noStrike">
                          <a:solidFill>
                            <a:srgbClr val="000000"/>
                          </a:solidFill>
                          <a:effectLst/>
                          <a:latin typeface="游ゴシック Regular" panose="020B0400000000000000" pitchFamily="50" charset="-128"/>
                          <a:ea typeface="游ゴシック Regular" panose="020B0400000000000000" pitchFamily="50" charset="-128"/>
                        </a:rPr>
                        <a:t>有意確率</a:t>
                      </a:r>
                    </a:p>
                  </a:txBody>
                  <a:tcPr marL="6328" marR="6328" marT="6328"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1.540</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9.713</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登場人物の元あるイメージとの乖離</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0.403</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7.305</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1.645</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9.734</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登場人物らしさ</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0.362</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6.091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1.582</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8.401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登場人物の言動の予測</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2CC"/>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0.331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5.714</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1.703</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10.414</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商品の使われ方の予想</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0.290</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5.363</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1.658</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10.167</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商品の一般的な使い方との乖離</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0.302</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5.681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1.365</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7.690</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商品の使われ方の独創性</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EBF7"/>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0.357</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6.902</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1.128</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7.146</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ストーリー展開の予想との乖離</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0.471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9.475</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600" b="0" i="0" u="none" strike="noStrike">
                          <a:solidFill>
                            <a:srgbClr val="000000"/>
                          </a:solidFill>
                          <a:effectLst/>
                          <a:latin typeface="游ゴシック Regular" panose="020B0400000000000000" pitchFamily="50" charset="-128"/>
                          <a:ea typeface="游ゴシック Regular" panose="020B0400000000000000" pitchFamily="50" charset="-128"/>
                        </a:rPr>
                        <a:t>1.062</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6.628</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254475">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ストーリー展開の新奇性</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0.463</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9.747</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54475">
                <a:tc>
                  <a:txBody>
                    <a:bodyPr/>
                    <a:lstStyle/>
                    <a:p>
                      <a:pPr algn="l" fontAlgn="t"/>
                      <a:r>
                        <a:rPr lang="en-US" altLang="ja-JP" sz="1600" b="0" i="0" u="none" strike="noStrike" dirty="0">
                          <a:solidFill>
                            <a:srgbClr val="000000"/>
                          </a:solidFill>
                          <a:effectLst/>
                          <a:latin typeface="+mn-ea"/>
                          <a:ea typeface="+mn-ea"/>
                        </a:rPr>
                        <a:t>(</a:t>
                      </a:r>
                      <a:r>
                        <a:rPr lang="ja-JP" altLang="en-US" sz="1600" b="0" i="0" u="none" strike="noStrike" dirty="0">
                          <a:solidFill>
                            <a:srgbClr val="000000"/>
                          </a:solidFill>
                          <a:effectLst/>
                          <a:latin typeface="+mn-ea"/>
                          <a:ea typeface="+mn-ea"/>
                        </a:rPr>
                        <a:t>定数</a:t>
                      </a:r>
                      <a:r>
                        <a:rPr lang="en-US" altLang="ja-JP" sz="1600" b="0" i="0" u="none" strike="noStrike" dirty="0">
                          <a:solidFill>
                            <a:srgbClr val="000000"/>
                          </a:solidFill>
                          <a:effectLst/>
                          <a:latin typeface="+mn-ea"/>
                          <a:ea typeface="+mn-ea"/>
                        </a:rPr>
                        <a:t>)</a:t>
                      </a:r>
                    </a:p>
                  </a:txBody>
                  <a:tcPr marL="6328" marR="6328" marT="632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1.211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8.971</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246227">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游ゴシック Regular"/>
                        </a:rPr>
                        <a:t>ストーリー展開の常識との乖離</a:t>
                      </a:r>
                    </a:p>
                  </a:txBody>
                  <a:tcPr marL="6328" marR="6328" marT="632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0.470</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10.715</a:t>
                      </a:r>
                    </a:p>
                  </a:txBody>
                  <a:tcPr marL="6328" marR="6328" marT="63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altLang="ja-JP" sz="1600" b="0" i="0" u="none" strike="noStrike" dirty="0">
                          <a:solidFill>
                            <a:srgbClr val="000000"/>
                          </a:solidFill>
                          <a:effectLst/>
                          <a:latin typeface="游ゴシック Regular" panose="020B0400000000000000" pitchFamily="50" charset="-128"/>
                          <a:ea typeface="游ゴシック Regular" panose="020B0400000000000000" pitchFamily="50" charset="-128"/>
                        </a:rPr>
                        <a:t>0.000</a:t>
                      </a:r>
                    </a:p>
                  </a:txBody>
                  <a:tcPr marL="6328" marR="6328" marT="632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grpSp>
        <p:nvGrpSpPr>
          <p:cNvPr id="12" name="グループ化 6">
            <a:extLst>
              <a:ext uri="{FF2B5EF4-FFF2-40B4-BE49-F238E27FC236}">
                <a16:creationId xmlns:a16="http://schemas.microsoft.com/office/drawing/2014/main" id="{F7A92C31-C5C9-45EE-A974-C3E2500FAC41}"/>
              </a:ext>
            </a:extLst>
          </p:cNvPr>
          <p:cNvGrpSpPr/>
          <p:nvPr/>
        </p:nvGrpSpPr>
        <p:grpSpPr>
          <a:xfrm>
            <a:off x="9317485" y="1688694"/>
            <a:ext cx="2432611" cy="1464465"/>
            <a:chOff x="1546288" y="2813875"/>
            <a:chExt cx="2781871" cy="1668516"/>
          </a:xfrm>
        </p:grpSpPr>
        <p:sp>
          <p:nvSpPr>
            <p:cNvPr id="14" name="テキスト ボックス 13">
              <a:extLst>
                <a:ext uri="{FF2B5EF4-FFF2-40B4-BE49-F238E27FC236}">
                  <a16:creationId xmlns:a16="http://schemas.microsoft.com/office/drawing/2014/main" id="{D898B920-475A-4D72-97C3-208308FF06C0}"/>
                </a:ext>
              </a:extLst>
            </p:cNvPr>
            <p:cNvSpPr txBox="1"/>
            <p:nvPr/>
          </p:nvSpPr>
          <p:spPr>
            <a:xfrm>
              <a:off x="1609195" y="2813875"/>
              <a:ext cx="2656060" cy="1260528"/>
            </a:xfrm>
            <a:prstGeom prst="rect">
              <a:avLst/>
            </a:prstGeom>
            <a:noFill/>
          </p:spPr>
          <p:txBody>
            <a:bodyPr wrap="square" rtlCol="0">
              <a:spAutoFit/>
            </a:bodyPr>
            <a:lstStyle/>
            <a:p>
              <a:r>
                <a:rPr kumimoji="1" lang="ja-JP" altLang="en-US" sz="8000" b="1" dirty="0">
                  <a:solidFill>
                    <a:srgbClr val="DB6443"/>
                  </a:solidFill>
                  <a:latin typeface="HGS創英角ｺﾞｼｯｸUB" panose="020B0900000000000000" pitchFamily="50" charset="-128"/>
                  <a:ea typeface="HGS創英角ｺﾞｼｯｸUB" panose="020B0900000000000000" pitchFamily="50" charset="-128"/>
                </a:rPr>
                <a:t>支持</a:t>
              </a:r>
            </a:p>
          </p:txBody>
        </p:sp>
        <p:sp>
          <p:nvSpPr>
            <p:cNvPr id="15" name="角丸四角形 7">
              <a:extLst>
                <a:ext uri="{FF2B5EF4-FFF2-40B4-BE49-F238E27FC236}">
                  <a16:creationId xmlns:a16="http://schemas.microsoft.com/office/drawing/2014/main" id="{50922FDF-1024-4148-8FA4-277CFF6ADAE5}"/>
                </a:ext>
              </a:extLst>
            </p:cNvPr>
            <p:cNvSpPr/>
            <p:nvPr/>
          </p:nvSpPr>
          <p:spPr>
            <a:xfrm>
              <a:off x="1546288" y="2848290"/>
              <a:ext cx="2781871" cy="1634101"/>
            </a:xfrm>
            <a:prstGeom prst="roundRect">
              <a:avLst/>
            </a:prstGeom>
            <a:noFill/>
            <a:ln w="177800">
              <a:solidFill>
                <a:srgbClr val="DB644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D0E2DB6B-9798-45E8-BD2A-970885D52E48}"/>
                </a:ext>
              </a:extLst>
            </p:cNvPr>
            <p:cNvSpPr txBox="1"/>
            <p:nvPr/>
          </p:nvSpPr>
          <p:spPr>
            <a:xfrm>
              <a:off x="3353369" y="3567213"/>
              <a:ext cx="821913" cy="350661"/>
            </a:xfrm>
            <a:prstGeom prst="rect">
              <a:avLst/>
            </a:prstGeom>
            <a:noFill/>
          </p:spPr>
          <p:txBody>
            <a:bodyPr wrap="square" rtlCol="0">
              <a:spAutoFit/>
            </a:bodyPr>
            <a:lstStyle/>
            <a:p>
              <a:r>
                <a:rPr kumimoji="1" lang="ja-JP" altLang="en-US" sz="1400" dirty="0">
                  <a:solidFill>
                    <a:schemeClr val="bg1"/>
                  </a:solidFill>
                  <a:latin typeface="HGP創英角ｺﾞｼｯｸUB" panose="020B0900000000000000" pitchFamily="50" charset="-128"/>
                  <a:ea typeface="HGP創英角ｺﾞｼｯｸUB" panose="020B0900000000000000" pitchFamily="50" charset="-128"/>
                </a:rPr>
                <a:t>シジ</a:t>
              </a:r>
            </a:p>
          </p:txBody>
        </p:sp>
      </p:grpSp>
      <p:sp>
        <p:nvSpPr>
          <p:cNvPr id="10" name="角丸四角形 26">
            <a:extLst>
              <a:ext uri="{FF2B5EF4-FFF2-40B4-BE49-F238E27FC236}">
                <a16:creationId xmlns:a16="http://schemas.microsoft.com/office/drawing/2014/main" id="{862DC217-7624-4C1C-B7C2-557BA8975113}"/>
              </a:ext>
            </a:extLst>
          </p:cNvPr>
          <p:cNvSpPr/>
          <p:nvPr/>
        </p:nvSpPr>
        <p:spPr>
          <a:xfrm>
            <a:off x="6675023" y="2050617"/>
            <a:ext cx="733167" cy="4621970"/>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043A1E5F-E7C1-4781-B579-207B32969291}"/>
              </a:ext>
            </a:extLst>
          </p:cNvPr>
          <p:cNvSpPr txBox="1"/>
          <p:nvPr/>
        </p:nvSpPr>
        <p:spPr>
          <a:xfrm>
            <a:off x="357809" y="1490633"/>
            <a:ext cx="5018904" cy="400110"/>
          </a:xfrm>
          <a:prstGeom prst="rect">
            <a:avLst/>
          </a:prstGeom>
          <a:noFill/>
        </p:spPr>
        <p:txBody>
          <a:bodyPr wrap="square" rtlCol="0">
            <a:spAutoFit/>
          </a:bodyPr>
          <a:lstStyle/>
          <a:p>
            <a:r>
              <a:rPr lang="en-US" altLang="ja-JP" sz="2000" dirty="0"/>
              <a:t>【</a:t>
            </a:r>
            <a:r>
              <a:rPr lang="ja-JP" altLang="en-US" sz="2000" dirty="0"/>
              <a:t>単回帰分析</a:t>
            </a:r>
            <a:r>
              <a:rPr lang="en-US" altLang="ja-JP" sz="2000" dirty="0"/>
              <a:t>】</a:t>
            </a:r>
            <a:endParaRPr kumimoji="1" lang="ja-JP" altLang="en-US" sz="2000" dirty="0"/>
          </a:p>
        </p:txBody>
      </p:sp>
      <p:sp>
        <p:nvSpPr>
          <p:cNvPr id="3" name="スライド番号プレースホルダー 2">
            <a:extLst>
              <a:ext uri="{FF2B5EF4-FFF2-40B4-BE49-F238E27FC236}">
                <a16:creationId xmlns:a16="http://schemas.microsoft.com/office/drawing/2014/main" id="{AD798D7F-5DDA-4002-82DF-F77D15490BBB}"/>
              </a:ext>
            </a:extLst>
          </p:cNvPr>
          <p:cNvSpPr>
            <a:spLocks noGrp="1"/>
          </p:cNvSpPr>
          <p:nvPr>
            <p:ph type="sldNum" sz="quarter" idx="12"/>
          </p:nvPr>
        </p:nvSpPr>
        <p:spPr/>
        <p:txBody>
          <a:bodyPr/>
          <a:lstStyle/>
          <a:p>
            <a:fld id="{A0425D7D-E298-47E0-9EE2-10DA9891358A}" type="slidenum">
              <a:rPr lang="ja-JP" altLang="en-US" smtClean="0"/>
              <a:pPr/>
              <a:t>54</a:t>
            </a:fld>
            <a:endParaRPr lang="ja-JP" altLang="en-US" dirty="0"/>
          </a:p>
        </p:txBody>
      </p:sp>
    </p:spTree>
    <p:extLst>
      <p:ext uri="{BB962C8B-B14F-4D97-AF65-F5344CB8AC3E}">
        <p14:creationId xmlns:p14="http://schemas.microsoft.com/office/powerpoint/2010/main" val="8966771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検証結果・仮説４</a:t>
            </a:r>
          </a:p>
        </p:txBody>
      </p:sp>
      <p:sp>
        <p:nvSpPr>
          <p:cNvPr id="5" name="スライド番号プレースホルダー 3"/>
          <p:cNvSpPr txBox="1">
            <a:spLocks/>
          </p:cNvSpPr>
          <p:nvPr/>
        </p:nvSpPr>
        <p:spPr>
          <a:xfrm>
            <a:off x="8863589" y="63103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A0425D7D-E298-47E0-9EE2-10DA9891358A}" type="slidenum">
              <a:rPr lang="ja-JP" altLang="en-US" smtClean="0"/>
              <a:pPr/>
              <a:t>55</a:t>
            </a:fld>
            <a:endParaRPr lang="ja-JP" altLang="en-US" dirty="0"/>
          </a:p>
        </p:txBody>
      </p:sp>
      <p:sp>
        <p:nvSpPr>
          <p:cNvPr id="6" name="矢印: 右 2">
            <a:extLst>
              <a:ext uri="{FF2B5EF4-FFF2-40B4-BE49-F238E27FC236}">
                <a16:creationId xmlns:a16="http://schemas.microsoft.com/office/drawing/2014/main" id="{CFBA41CA-C7B3-469A-9D3E-6B676808B685}"/>
              </a:ext>
            </a:extLst>
          </p:cNvPr>
          <p:cNvSpPr/>
          <p:nvPr/>
        </p:nvSpPr>
        <p:spPr>
          <a:xfrm>
            <a:off x="3070799" y="5996060"/>
            <a:ext cx="685963" cy="530411"/>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D62717E4-E4D7-4CBF-B641-4F1359F6EB49}"/>
              </a:ext>
            </a:extLst>
          </p:cNvPr>
          <p:cNvSpPr txBox="1"/>
          <p:nvPr/>
        </p:nvSpPr>
        <p:spPr>
          <a:xfrm>
            <a:off x="393700" y="3079603"/>
            <a:ext cx="3148470" cy="369332"/>
          </a:xfrm>
          <a:prstGeom prst="rect">
            <a:avLst/>
          </a:prstGeom>
          <a:noFill/>
        </p:spPr>
        <p:txBody>
          <a:bodyPr wrap="square" rtlCol="0">
            <a:spAutoFit/>
          </a:bodyPr>
          <a:lstStyle/>
          <a:p>
            <a:pPr algn="ctr"/>
            <a:r>
              <a:rPr lang="en-US" altLang="ja-JP" dirty="0"/>
              <a:t>【</a:t>
            </a:r>
            <a:r>
              <a:rPr lang="ja-JP" altLang="en-US" dirty="0"/>
              <a:t>登場人物の意外性</a:t>
            </a:r>
            <a:r>
              <a:rPr lang="en-US" altLang="ja-JP" dirty="0"/>
              <a:t>】</a:t>
            </a:r>
            <a:endParaRPr kumimoji="1" lang="ja-JP" altLang="en-US" dirty="0"/>
          </a:p>
        </p:txBody>
      </p:sp>
      <p:sp>
        <p:nvSpPr>
          <p:cNvPr id="11" name="テキスト ボックス 10">
            <a:extLst>
              <a:ext uri="{FF2B5EF4-FFF2-40B4-BE49-F238E27FC236}">
                <a16:creationId xmlns:a16="http://schemas.microsoft.com/office/drawing/2014/main" id="{C4F8B2BA-FBB3-4D51-AD2E-CEEDFC24DDAA}"/>
              </a:ext>
            </a:extLst>
          </p:cNvPr>
          <p:cNvSpPr txBox="1"/>
          <p:nvPr/>
        </p:nvSpPr>
        <p:spPr>
          <a:xfrm>
            <a:off x="4359362" y="2728549"/>
            <a:ext cx="4045058" cy="369332"/>
          </a:xfrm>
          <a:prstGeom prst="rect">
            <a:avLst/>
          </a:prstGeom>
          <a:noFill/>
        </p:spPr>
        <p:txBody>
          <a:bodyPr wrap="square" rtlCol="0">
            <a:spAutoFit/>
          </a:bodyPr>
          <a:lstStyle/>
          <a:p>
            <a:r>
              <a:rPr kumimoji="1" lang="en-US" altLang="ja-JP" dirty="0"/>
              <a:t>【</a:t>
            </a:r>
            <a:r>
              <a:rPr kumimoji="1" lang="ja-JP" altLang="en-US" dirty="0"/>
              <a:t>商品の使い方の</a:t>
            </a:r>
            <a:r>
              <a:rPr lang="ja-JP" altLang="en-US" dirty="0"/>
              <a:t>意外性</a:t>
            </a:r>
            <a:r>
              <a:rPr lang="en-US" altLang="ja-JP" dirty="0"/>
              <a:t>】</a:t>
            </a:r>
            <a:endParaRPr kumimoji="1" lang="ja-JP" altLang="en-US" dirty="0"/>
          </a:p>
        </p:txBody>
      </p:sp>
      <p:sp>
        <p:nvSpPr>
          <p:cNvPr id="12" name="テキスト ボックス 11">
            <a:extLst>
              <a:ext uri="{FF2B5EF4-FFF2-40B4-BE49-F238E27FC236}">
                <a16:creationId xmlns:a16="http://schemas.microsoft.com/office/drawing/2014/main" id="{C1744FCB-0D13-4843-AA9E-31C298B278A2}"/>
              </a:ext>
            </a:extLst>
          </p:cNvPr>
          <p:cNvSpPr txBox="1"/>
          <p:nvPr/>
        </p:nvSpPr>
        <p:spPr>
          <a:xfrm>
            <a:off x="8404419" y="3069592"/>
            <a:ext cx="3202369" cy="369332"/>
          </a:xfrm>
          <a:prstGeom prst="rect">
            <a:avLst/>
          </a:prstGeom>
          <a:noFill/>
        </p:spPr>
        <p:txBody>
          <a:bodyPr wrap="square" rtlCol="0">
            <a:spAutoFit/>
          </a:bodyPr>
          <a:lstStyle/>
          <a:p>
            <a:pPr algn="ctr"/>
            <a:r>
              <a:rPr lang="en-US" altLang="ja-JP" dirty="0"/>
              <a:t>【</a:t>
            </a:r>
            <a:r>
              <a:rPr lang="ja-JP" altLang="en-US" dirty="0"/>
              <a:t>ストーリー展開</a:t>
            </a:r>
            <a:r>
              <a:rPr kumimoji="1" lang="ja-JP" altLang="en-US" dirty="0"/>
              <a:t>の意外性</a:t>
            </a:r>
            <a:r>
              <a:rPr kumimoji="1" lang="en-US" altLang="ja-JP" dirty="0"/>
              <a:t>】</a:t>
            </a:r>
          </a:p>
        </p:txBody>
      </p:sp>
      <p:sp>
        <p:nvSpPr>
          <p:cNvPr id="13" name="テキスト ボックス 12">
            <a:extLst>
              <a:ext uri="{FF2B5EF4-FFF2-40B4-BE49-F238E27FC236}">
                <a16:creationId xmlns:a16="http://schemas.microsoft.com/office/drawing/2014/main" id="{543CB3B1-591A-4B28-BEAE-6C6B7E71C7EA}"/>
              </a:ext>
            </a:extLst>
          </p:cNvPr>
          <p:cNvSpPr txBox="1"/>
          <p:nvPr/>
        </p:nvSpPr>
        <p:spPr>
          <a:xfrm>
            <a:off x="3756762" y="6031209"/>
            <a:ext cx="5250257" cy="461665"/>
          </a:xfrm>
          <a:prstGeom prst="rect">
            <a:avLst/>
          </a:prstGeom>
          <a:noFill/>
        </p:spPr>
        <p:txBody>
          <a:bodyPr wrap="square" rtlCol="0">
            <a:spAutoFit/>
          </a:bodyPr>
          <a:lstStyle/>
          <a:p>
            <a:r>
              <a:rPr lang="en-US" altLang="ja-JP" sz="2400" dirty="0"/>
              <a:t>3</a:t>
            </a:r>
            <a:r>
              <a:rPr lang="ja-JP" altLang="en-US" sz="2400" dirty="0"/>
              <a:t>つの意外性で、</a:t>
            </a:r>
            <a:r>
              <a:rPr lang="ja-JP" altLang="en-US" sz="2400" b="1" dirty="0"/>
              <a:t>重回帰分析</a:t>
            </a:r>
            <a:r>
              <a:rPr lang="ja-JP" altLang="en-US" sz="2400" dirty="0"/>
              <a:t>を行った。</a:t>
            </a:r>
            <a:endParaRPr kumimoji="1" lang="ja-JP" altLang="en-US" sz="2400" dirty="0"/>
          </a:p>
        </p:txBody>
      </p:sp>
      <p:sp>
        <p:nvSpPr>
          <p:cNvPr id="14" name="正方形/長方形 13">
            <a:extLst>
              <a:ext uri="{FF2B5EF4-FFF2-40B4-BE49-F238E27FC236}">
                <a16:creationId xmlns:a16="http://schemas.microsoft.com/office/drawing/2014/main" id="{1444A871-2E71-41D4-8C70-09259B4B38E9}"/>
              </a:ext>
            </a:extLst>
          </p:cNvPr>
          <p:cNvSpPr/>
          <p:nvPr/>
        </p:nvSpPr>
        <p:spPr>
          <a:xfrm>
            <a:off x="1332492" y="5288174"/>
            <a:ext cx="9474200" cy="707886"/>
          </a:xfrm>
          <a:prstGeom prst="rect">
            <a:avLst/>
          </a:prstGeom>
        </p:spPr>
        <p:txBody>
          <a:bodyPr wrap="square">
            <a:spAutoFit/>
          </a:bodyPr>
          <a:lstStyle/>
          <a:p>
            <a:pPr lvl="0" algn="ctr" eaLnBrk="0" fontAlgn="base" hangingPunct="0">
              <a:spcBef>
                <a:spcPct val="0"/>
              </a:spcBef>
              <a:spcAft>
                <a:spcPct val="0"/>
              </a:spcAft>
            </a:pPr>
            <a:r>
              <a:rPr kumimoji="0" lang="ja-JP" altLang="ja-JP" sz="4000" dirty="0">
                <a:solidFill>
                  <a:srgbClr val="454545"/>
                </a:solidFill>
                <a:latin typeface="Arial" panose="020B0604020202020204" pitchFamily="34" charset="0"/>
                <a:cs typeface="Arial" panose="020B0604020202020204" pitchFamily="34" charset="0"/>
              </a:rPr>
              <a:t>y＝</a:t>
            </a:r>
            <a:r>
              <a:rPr kumimoji="0" lang="en-US" altLang="ja-JP" sz="4000" dirty="0">
                <a:solidFill>
                  <a:srgbClr val="454545"/>
                </a:solidFill>
                <a:latin typeface="Arial" panose="020B0604020202020204" pitchFamily="34" charset="0"/>
                <a:cs typeface="Arial" panose="020B0604020202020204" pitchFamily="34" charset="0"/>
              </a:rPr>
              <a:t>α+β</a:t>
            </a:r>
            <a:r>
              <a:rPr kumimoji="0" lang="ja-JP" altLang="ja-JP" sz="4000" dirty="0">
                <a:solidFill>
                  <a:srgbClr val="454545"/>
                </a:solidFill>
                <a:latin typeface="Arial" panose="020B0604020202020204" pitchFamily="34" charset="0"/>
                <a:cs typeface="Arial" panose="020B0604020202020204" pitchFamily="34" charset="0"/>
              </a:rPr>
              <a:t>x</a:t>
            </a:r>
            <a:r>
              <a:rPr kumimoji="0" lang="en-US" altLang="ja-JP" sz="4000" baseline="-25000" dirty="0">
                <a:solidFill>
                  <a:srgbClr val="454545"/>
                </a:solidFill>
                <a:latin typeface="Arial" panose="020B0604020202020204" pitchFamily="34" charset="0"/>
                <a:cs typeface="Arial" panose="020B0604020202020204" pitchFamily="34" charset="0"/>
              </a:rPr>
              <a:t>1</a:t>
            </a:r>
            <a:r>
              <a:rPr kumimoji="0" lang="en-US" altLang="ja-JP" sz="4000" dirty="0">
                <a:solidFill>
                  <a:srgbClr val="454545"/>
                </a:solidFill>
                <a:latin typeface="Arial" panose="020B0604020202020204" pitchFamily="34" charset="0"/>
                <a:cs typeface="Arial" panose="020B0604020202020204" pitchFamily="34" charset="0"/>
              </a:rPr>
              <a:t>+βx</a:t>
            </a:r>
            <a:r>
              <a:rPr kumimoji="0" lang="ja-JP" altLang="en-US" sz="4000" baseline="-25000" dirty="0">
                <a:solidFill>
                  <a:srgbClr val="454545"/>
                </a:solidFill>
                <a:latin typeface="Arial" panose="020B0604020202020204" pitchFamily="34" charset="0"/>
                <a:cs typeface="Arial" panose="020B0604020202020204" pitchFamily="34" charset="0"/>
              </a:rPr>
              <a:t>２</a:t>
            </a:r>
            <a:r>
              <a:rPr kumimoji="0" lang="en-US" altLang="ja-JP" sz="4000" dirty="0">
                <a:solidFill>
                  <a:srgbClr val="454545"/>
                </a:solidFill>
                <a:latin typeface="Arial" panose="020B0604020202020204" pitchFamily="34" charset="0"/>
                <a:cs typeface="Arial" panose="020B0604020202020204" pitchFamily="34" charset="0"/>
              </a:rPr>
              <a:t>+βx</a:t>
            </a:r>
            <a:r>
              <a:rPr kumimoji="0" lang="ja-JP" altLang="en-US" sz="4000" baseline="-25000" dirty="0">
                <a:solidFill>
                  <a:srgbClr val="454545"/>
                </a:solidFill>
                <a:latin typeface="Arial" panose="020B0604020202020204" pitchFamily="34" charset="0"/>
                <a:cs typeface="Arial" panose="020B0604020202020204" pitchFamily="34" charset="0"/>
              </a:rPr>
              <a:t>３</a:t>
            </a:r>
            <a:endParaRPr kumimoji="0" lang="en-US" altLang="ja-JP" sz="4000" dirty="0">
              <a:solidFill>
                <a:srgbClr val="454545"/>
              </a:solidFill>
              <a:latin typeface="Arial" panose="020B0604020202020204" pitchFamily="34" charset="0"/>
              <a:cs typeface="Arial" panose="020B0604020202020204" pitchFamily="34" charset="0"/>
            </a:endParaRPr>
          </a:p>
        </p:txBody>
      </p:sp>
      <p:sp>
        <p:nvSpPr>
          <p:cNvPr id="15" name="角丸四角形 14"/>
          <p:cNvSpPr/>
          <p:nvPr/>
        </p:nvSpPr>
        <p:spPr>
          <a:xfrm>
            <a:off x="1328244" y="1454103"/>
            <a:ext cx="9535510" cy="11287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人・商品・ストーリーのうちどの構造的不適合が</a:t>
            </a:r>
            <a:endParaRPr kumimoji="1" lang="en-US" altLang="ja-JP" sz="2400" dirty="0">
              <a:solidFill>
                <a:schemeClr val="tx1"/>
              </a:solidFill>
            </a:endParaRPr>
          </a:p>
          <a:p>
            <a:pPr algn="ctr"/>
            <a:r>
              <a:rPr kumimoji="1" lang="ja-JP" altLang="en-US" sz="2400" dirty="0">
                <a:solidFill>
                  <a:schemeClr val="tx1"/>
                </a:solidFill>
              </a:rPr>
              <a:t>アレンジ欲に対してもっとも影響を与えているのかを明らかにする。</a:t>
            </a:r>
          </a:p>
        </p:txBody>
      </p:sp>
      <p:cxnSp>
        <p:nvCxnSpPr>
          <p:cNvPr id="18" name="直線矢印コネクタ 17"/>
          <p:cNvCxnSpPr>
            <a:cxnSpLocks/>
          </p:cNvCxnSpPr>
          <p:nvPr/>
        </p:nvCxnSpPr>
        <p:spPr>
          <a:xfrm>
            <a:off x="2030872" y="4563421"/>
            <a:ext cx="2261152" cy="840476"/>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7" name="角丸四角形 26"/>
          <p:cNvSpPr/>
          <p:nvPr/>
        </p:nvSpPr>
        <p:spPr>
          <a:xfrm>
            <a:off x="393700" y="3420515"/>
            <a:ext cx="3148470" cy="115962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元あるイメージとの乖離</a:t>
            </a:r>
          </a:p>
          <a:p>
            <a:pPr marL="285750" indent="-285750" fontAlgn="t">
              <a:buFont typeface="Arial" panose="020B0604020202020204" pitchFamily="34" charset="0"/>
              <a:buChar char="•"/>
            </a:pPr>
            <a:r>
              <a:rPr lang="ja-JP" altLang="en-US" dirty="0">
                <a:solidFill>
                  <a:schemeClr val="tx1"/>
                </a:solidFill>
              </a:rPr>
              <a:t>その人</a:t>
            </a:r>
            <a:r>
              <a:rPr lang="ja-JP" altLang="ja-JP" dirty="0">
                <a:solidFill>
                  <a:schemeClr val="tx1"/>
                </a:solidFill>
              </a:rPr>
              <a:t>らしさ</a:t>
            </a:r>
          </a:p>
          <a:p>
            <a:pPr marL="285750" indent="-285750" fontAlgn="t">
              <a:buFont typeface="Arial" panose="020B0604020202020204" pitchFamily="34" charset="0"/>
              <a:buChar char="•"/>
            </a:pPr>
            <a:r>
              <a:rPr lang="ja-JP" altLang="ja-JP" dirty="0">
                <a:solidFill>
                  <a:schemeClr val="tx1"/>
                </a:solidFill>
              </a:rPr>
              <a:t>言動の予測</a:t>
            </a:r>
          </a:p>
        </p:txBody>
      </p:sp>
      <p:sp>
        <p:nvSpPr>
          <p:cNvPr id="30" name="角丸四角形 29"/>
          <p:cNvSpPr/>
          <p:nvPr/>
        </p:nvSpPr>
        <p:spPr>
          <a:xfrm>
            <a:off x="4399060" y="3103938"/>
            <a:ext cx="3148470" cy="1159622"/>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使われ方の予想</a:t>
            </a:r>
          </a:p>
          <a:p>
            <a:pPr marL="285750" indent="-285750" fontAlgn="t">
              <a:buFont typeface="Arial" panose="020B0604020202020204" pitchFamily="34" charset="0"/>
              <a:buChar char="•"/>
            </a:pPr>
            <a:r>
              <a:rPr lang="ja-JP" altLang="ja-JP" dirty="0">
                <a:solidFill>
                  <a:schemeClr val="tx1"/>
                </a:solidFill>
              </a:rPr>
              <a:t>一般的な使い方との乖離</a:t>
            </a:r>
          </a:p>
          <a:p>
            <a:pPr marL="285750" indent="-285750" fontAlgn="t">
              <a:buFont typeface="Arial" panose="020B0604020202020204" pitchFamily="34" charset="0"/>
              <a:buChar char="•"/>
            </a:pPr>
            <a:r>
              <a:rPr lang="ja-JP" altLang="ja-JP" dirty="0">
                <a:solidFill>
                  <a:schemeClr val="tx1"/>
                </a:solidFill>
              </a:rPr>
              <a:t>使われ方の独創性</a:t>
            </a:r>
          </a:p>
        </p:txBody>
      </p:sp>
      <p:sp>
        <p:nvSpPr>
          <p:cNvPr id="31" name="角丸四角形 30"/>
          <p:cNvSpPr/>
          <p:nvPr/>
        </p:nvSpPr>
        <p:spPr>
          <a:xfrm>
            <a:off x="8404420" y="3471315"/>
            <a:ext cx="3148470" cy="115962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fontAlgn="t">
              <a:buFont typeface="Arial" panose="020B0604020202020204" pitchFamily="34" charset="0"/>
              <a:buChar char="•"/>
            </a:pPr>
            <a:r>
              <a:rPr lang="ja-JP" altLang="ja-JP" dirty="0">
                <a:solidFill>
                  <a:schemeClr val="tx1"/>
                </a:solidFill>
              </a:rPr>
              <a:t>予想との乖離</a:t>
            </a:r>
            <a:endParaRPr lang="en-US" altLang="ja-JP" dirty="0">
              <a:solidFill>
                <a:schemeClr val="tx1"/>
              </a:solidFill>
            </a:endParaRPr>
          </a:p>
          <a:p>
            <a:pPr marL="285750" indent="-285750" fontAlgn="t">
              <a:buFont typeface="Arial" panose="020B0604020202020204" pitchFamily="34" charset="0"/>
              <a:buChar char="•"/>
            </a:pPr>
            <a:r>
              <a:rPr lang="ja-JP" altLang="ja-JP" dirty="0">
                <a:solidFill>
                  <a:schemeClr val="tx1"/>
                </a:solidFill>
              </a:rPr>
              <a:t>新奇性</a:t>
            </a:r>
          </a:p>
          <a:p>
            <a:pPr marL="285750" indent="-285750" fontAlgn="t">
              <a:buFont typeface="Arial" panose="020B0604020202020204" pitchFamily="34" charset="0"/>
              <a:buChar char="•"/>
            </a:pPr>
            <a:r>
              <a:rPr lang="ja-JP" altLang="ja-JP" dirty="0">
                <a:solidFill>
                  <a:schemeClr val="tx1"/>
                </a:solidFill>
              </a:rPr>
              <a:t>常識との乖離</a:t>
            </a:r>
          </a:p>
        </p:txBody>
      </p:sp>
      <p:cxnSp>
        <p:nvCxnSpPr>
          <p:cNvPr id="32" name="直線矢印コネクタ 31"/>
          <p:cNvCxnSpPr>
            <a:cxnSpLocks/>
          </p:cNvCxnSpPr>
          <p:nvPr/>
        </p:nvCxnSpPr>
        <p:spPr>
          <a:xfrm>
            <a:off x="5966377" y="4325943"/>
            <a:ext cx="37623" cy="847092"/>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cxnSpLocks/>
          </p:cNvCxnSpPr>
          <p:nvPr/>
        </p:nvCxnSpPr>
        <p:spPr>
          <a:xfrm flipH="1">
            <a:off x="7899978" y="4657738"/>
            <a:ext cx="2245184" cy="746159"/>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1524804" y="4849870"/>
            <a:ext cx="1690230" cy="646331"/>
          </a:xfrm>
          <a:prstGeom prst="rect">
            <a:avLst/>
          </a:prstGeom>
          <a:noFill/>
        </p:spPr>
        <p:txBody>
          <a:bodyPr wrap="square" rtlCol="0">
            <a:spAutoFit/>
          </a:bodyPr>
          <a:lstStyle/>
          <a:p>
            <a:r>
              <a:rPr kumimoji="1" lang="ja-JP" altLang="en-US" dirty="0"/>
              <a:t>平均値をとり</a:t>
            </a:r>
            <a:endParaRPr kumimoji="1" lang="en-US" altLang="ja-JP" dirty="0"/>
          </a:p>
          <a:p>
            <a:r>
              <a:rPr kumimoji="1" lang="ja-JP" altLang="en-US" dirty="0"/>
              <a:t>一つの変数へ</a:t>
            </a:r>
          </a:p>
        </p:txBody>
      </p:sp>
      <p:sp>
        <p:nvSpPr>
          <p:cNvPr id="37" name="テキスト ボックス 36"/>
          <p:cNvSpPr txBox="1"/>
          <p:nvPr/>
        </p:nvSpPr>
        <p:spPr>
          <a:xfrm>
            <a:off x="4379362" y="4393556"/>
            <a:ext cx="1690230" cy="646331"/>
          </a:xfrm>
          <a:prstGeom prst="rect">
            <a:avLst/>
          </a:prstGeom>
          <a:noFill/>
        </p:spPr>
        <p:txBody>
          <a:bodyPr wrap="square" rtlCol="0">
            <a:spAutoFit/>
          </a:bodyPr>
          <a:lstStyle/>
          <a:p>
            <a:r>
              <a:rPr kumimoji="1" lang="ja-JP" altLang="en-US" dirty="0"/>
              <a:t>平均値をとり</a:t>
            </a:r>
            <a:endParaRPr kumimoji="1" lang="en-US" altLang="ja-JP" dirty="0"/>
          </a:p>
          <a:p>
            <a:r>
              <a:rPr kumimoji="1" lang="ja-JP" altLang="en-US" dirty="0"/>
              <a:t>一つの変数へ</a:t>
            </a:r>
          </a:p>
        </p:txBody>
      </p:sp>
      <p:sp>
        <p:nvSpPr>
          <p:cNvPr id="38" name="テキスト ボックス 37"/>
          <p:cNvSpPr txBox="1"/>
          <p:nvPr/>
        </p:nvSpPr>
        <p:spPr>
          <a:xfrm>
            <a:off x="9203800" y="4938207"/>
            <a:ext cx="1690230" cy="646331"/>
          </a:xfrm>
          <a:prstGeom prst="rect">
            <a:avLst/>
          </a:prstGeom>
          <a:noFill/>
        </p:spPr>
        <p:txBody>
          <a:bodyPr wrap="square" rtlCol="0">
            <a:spAutoFit/>
          </a:bodyPr>
          <a:lstStyle/>
          <a:p>
            <a:r>
              <a:rPr kumimoji="1" lang="ja-JP" altLang="en-US" dirty="0"/>
              <a:t>平均値をとり</a:t>
            </a:r>
            <a:endParaRPr kumimoji="1" lang="en-US" altLang="ja-JP" dirty="0"/>
          </a:p>
          <a:p>
            <a:r>
              <a:rPr kumimoji="1" lang="ja-JP" altLang="en-US" dirty="0"/>
              <a:t>一つの変数へ</a:t>
            </a:r>
          </a:p>
        </p:txBody>
      </p:sp>
    </p:spTree>
    <p:extLst>
      <p:ext uri="{BB962C8B-B14F-4D97-AF65-F5344CB8AC3E}">
        <p14:creationId xmlns:p14="http://schemas.microsoft.com/office/powerpoint/2010/main" val="11021357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検証結果・仮説４</a:t>
            </a:r>
            <a:endParaRPr kumimoji="1"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56</a:t>
            </a:fld>
            <a:endParaRPr lang="ja-JP" altLang="en-US" dirty="0"/>
          </a:p>
        </p:txBody>
      </p:sp>
      <p:graphicFrame>
        <p:nvGraphicFramePr>
          <p:cNvPr id="7" name="表 6"/>
          <p:cNvGraphicFramePr>
            <a:graphicFrameLocks noGrp="1"/>
          </p:cNvGraphicFramePr>
          <p:nvPr/>
        </p:nvGraphicFramePr>
        <p:xfrm>
          <a:off x="838200" y="4503639"/>
          <a:ext cx="4749800" cy="1993900"/>
        </p:xfrm>
        <a:graphic>
          <a:graphicData uri="http://schemas.openxmlformats.org/drawingml/2006/table">
            <a:tbl>
              <a:tblPr/>
              <a:tblGrid>
                <a:gridCol w="1282446">
                  <a:extLst>
                    <a:ext uri="{9D8B030D-6E8A-4147-A177-3AD203B41FA5}">
                      <a16:colId xmlns:a16="http://schemas.microsoft.com/office/drawing/2014/main" val="20000"/>
                    </a:ext>
                  </a:extLst>
                </a:gridCol>
                <a:gridCol w="1510436">
                  <a:extLst>
                    <a:ext uri="{9D8B030D-6E8A-4147-A177-3AD203B41FA5}">
                      <a16:colId xmlns:a16="http://schemas.microsoft.com/office/drawing/2014/main" val="20001"/>
                    </a:ext>
                  </a:extLst>
                </a:gridCol>
                <a:gridCol w="978459">
                  <a:extLst>
                    <a:ext uri="{9D8B030D-6E8A-4147-A177-3AD203B41FA5}">
                      <a16:colId xmlns:a16="http://schemas.microsoft.com/office/drawing/2014/main" val="20002"/>
                    </a:ext>
                  </a:extLst>
                </a:gridCol>
                <a:gridCol w="978459">
                  <a:extLst>
                    <a:ext uri="{9D8B030D-6E8A-4147-A177-3AD203B41FA5}">
                      <a16:colId xmlns:a16="http://schemas.microsoft.com/office/drawing/2014/main" val="20003"/>
                    </a:ext>
                  </a:extLst>
                </a:gridCol>
              </a:tblGrid>
              <a:tr h="406400">
                <a:tc>
                  <a:txBody>
                    <a:bodyPr/>
                    <a:lstStyle/>
                    <a:p>
                      <a:pPr algn="ctr" fontAlgn="b"/>
                      <a:r>
                        <a:rPr lang="ja-JP" altLang="en-US" sz="1800" b="0" i="0" u="none" strike="noStrike">
                          <a:effectLst/>
                          <a:latin typeface="Yu Gothic" charset="-128"/>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a:effectLst/>
                          <a:latin typeface="Yu Gothic" charset="-128"/>
                        </a:rPr>
                        <a:t>非標準化係数</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800" b="0" i="0" u="none" strike="noStrike">
                          <a:effectLst/>
                          <a:latin typeface="Yu Gothic" charset="-128"/>
                        </a:rPr>
                        <a:t>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a:effectLst/>
                          <a:latin typeface="Yu Gothic" charset="-128"/>
                        </a:rPr>
                        <a:t>有意確率</a:t>
                      </a:r>
                    </a:p>
                  </a:txBody>
                  <a:tcPr marL="12700" marR="12700" marT="1270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3700">
                <a:tc>
                  <a:txBody>
                    <a:bodyPr/>
                    <a:lstStyle/>
                    <a:p>
                      <a:pPr algn="l" fontAlgn="b"/>
                      <a:r>
                        <a:rPr lang="ja-JP" altLang="en-US" sz="1800" b="0" i="0" u="none" strike="noStrike">
                          <a:effectLst/>
                          <a:latin typeface="Yu Gothic" charset="-128"/>
                        </a:rPr>
                        <a:t>定数</a:t>
                      </a:r>
                    </a:p>
                  </a:txBody>
                  <a:tcPr marL="12700" marR="12700" marT="1270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r" fontAlgn="b"/>
                      <a:r>
                        <a:rPr lang="hr-HR" sz="1800" b="0" i="0" u="none" strike="noStrike">
                          <a:effectLst/>
                          <a:latin typeface="Yu Gothic" charset="-128"/>
                        </a:rPr>
                        <a:t>2.602</a:t>
                      </a:r>
                    </a:p>
                  </a:txBody>
                  <a:tcPr marL="12700" marR="12700" marT="1270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800" b="0" i="0" u="none" strike="noStrike" dirty="0">
                          <a:effectLst/>
                          <a:latin typeface="Yu Gothic" charset="-128"/>
                        </a:rPr>
                        <a:t>32.21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800" b="0" i="0" u="none" strike="noStrike">
                          <a:effectLst/>
                          <a:latin typeface="Yu Gothic" charset="-128"/>
                        </a:rPr>
                        <a:t>0.000</a:t>
                      </a:r>
                    </a:p>
                  </a:txBody>
                  <a:tcPr marL="12700" marR="12700" marT="1270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3700">
                <a:tc>
                  <a:txBody>
                    <a:bodyPr/>
                    <a:lstStyle/>
                    <a:p>
                      <a:pPr algn="l" fontAlgn="b"/>
                      <a:r>
                        <a:rPr lang="ja-JP" altLang="en-US" sz="1800" b="0" i="0" u="none" strike="noStrike">
                          <a:effectLst/>
                          <a:latin typeface="Yu Gothic" charset="-128"/>
                        </a:rPr>
                        <a:t>商品</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r" fontAlgn="b"/>
                      <a:r>
                        <a:rPr lang="is-IS" sz="1800" b="0" i="0" u="none" strike="noStrike">
                          <a:effectLst/>
                          <a:latin typeface="Yu Gothic" charset="-128"/>
                        </a:rPr>
                        <a:t>-0.008</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pl-PL" sz="1800" b="0" i="0" u="none" strike="noStrike">
                          <a:effectLst/>
                          <a:latin typeface="Yu Gothic" charset="-128"/>
                        </a:rPr>
                        <a:t>-0.06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800" b="0" i="0" u="none" strike="noStrike">
                          <a:effectLst/>
                          <a:latin typeface="Yu Gothic" charset="-128"/>
                        </a:rPr>
                        <a:t>0.951</a:t>
                      </a:r>
                    </a:p>
                  </a:txBody>
                  <a:tcPr marL="12700" marR="12700" marT="1270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3700">
                <a:tc>
                  <a:txBody>
                    <a:bodyPr/>
                    <a:lstStyle/>
                    <a:p>
                      <a:pPr algn="l" fontAlgn="b"/>
                      <a:r>
                        <a:rPr lang="ja-JP" altLang="en-US" sz="1800" b="0" i="0" u="none" strike="noStrike">
                          <a:effectLst/>
                          <a:latin typeface="Yu Gothic" charset="-128"/>
                        </a:rPr>
                        <a:t>人</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EDED"/>
                    </a:solidFill>
                  </a:tcPr>
                </a:tc>
                <a:tc>
                  <a:txBody>
                    <a:bodyPr/>
                    <a:lstStyle/>
                    <a:p>
                      <a:pPr algn="r" fontAlgn="b"/>
                      <a:r>
                        <a:rPr lang="is-IS" sz="1800" b="0" i="0" u="none" strike="noStrike">
                          <a:effectLst/>
                          <a:latin typeface="Yu Gothic" charset="-128"/>
                        </a:rPr>
                        <a:t>0.2678</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800" b="0" i="0" u="none" strike="noStrike">
                          <a:effectLst/>
                          <a:latin typeface="Yu Gothic" charset="-128"/>
                        </a:rPr>
                        <a:t>2.56</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800" b="0" i="0" u="none" strike="noStrike">
                          <a:effectLst/>
                          <a:latin typeface="Yu Gothic" charset="-128"/>
                        </a:rPr>
                        <a:t>0.011</a:t>
                      </a:r>
                    </a:p>
                  </a:txBody>
                  <a:tcPr marL="12700" marR="12700" marT="1270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06400">
                <a:tc>
                  <a:txBody>
                    <a:bodyPr/>
                    <a:lstStyle/>
                    <a:p>
                      <a:pPr algn="l" fontAlgn="b"/>
                      <a:r>
                        <a:rPr lang="ja-JP" altLang="en-US" sz="1800" b="0" i="0" u="none" strike="noStrike">
                          <a:effectLst/>
                          <a:latin typeface="Yu Gothic" charset="-128"/>
                        </a:rPr>
                        <a:t>ストーリー</a:t>
                      </a:r>
                    </a:p>
                  </a:txBody>
                  <a:tcPr marL="12700" marR="12700" marT="1270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r" fontAlgn="b"/>
                      <a:r>
                        <a:rPr lang="hr-HR" sz="1800" b="0" i="0" u="none" strike="noStrike">
                          <a:effectLst/>
                          <a:latin typeface="Yu Gothic" charset="-128"/>
                        </a:rPr>
                        <a:t>0.384</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hr-HR" sz="1800" b="0" i="0" u="none" strike="noStrike">
                          <a:effectLst/>
                          <a:latin typeface="Yu Gothic" charset="-128"/>
                        </a:rPr>
                        <a:t>2.91</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is-IS" sz="1800" b="0" i="0" u="none" strike="noStrike" dirty="0">
                          <a:effectLst/>
                          <a:latin typeface="Yu Gothic" charset="-128"/>
                        </a:rPr>
                        <a:t>0.004</a:t>
                      </a:r>
                    </a:p>
                  </a:txBody>
                  <a:tcPr marL="12700" marR="12700" marT="1270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9" name="表 8"/>
          <p:cNvGraphicFramePr>
            <a:graphicFrameLocks noGrp="1"/>
          </p:cNvGraphicFramePr>
          <p:nvPr/>
        </p:nvGraphicFramePr>
        <p:xfrm>
          <a:off x="838200" y="3517802"/>
          <a:ext cx="1955800" cy="800100"/>
        </p:xfrm>
        <a:graphic>
          <a:graphicData uri="http://schemas.openxmlformats.org/drawingml/2006/table">
            <a:tbl>
              <a:tblPr/>
              <a:tblGrid>
                <a:gridCol w="977900">
                  <a:extLst>
                    <a:ext uri="{9D8B030D-6E8A-4147-A177-3AD203B41FA5}">
                      <a16:colId xmlns:a16="http://schemas.microsoft.com/office/drawing/2014/main" val="20000"/>
                    </a:ext>
                  </a:extLst>
                </a:gridCol>
                <a:gridCol w="977900">
                  <a:extLst>
                    <a:ext uri="{9D8B030D-6E8A-4147-A177-3AD203B41FA5}">
                      <a16:colId xmlns:a16="http://schemas.microsoft.com/office/drawing/2014/main" val="20001"/>
                    </a:ext>
                  </a:extLst>
                </a:gridCol>
              </a:tblGrid>
              <a:tr h="406400">
                <a:tc>
                  <a:txBody>
                    <a:bodyPr/>
                    <a:lstStyle/>
                    <a:p>
                      <a:pPr algn="ctr" fontAlgn="b"/>
                      <a:r>
                        <a:rPr lang="en-US" altLang="ja-JP" sz="1800" b="0" i="0" u="none" strike="noStrike">
                          <a:effectLst/>
                          <a:latin typeface="Yu Gothic" charset="-128"/>
                        </a:rPr>
                        <a:t>F</a:t>
                      </a:r>
                      <a:r>
                        <a:rPr lang="ja-JP" altLang="en-US" sz="1800" b="0" i="0" u="none" strike="noStrike">
                          <a:effectLst/>
                          <a:latin typeface="Yu Gothic" charset="-128"/>
                        </a:rPr>
                        <a:t>値</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a:effectLst/>
                          <a:latin typeface="Yu Gothic" charset="-128"/>
                        </a:rPr>
                        <a:t>有意確率</a:t>
                      </a:r>
                    </a:p>
                  </a:txBody>
                  <a:tcPr marL="12700" marR="12700" marT="1270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3700">
                <a:tc>
                  <a:txBody>
                    <a:bodyPr/>
                    <a:lstStyle/>
                    <a:p>
                      <a:pPr algn="ctr" fontAlgn="b"/>
                      <a:r>
                        <a:rPr lang="nb-NO" sz="1800" b="0" i="0" u="none" strike="noStrike">
                          <a:effectLst/>
                          <a:latin typeface="Yu Gothic" charset="-128"/>
                        </a:rPr>
                        <a:t>17.14</a:t>
                      </a:r>
                    </a:p>
                  </a:txBody>
                  <a:tcPr marL="12700" marR="12700" marT="1270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hr-HR" sz="1800" b="0" i="0" u="none" strike="noStrike" dirty="0">
                          <a:effectLst/>
                          <a:latin typeface="Yu Gothic" charset="-128"/>
                        </a:rPr>
                        <a:t>0.000</a:t>
                      </a:r>
                    </a:p>
                  </a:txBody>
                  <a:tcPr marL="12700" marR="12700" marT="1270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bl>
          </a:graphicData>
        </a:graphic>
      </p:graphicFrame>
      <p:graphicFrame>
        <p:nvGraphicFramePr>
          <p:cNvPr id="11" name="表 10"/>
          <p:cNvGraphicFramePr>
            <a:graphicFrameLocks noGrp="1"/>
          </p:cNvGraphicFramePr>
          <p:nvPr/>
        </p:nvGraphicFramePr>
        <p:xfrm>
          <a:off x="3619500" y="3511453"/>
          <a:ext cx="1968500" cy="800100"/>
        </p:xfrm>
        <a:graphic>
          <a:graphicData uri="http://schemas.openxmlformats.org/drawingml/2006/table">
            <a:tbl>
              <a:tblPr/>
              <a:tblGrid>
                <a:gridCol w="1968500">
                  <a:extLst>
                    <a:ext uri="{9D8B030D-6E8A-4147-A177-3AD203B41FA5}">
                      <a16:colId xmlns:a16="http://schemas.microsoft.com/office/drawing/2014/main" val="20000"/>
                    </a:ext>
                  </a:extLst>
                </a:gridCol>
              </a:tblGrid>
              <a:tr h="406400">
                <a:tc>
                  <a:txBody>
                    <a:bodyPr/>
                    <a:lstStyle/>
                    <a:p>
                      <a:pPr algn="ctr" fontAlgn="b"/>
                      <a:r>
                        <a:rPr lang="ja-JP" altLang="en-US" sz="1800" b="0" i="0" u="none" strike="noStrike">
                          <a:effectLst/>
                          <a:latin typeface="Yu Gothic" charset="-128"/>
                        </a:rPr>
                        <a:t>調整済み決定係数</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3700">
                <a:tc>
                  <a:txBody>
                    <a:bodyPr/>
                    <a:lstStyle/>
                    <a:p>
                      <a:pPr algn="ctr" fontAlgn="b"/>
                      <a:r>
                        <a:rPr lang="hr-HR" sz="1800" b="0" i="0" u="none" strike="noStrike" dirty="0">
                          <a:effectLst/>
                          <a:latin typeface="Yu Gothic" charset="-128"/>
                        </a:rPr>
                        <a:t>0.172</a:t>
                      </a:r>
                    </a:p>
                  </a:txBody>
                  <a:tcPr marL="12700" marR="12700" marT="1270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bl>
          </a:graphicData>
        </a:graphic>
      </p:graphicFrame>
      <p:sp>
        <p:nvSpPr>
          <p:cNvPr id="12" name="テキスト ボックス 11"/>
          <p:cNvSpPr txBox="1"/>
          <p:nvPr/>
        </p:nvSpPr>
        <p:spPr>
          <a:xfrm>
            <a:off x="838200" y="3074651"/>
            <a:ext cx="1955800" cy="369332"/>
          </a:xfrm>
          <a:prstGeom prst="rect">
            <a:avLst/>
          </a:prstGeom>
          <a:noFill/>
        </p:spPr>
        <p:txBody>
          <a:bodyPr wrap="square" rtlCol="0">
            <a:spAutoFit/>
          </a:bodyPr>
          <a:lstStyle/>
          <a:p>
            <a:r>
              <a:rPr kumimoji="1" lang="ja-JP" altLang="en-US"/>
              <a:t>回帰分析</a:t>
            </a:r>
          </a:p>
        </p:txBody>
      </p:sp>
      <p:sp>
        <p:nvSpPr>
          <p:cNvPr id="13" name="角丸四角形 12"/>
          <p:cNvSpPr/>
          <p:nvPr/>
        </p:nvSpPr>
        <p:spPr>
          <a:xfrm>
            <a:off x="4800600" y="5713314"/>
            <a:ext cx="787400" cy="78422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2032000" y="1550205"/>
            <a:ext cx="8128000" cy="1418431"/>
          </a:xfrm>
          <a:prstGeom prst="round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回帰分析を行った結果、</a:t>
            </a:r>
            <a:endParaRPr kumimoji="1" lang="en-US" altLang="ja-JP" sz="2400" dirty="0">
              <a:solidFill>
                <a:schemeClr val="tx1"/>
              </a:solidFill>
            </a:endParaRPr>
          </a:p>
          <a:p>
            <a:pPr algn="ctr"/>
            <a:r>
              <a:rPr kumimoji="1" lang="ja-JP" altLang="en-US" sz="2400" dirty="0">
                <a:solidFill>
                  <a:schemeClr val="tx1"/>
                </a:solidFill>
              </a:rPr>
              <a:t>「人・ストーリー」の場合は</a:t>
            </a:r>
            <a:r>
              <a:rPr kumimoji="1" lang="ja-JP" altLang="en-US" sz="2400" dirty="0">
                <a:solidFill>
                  <a:srgbClr val="FF0000"/>
                </a:solidFill>
              </a:rPr>
              <a:t>有意</a:t>
            </a:r>
            <a:r>
              <a:rPr kumimoji="1" lang="ja-JP" altLang="en-US" sz="2400" dirty="0">
                <a:solidFill>
                  <a:schemeClr val="tx1"/>
                </a:solidFill>
              </a:rPr>
              <a:t>で</a:t>
            </a:r>
            <a:endParaRPr kumimoji="1" lang="en-US" altLang="ja-JP" sz="2400" dirty="0">
              <a:solidFill>
                <a:schemeClr val="tx1"/>
              </a:solidFill>
            </a:endParaRPr>
          </a:p>
          <a:p>
            <a:pPr algn="ctr"/>
            <a:r>
              <a:rPr kumimoji="1" lang="ja-JP" altLang="en-US" sz="2400" dirty="0">
                <a:solidFill>
                  <a:schemeClr val="tx1"/>
                </a:solidFill>
              </a:rPr>
              <a:t>あったが「商品」のみ</a:t>
            </a:r>
            <a:r>
              <a:rPr kumimoji="1" lang="ja-JP" altLang="en-US" sz="2400" dirty="0">
                <a:solidFill>
                  <a:srgbClr val="FF0000"/>
                </a:solidFill>
              </a:rPr>
              <a:t>非有意</a:t>
            </a:r>
            <a:r>
              <a:rPr kumimoji="1" lang="ja-JP" altLang="en-US" sz="2400" dirty="0">
                <a:solidFill>
                  <a:schemeClr val="tx1"/>
                </a:solidFill>
              </a:rPr>
              <a:t>だった。</a:t>
            </a:r>
          </a:p>
        </p:txBody>
      </p:sp>
      <p:sp>
        <p:nvSpPr>
          <p:cNvPr id="15" name="テキスト ボックス 14"/>
          <p:cNvSpPr txBox="1"/>
          <p:nvPr/>
        </p:nvSpPr>
        <p:spPr>
          <a:xfrm>
            <a:off x="6354985" y="5100777"/>
            <a:ext cx="5837015" cy="1015663"/>
          </a:xfrm>
          <a:prstGeom prst="rect">
            <a:avLst/>
          </a:prstGeom>
          <a:noFill/>
        </p:spPr>
        <p:txBody>
          <a:bodyPr wrap="square" rtlCol="0">
            <a:spAutoFit/>
          </a:bodyPr>
          <a:lstStyle/>
          <a:p>
            <a:r>
              <a:rPr kumimoji="1" lang="en-US" altLang="ja-JP" sz="2000" dirty="0"/>
              <a:t>※</a:t>
            </a:r>
            <a:r>
              <a:rPr kumimoji="1" lang="ja-JP" altLang="en-US" sz="2000" dirty="0"/>
              <a:t>原因として考えられるのは多重共線の問題</a:t>
            </a:r>
            <a:endParaRPr kumimoji="1" lang="en-US" altLang="ja-JP" sz="2000" dirty="0"/>
          </a:p>
          <a:p>
            <a:r>
              <a:rPr lang="ja-JP" altLang="en-US" sz="2000" dirty="0"/>
              <a:t>　商品とストーリーの相関係数は</a:t>
            </a:r>
            <a:r>
              <a:rPr lang="en-US" altLang="ja-JP" sz="2000" dirty="0"/>
              <a:t>0.766</a:t>
            </a:r>
          </a:p>
          <a:p>
            <a:r>
              <a:rPr lang="ja-JP" altLang="en-US" sz="2000" dirty="0"/>
              <a:t>　強い相関が見られた</a:t>
            </a:r>
            <a:endParaRPr kumimoji="1" lang="ja-JP" altLang="en-US" sz="2000" dirty="0"/>
          </a:p>
        </p:txBody>
      </p:sp>
    </p:spTree>
    <p:extLst>
      <p:ext uri="{BB962C8B-B14F-4D97-AF65-F5344CB8AC3E}">
        <p14:creationId xmlns:p14="http://schemas.microsoft.com/office/powerpoint/2010/main" val="18282131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検証結果・仮説４</a:t>
            </a:r>
            <a:endParaRPr kumimoji="1" lang="ja-JP" altLang="en-US" dirty="0"/>
          </a:p>
        </p:txBody>
      </p:sp>
      <p:sp>
        <p:nvSpPr>
          <p:cNvPr id="3" name="角丸四角形 2"/>
          <p:cNvSpPr/>
          <p:nvPr/>
        </p:nvSpPr>
        <p:spPr>
          <a:xfrm>
            <a:off x="838200" y="2336800"/>
            <a:ext cx="6799320" cy="115539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tx1"/>
                </a:solidFill>
              </a:rPr>
              <a:t>9</a:t>
            </a:r>
            <a:r>
              <a:rPr kumimoji="1" lang="ja-JP" altLang="en-US" sz="2800" dirty="0">
                <a:solidFill>
                  <a:schemeClr val="tx1"/>
                </a:solidFill>
              </a:rPr>
              <a:t>つの質問項目を探索的因子分析</a:t>
            </a:r>
            <a:endParaRPr kumimoji="1" lang="en-US" altLang="ja-JP" sz="2800" dirty="0">
              <a:solidFill>
                <a:schemeClr val="tx1"/>
              </a:solidFill>
            </a:endParaRPr>
          </a:p>
          <a:p>
            <a:pPr algn="ctr"/>
            <a:r>
              <a:rPr lang="ja-JP" altLang="en-US" sz="2800" dirty="0">
                <a:solidFill>
                  <a:schemeClr val="tx1"/>
                </a:solidFill>
              </a:rPr>
              <a:t>↓</a:t>
            </a:r>
            <a:endParaRPr lang="en-US" altLang="ja-JP" sz="2800" dirty="0">
              <a:solidFill>
                <a:schemeClr val="tx1"/>
              </a:solidFill>
            </a:endParaRPr>
          </a:p>
          <a:p>
            <a:pPr algn="ctr"/>
            <a:r>
              <a:rPr lang="ja-JP" altLang="en-US" sz="2800" dirty="0">
                <a:solidFill>
                  <a:schemeClr val="tx1"/>
                </a:solidFill>
              </a:rPr>
              <a:t>２因子へ</a:t>
            </a:r>
            <a:endParaRPr kumimoji="1" lang="ja-JP" altLang="en-US" sz="2800" dirty="0">
              <a:solidFill>
                <a:schemeClr val="tx1"/>
              </a:solidFill>
            </a:endParaRPr>
          </a:p>
        </p:txBody>
      </p:sp>
      <p:sp>
        <p:nvSpPr>
          <p:cNvPr id="4" name="角丸四角形 3"/>
          <p:cNvSpPr/>
          <p:nvPr/>
        </p:nvSpPr>
        <p:spPr>
          <a:xfrm>
            <a:off x="4656082" y="4134366"/>
            <a:ext cx="2879836" cy="13806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構造的不適合</a:t>
            </a:r>
            <a:endParaRPr lang="en-US" altLang="ja-JP" sz="2400" dirty="0">
              <a:solidFill>
                <a:schemeClr val="tx1"/>
              </a:solidFill>
            </a:endParaRPr>
          </a:p>
          <a:p>
            <a:pPr algn="ctr"/>
            <a:r>
              <a:rPr kumimoji="1" lang="ja-JP" altLang="en-US" sz="2000" dirty="0">
                <a:solidFill>
                  <a:schemeClr val="tx1"/>
                </a:solidFill>
              </a:rPr>
              <a:t>「人」</a:t>
            </a:r>
            <a:endParaRPr kumimoji="1" lang="en-US" altLang="ja-JP" sz="2000" dirty="0">
              <a:solidFill>
                <a:schemeClr val="tx1"/>
              </a:solidFill>
            </a:endParaRPr>
          </a:p>
          <a:p>
            <a:pPr algn="ctr"/>
            <a:r>
              <a:rPr lang="ja-JP" altLang="en-US" sz="2000" dirty="0">
                <a:solidFill>
                  <a:schemeClr val="tx1"/>
                </a:solidFill>
              </a:rPr>
              <a:t>因子２</a:t>
            </a:r>
            <a:endParaRPr kumimoji="1" lang="ja-JP" altLang="en-US" sz="2000" dirty="0">
              <a:solidFill>
                <a:schemeClr val="tx1"/>
              </a:solidFill>
            </a:endParaRPr>
          </a:p>
        </p:txBody>
      </p:sp>
      <p:sp>
        <p:nvSpPr>
          <p:cNvPr id="6" name="角丸四角形 5"/>
          <p:cNvSpPr/>
          <p:nvPr/>
        </p:nvSpPr>
        <p:spPr>
          <a:xfrm>
            <a:off x="838200" y="4134366"/>
            <a:ext cx="2879836" cy="13806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構造的不適合</a:t>
            </a:r>
            <a:endParaRPr lang="en-US" altLang="ja-JP" sz="2000" dirty="0">
              <a:solidFill>
                <a:schemeClr val="tx1"/>
              </a:solidFill>
            </a:endParaRPr>
          </a:p>
          <a:p>
            <a:pPr algn="ctr"/>
            <a:r>
              <a:rPr kumimoji="1" lang="ja-JP" altLang="en-US" sz="2000" dirty="0">
                <a:solidFill>
                  <a:schemeClr val="tx1"/>
                </a:solidFill>
              </a:rPr>
              <a:t>「商品・ストーリー」</a:t>
            </a:r>
            <a:endParaRPr kumimoji="1" lang="en-US" altLang="ja-JP" sz="2000" dirty="0">
              <a:solidFill>
                <a:schemeClr val="tx1"/>
              </a:solidFill>
            </a:endParaRPr>
          </a:p>
          <a:p>
            <a:pPr algn="ctr"/>
            <a:r>
              <a:rPr lang="ja-JP" altLang="en-US" sz="2000" dirty="0">
                <a:solidFill>
                  <a:schemeClr val="tx1"/>
                </a:solidFill>
              </a:rPr>
              <a:t>因子１</a:t>
            </a:r>
            <a:endParaRPr kumimoji="1" lang="ja-JP" altLang="en-US" sz="2000" dirty="0">
              <a:solidFill>
                <a:schemeClr val="tx1"/>
              </a:solidFill>
            </a:endParaRPr>
          </a:p>
        </p:txBody>
      </p:sp>
      <p:graphicFrame>
        <p:nvGraphicFramePr>
          <p:cNvPr id="8" name="表 7"/>
          <p:cNvGraphicFramePr>
            <a:graphicFrameLocks noGrp="1"/>
          </p:cNvGraphicFramePr>
          <p:nvPr/>
        </p:nvGraphicFramePr>
        <p:xfrm>
          <a:off x="8034645" y="1507024"/>
          <a:ext cx="3463309" cy="4351342"/>
        </p:xfrm>
        <a:graphic>
          <a:graphicData uri="http://schemas.openxmlformats.org/drawingml/2006/table">
            <a:tbl>
              <a:tblPr/>
              <a:tblGrid>
                <a:gridCol w="1508675">
                  <a:extLst>
                    <a:ext uri="{9D8B030D-6E8A-4147-A177-3AD203B41FA5}">
                      <a16:colId xmlns:a16="http://schemas.microsoft.com/office/drawing/2014/main" val="20000"/>
                    </a:ext>
                  </a:extLst>
                </a:gridCol>
                <a:gridCol w="977317">
                  <a:extLst>
                    <a:ext uri="{9D8B030D-6E8A-4147-A177-3AD203B41FA5}">
                      <a16:colId xmlns:a16="http://schemas.microsoft.com/office/drawing/2014/main" val="20001"/>
                    </a:ext>
                  </a:extLst>
                </a:gridCol>
                <a:gridCol w="977317">
                  <a:extLst>
                    <a:ext uri="{9D8B030D-6E8A-4147-A177-3AD203B41FA5}">
                      <a16:colId xmlns:a16="http://schemas.microsoft.com/office/drawing/2014/main" val="20002"/>
                    </a:ext>
                  </a:extLst>
                </a:gridCol>
              </a:tblGrid>
              <a:tr h="393270">
                <a:tc>
                  <a:txBody>
                    <a:bodyPr/>
                    <a:lstStyle/>
                    <a:p>
                      <a:pPr algn="l" fontAlgn="b"/>
                      <a:r>
                        <a:rPr lang="ja-JP" altLang="en-US" sz="1800" b="0" i="0" u="none" strike="noStrike">
                          <a:solidFill>
                            <a:srgbClr val="000000"/>
                          </a:solidFill>
                          <a:effectLst/>
                          <a:latin typeface="Yu Gothic" charset="-128"/>
                        </a:rPr>
                        <a:t>　</a:t>
                      </a:r>
                    </a:p>
                  </a:txBody>
                  <a:tcPr marL="12686" marR="12686" marT="12686" marB="0" anchor="b">
                    <a:lnL>
                      <a:noFill/>
                    </a:lnL>
                    <a:lnR>
                      <a:noFill/>
                    </a:lnR>
                    <a:lnT>
                      <a:noFill/>
                    </a:lnT>
                    <a:lnB>
                      <a:noFill/>
                    </a:lnB>
                  </a:tcPr>
                </a:tc>
                <a:tc gridSpan="2">
                  <a:txBody>
                    <a:bodyPr/>
                    <a:lstStyle/>
                    <a:p>
                      <a:pPr algn="ctr" fontAlgn="b"/>
                      <a:endParaRPr lang="ja-JP" altLang="en-US" sz="1800" b="0" i="0" u="none" strike="noStrike" dirty="0">
                        <a:solidFill>
                          <a:srgbClr val="000000"/>
                        </a:solidFill>
                        <a:effectLst/>
                        <a:latin typeface="Yu Gothic" charset="-128"/>
                      </a:endParaRPr>
                    </a:p>
                  </a:txBody>
                  <a:tcPr marL="12686" marR="12686" marT="12686" marB="0" anchor="b">
                    <a:lnL>
                      <a:noFill/>
                    </a:lnL>
                    <a:lnR>
                      <a:noFill/>
                    </a:lnR>
                    <a:lnT>
                      <a:noFill/>
                    </a:lnT>
                    <a:lnB>
                      <a:noFill/>
                    </a:lnB>
                  </a:tcPr>
                </a:tc>
                <a:tc hMerge="1">
                  <a:txBody>
                    <a:bodyPr/>
                    <a:lstStyle/>
                    <a:p>
                      <a:endParaRPr kumimoji="1" lang="ja-JP" altLang="en-US"/>
                    </a:p>
                  </a:txBody>
                  <a:tcPr/>
                </a:tc>
                <a:extLst>
                  <a:ext uri="{0D108BD9-81ED-4DB2-BD59-A6C34878D82A}">
                    <a16:rowId xmlns:a16="http://schemas.microsoft.com/office/drawing/2014/main" val="10000"/>
                  </a:ext>
                </a:extLst>
              </a:tr>
              <a:tr h="405956">
                <a:tc>
                  <a:txBody>
                    <a:bodyPr/>
                    <a:lstStyle/>
                    <a:p>
                      <a:pPr algn="l" fontAlgn="b"/>
                      <a:r>
                        <a:rPr lang="ja-JP" altLang="en-US" sz="1800" b="0" i="0" u="none" strike="noStrike">
                          <a:solidFill>
                            <a:srgbClr val="000000"/>
                          </a:solidFill>
                          <a:effectLst/>
                          <a:latin typeface="Yu Gothic" charset="-128"/>
                        </a:rPr>
                        <a:t>　</a:t>
                      </a:r>
                    </a:p>
                  </a:txBody>
                  <a:tcPr marL="12686" marR="12686" marT="12686"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zh-CN" altLang="en-US" sz="1800" b="0" i="0" u="none" strike="noStrike" dirty="0">
                          <a:solidFill>
                            <a:srgbClr val="000000"/>
                          </a:solidFill>
                          <a:effectLst/>
                          <a:latin typeface="Yu Gothic" charset="-128"/>
                        </a:rPr>
                        <a:t>因子</a:t>
                      </a:r>
                      <a:r>
                        <a:rPr lang="en-US" altLang="zh-CN" sz="1800" b="0" i="0" u="none" strike="noStrike" dirty="0">
                          <a:solidFill>
                            <a:srgbClr val="000000"/>
                          </a:solidFill>
                          <a:effectLst/>
                          <a:latin typeface="Yu Gothic" charset="-128"/>
                        </a:rPr>
                        <a:t>1</a:t>
                      </a:r>
                    </a:p>
                  </a:txBody>
                  <a:tcPr marL="12686" marR="12686" marT="12686"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is-IS" sz="1800" b="0" i="0" u="none" strike="noStrike" dirty="0">
                          <a:solidFill>
                            <a:srgbClr val="000000"/>
                          </a:solidFill>
                          <a:effectLst/>
                          <a:latin typeface="Yu Gothic" charset="-128"/>
                        </a:rPr>
                        <a:t>因子2</a:t>
                      </a:r>
                    </a:p>
                  </a:txBody>
                  <a:tcPr marL="12686" marR="12686" marT="12686"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3270">
                <a:tc>
                  <a:txBody>
                    <a:bodyPr/>
                    <a:lstStyle/>
                    <a:p>
                      <a:pPr algn="l" fontAlgn="t"/>
                      <a:r>
                        <a:rPr lang="ja-JP" altLang="en-US" sz="1800" b="0" i="0" u="none" strike="noStrike">
                          <a:solidFill>
                            <a:srgbClr val="000000"/>
                          </a:solidFill>
                          <a:effectLst/>
                          <a:latin typeface="Yu Gothic" charset="-128"/>
                        </a:rPr>
                        <a:t>ストーリー②</a:t>
                      </a:r>
                    </a:p>
                  </a:txBody>
                  <a:tcPr marL="12686" marR="12686" marT="12686"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i-FI" sz="1800" b="0" i="0" u="none" strike="noStrike" dirty="0">
                          <a:solidFill>
                            <a:srgbClr val="000000"/>
                          </a:solidFill>
                          <a:effectLst/>
                          <a:latin typeface="Yu Gothic" charset="-128"/>
                        </a:rPr>
                        <a:t>.871</a:t>
                      </a:r>
                    </a:p>
                  </a:txBody>
                  <a:tcPr marL="12686" marR="12686" marT="12686"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i-FI" sz="1800" b="0" i="0" u="none" strike="noStrike" dirty="0">
                          <a:solidFill>
                            <a:srgbClr val="000000"/>
                          </a:solidFill>
                          <a:effectLst/>
                          <a:latin typeface="Yu Gothic" charset="-128"/>
                        </a:rPr>
                        <a:t>.187</a:t>
                      </a:r>
                    </a:p>
                  </a:txBody>
                  <a:tcPr marL="12686" marR="12686" marT="12686" marB="0" anchor="ctr">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3270">
                <a:tc>
                  <a:txBody>
                    <a:bodyPr/>
                    <a:lstStyle/>
                    <a:p>
                      <a:pPr algn="l" fontAlgn="t"/>
                      <a:r>
                        <a:rPr lang="ja-JP" altLang="en-US" sz="1800" b="0" i="0" u="none" strike="noStrike">
                          <a:solidFill>
                            <a:srgbClr val="000000"/>
                          </a:solidFill>
                          <a:effectLst/>
                          <a:latin typeface="Yu Gothic" charset="-128"/>
                        </a:rPr>
                        <a:t>商品③</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Yu Gothic" charset="-128"/>
                        </a:rPr>
                        <a:t>.865</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dirty="0">
                          <a:solidFill>
                            <a:srgbClr val="000000"/>
                          </a:solidFill>
                          <a:effectLst/>
                          <a:latin typeface="Yu Gothic" charset="-128"/>
                        </a:rPr>
                        <a:t>.098</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3270">
                <a:tc>
                  <a:txBody>
                    <a:bodyPr/>
                    <a:lstStyle/>
                    <a:p>
                      <a:pPr algn="l" fontAlgn="t"/>
                      <a:r>
                        <a:rPr lang="ja-JP" altLang="en-US" sz="1800" b="0" i="0" u="none" strike="noStrike">
                          <a:solidFill>
                            <a:srgbClr val="000000"/>
                          </a:solidFill>
                          <a:effectLst/>
                          <a:latin typeface="Yu Gothic" charset="-128"/>
                        </a:rPr>
                        <a:t>商品②</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cs-CZ" sz="1800" b="0" i="0" u="none" strike="noStrike">
                          <a:solidFill>
                            <a:srgbClr val="000000"/>
                          </a:solidFill>
                          <a:effectLst/>
                          <a:latin typeface="Yu Gothic" charset="-128"/>
                        </a:rPr>
                        <a:t>.811</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dirty="0">
                          <a:solidFill>
                            <a:srgbClr val="000000"/>
                          </a:solidFill>
                          <a:effectLst/>
                          <a:latin typeface="Yu Gothic" charset="-128"/>
                        </a:rPr>
                        <a:t>.235</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3270">
                <a:tc>
                  <a:txBody>
                    <a:bodyPr/>
                    <a:lstStyle/>
                    <a:p>
                      <a:pPr algn="l" fontAlgn="t"/>
                      <a:r>
                        <a:rPr lang="ja-JP" altLang="en-US" sz="1800" b="0" i="0" u="none" strike="noStrike">
                          <a:solidFill>
                            <a:srgbClr val="000000"/>
                          </a:solidFill>
                          <a:effectLst/>
                          <a:latin typeface="Yu Gothic" charset="-128"/>
                        </a:rPr>
                        <a:t>ストーリー①</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a:solidFill>
                            <a:srgbClr val="000000"/>
                          </a:solidFill>
                          <a:effectLst/>
                          <a:latin typeface="Yu Gothic" charset="-128"/>
                        </a:rPr>
                        <a:t>.785</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800" b="0" i="0" u="none" strike="noStrike" dirty="0">
                          <a:solidFill>
                            <a:srgbClr val="000000"/>
                          </a:solidFill>
                          <a:effectLst/>
                          <a:latin typeface="Yu Gothic" charset="-128"/>
                        </a:rPr>
                        <a:t>.340</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3270">
                <a:tc>
                  <a:txBody>
                    <a:bodyPr/>
                    <a:lstStyle/>
                    <a:p>
                      <a:pPr algn="l" fontAlgn="t"/>
                      <a:r>
                        <a:rPr lang="ja-JP" altLang="en-US" sz="1800" b="0" i="0" u="none" strike="noStrike">
                          <a:solidFill>
                            <a:srgbClr val="000000"/>
                          </a:solidFill>
                          <a:effectLst/>
                          <a:latin typeface="Yu Gothic" charset="-128"/>
                        </a:rPr>
                        <a:t>商品①</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a:solidFill>
                            <a:srgbClr val="000000"/>
                          </a:solidFill>
                          <a:effectLst/>
                          <a:latin typeface="Yu Gothic" charset="-128"/>
                        </a:rPr>
                        <a:t>.728</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dirty="0">
                          <a:solidFill>
                            <a:srgbClr val="000000"/>
                          </a:solidFill>
                          <a:effectLst/>
                          <a:latin typeface="Yu Gothic" charset="-128"/>
                        </a:rPr>
                        <a:t>.385</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3270">
                <a:tc>
                  <a:txBody>
                    <a:bodyPr/>
                    <a:lstStyle/>
                    <a:p>
                      <a:pPr algn="l" fontAlgn="t"/>
                      <a:r>
                        <a:rPr lang="ja-JP" altLang="en-US" sz="1800" b="0" i="0" u="none" strike="noStrike">
                          <a:solidFill>
                            <a:srgbClr val="000000"/>
                          </a:solidFill>
                          <a:effectLst/>
                          <a:latin typeface="Yu Gothic" charset="-128"/>
                        </a:rPr>
                        <a:t>ストーリー③</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a:solidFill>
                            <a:srgbClr val="000000"/>
                          </a:solidFill>
                          <a:effectLst/>
                          <a:latin typeface="Yu Gothic" charset="-128"/>
                        </a:rPr>
                        <a:t>.637</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i-FI" sz="1800" b="0" i="0" u="none" strike="noStrike" dirty="0">
                          <a:solidFill>
                            <a:srgbClr val="000000"/>
                          </a:solidFill>
                          <a:effectLst/>
                          <a:latin typeface="Yu Gothic" charset="-128"/>
                        </a:rPr>
                        <a:t>.302</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3270">
                <a:tc>
                  <a:txBody>
                    <a:bodyPr/>
                    <a:lstStyle/>
                    <a:p>
                      <a:pPr algn="l" fontAlgn="t"/>
                      <a:r>
                        <a:rPr lang="ja-JP" altLang="en-US" sz="1800" b="0" i="0" u="none" strike="noStrike">
                          <a:solidFill>
                            <a:srgbClr val="000000"/>
                          </a:solidFill>
                          <a:effectLst/>
                          <a:latin typeface="Yu Gothic" charset="-128"/>
                        </a:rPr>
                        <a:t>人②</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a:solidFill>
                            <a:srgbClr val="000000"/>
                          </a:solidFill>
                          <a:effectLst/>
                          <a:latin typeface="Yu Gothic" charset="-128"/>
                        </a:rPr>
                        <a:t>.156</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dirty="0">
                          <a:solidFill>
                            <a:srgbClr val="000000"/>
                          </a:solidFill>
                          <a:effectLst/>
                          <a:latin typeface="Yu Gothic" charset="-128"/>
                        </a:rPr>
                        <a:t>.927</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93270">
                <a:tc>
                  <a:txBody>
                    <a:bodyPr/>
                    <a:lstStyle/>
                    <a:p>
                      <a:pPr algn="l" fontAlgn="t"/>
                      <a:r>
                        <a:rPr lang="ja-JP" altLang="en-US" sz="1800" b="0" i="0" u="none" strike="noStrike">
                          <a:solidFill>
                            <a:srgbClr val="000000"/>
                          </a:solidFill>
                          <a:effectLst/>
                          <a:latin typeface="Yu Gothic" charset="-128"/>
                        </a:rPr>
                        <a:t>人①</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s-IS" sz="1800" b="0" i="0" u="none" strike="noStrike" dirty="0">
                          <a:solidFill>
                            <a:srgbClr val="000000"/>
                          </a:solidFill>
                          <a:effectLst/>
                          <a:latin typeface="Yu Gothic" charset="-128"/>
                        </a:rPr>
                        <a:t>.268</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i-FI" sz="1800" b="0" i="0" u="none" strike="noStrike" dirty="0">
                          <a:solidFill>
                            <a:srgbClr val="000000"/>
                          </a:solidFill>
                          <a:effectLst/>
                          <a:latin typeface="Yu Gothic" charset="-128"/>
                        </a:rPr>
                        <a:t>.870</a:t>
                      </a:r>
                    </a:p>
                  </a:txBody>
                  <a:tcPr marL="12686" marR="12686" marT="126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405956">
                <a:tc>
                  <a:txBody>
                    <a:bodyPr/>
                    <a:lstStyle/>
                    <a:p>
                      <a:pPr algn="l" fontAlgn="t"/>
                      <a:r>
                        <a:rPr lang="ja-JP" altLang="en-US" sz="1800" b="0" i="0" u="none" strike="noStrike">
                          <a:solidFill>
                            <a:srgbClr val="000000"/>
                          </a:solidFill>
                          <a:effectLst/>
                          <a:latin typeface="Yu Gothic" charset="-128"/>
                        </a:rPr>
                        <a:t>人③</a:t>
                      </a:r>
                    </a:p>
                  </a:txBody>
                  <a:tcPr marL="12686" marR="12686" marT="12686"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800" b="0" i="0" u="none" strike="noStrike" dirty="0">
                          <a:solidFill>
                            <a:srgbClr val="000000"/>
                          </a:solidFill>
                          <a:effectLst/>
                          <a:latin typeface="Yu Gothic" charset="-128"/>
                        </a:rPr>
                        <a:t>.540</a:t>
                      </a:r>
                    </a:p>
                  </a:txBody>
                  <a:tcPr marL="12686" marR="12686" marT="12686"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s-IS" sz="1800" b="0" i="0" u="none" strike="noStrike" dirty="0">
                          <a:solidFill>
                            <a:srgbClr val="000000"/>
                          </a:solidFill>
                          <a:effectLst/>
                          <a:latin typeface="Yu Gothic" charset="-128"/>
                        </a:rPr>
                        <a:t>.573</a:t>
                      </a:r>
                    </a:p>
                  </a:txBody>
                  <a:tcPr marL="12686" marR="12686" marT="12686"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9" name="角丸四角形 8"/>
          <p:cNvSpPr/>
          <p:nvPr/>
        </p:nvSpPr>
        <p:spPr>
          <a:xfrm>
            <a:off x="9575800" y="2336800"/>
            <a:ext cx="939799" cy="2298700"/>
          </a:xfrm>
          <a:prstGeom prst="roundRect">
            <a:avLst/>
          </a:prstGeom>
          <a:noFill/>
          <a:ln w="57150">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10544426" y="4635500"/>
            <a:ext cx="939799" cy="1222866"/>
          </a:xfrm>
          <a:prstGeom prst="roundRect">
            <a:avLst/>
          </a:prstGeom>
          <a:noFill/>
          <a:ln w="57150">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010221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検証結果・仮説４</a:t>
            </a:r>
          </a:p>
        </p:txBody>
      </p:sp>
      <p:graphicFrame>
        <p:nvGraphicFramePr>
          <p:cNvPr id="3" name="表 2"/>
          <p:cNvGraphicFramePr>
            <a:graphicFrameLocks noGrp="1"/>
          </p:cNvGraphicFramePr>
          <p:nvPr/>
        </p:nvGraphicFramePr>
        <p:xfrm>
          <a:off x="1539766" y="1876979"/>
          <a:ext cx="9112469" cy="2071166"/>
        </p:xfrm>
        <a:graphic>
          <a:graphicData uri="http://schemas.openxmlformats.org/drawingml/2006/table">
            <a:tbl>
              <a:tblPr/>
              <a:tblGrid>
                <a:gridCol w="3492203">
                  <a:extLst>
                    <a:ext uri="{9D8B030D-6E8A-4147-A177-3AD203B41FA5}">
                      <a16:colId xmlns:a16="http://schemas.microsoft.com/office/drawing/2014/main" val="20000"/>
                    </a:ext>
                  </a:extLst>
                </a:gridCol>
                <a:gridCol w="1873422">
                  <a:extLst>
                    <a:ext uri="{9D8B030D-6E8A-4147-A177-3AD203B41FA5}">
                      <a16:colId xmlns:a16="http://schemas.microsoft.com/office/drawing/2014/main" val="20001"/>
                    </a:ext>
                  </a:extLst>
                </a:gridCol>
                <a:gridCol w="1873422">
                  <a:extLst>
                    <a:ext uri="{9D8B030D-6E8A-4147-A177-3AD203B41FA5}">
                      <a16:colId xmlns:a16="http://schemas.microsoft.com/office/drawing/2014/main" val="20002"/>
                    </a:ext>
                  </a:extLst>
                </a:gridCol>
                <a:gridCol w="1873422">
                  <a:extLst>
                    <a:ext uri="{9D8B030D-6E8A-4147-A177-3AD203B41FA5}">
                      <a16:colId xmlns:a16="http://schemas.microsoft.com/office/drawing/2014/main" val="20003"/>
                    </a:ext>
                  </a:extLst>
                </a:gridCol>
              </a:tblGrid>
              <a:tr h="255490">
                <a:tc gridSpan="4">
                  <a:txBody>
                    <a:bodyPr/>
                    <a:lstStyle/>
                    <a:p>
                      <a:pPr algn="ctr" fontAlgn="ctr"/>
                      <a:r>
                        <a:rPr lang="ja-JP" altLang="en-US" sz="1800" b="0" i="0" u="none" strike="noStrike" dirty="0">
                          <a:solidFill>
                            <a:srgbClr val="000000"/>
                          </a:solidFill>
                          <a:effectLst/>
                          <a:latin typeface="MS Gothic" charset="-128"/>
                        </a:rPr>
                        <a:t>係数</a:t>
                      </a:r>
                      <a:r>
                        <a:rPr lang="en-US" altLang="ja-JP" sz="1800" b="0" i="0" u="none" strike="noStrike" baseline="30000" dirty="0">
                          <a:solidFill>
                            <a:srgbClr val="000000"/>
                          </a:solidFill>
                          <a:effectLst/>
                          <a:latin typeface="MS Gothic" charset="-128"/>
                        </a:rPr>
                        <a:t>a</a:t>
                      </a:r>
                      <a:endParaRPr lang="ja-JP" altLang="en-US" sz="1800" b="1" i="0" u="none" strike="noStrike" dirty="0">
                        <a:solidFill>
                          <a:srgbClr val="000000"/>
                        </a:solidFill>
                        <a:effectLst/>
                        <a:latin typeface="MS Gothic" charset="-128"/>
                      </a:endParaRPr>
                    </a:p>
                  </a:txBody>
                  <a:tcPr marL="12700" marR="12700" marT="12700" marB="0" anchor="ctr">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461543">
                <a:tc>
                  <a:txBody>
                    <a:bodyPr/>
                    <a:lstStyle/>
                    <a:p>
                      <a:pPr algn="l" fontAlgn="b"/>
                      <a:r>
                        <a:rPr lang="ja-JP" altLang="en-US" sz="1800" b="0" i="0" u="none" strike="noStrike" dirty="0">
                          <a:solidFill>
                            <a:srgbClr val="000000"/>
                          </a:solidFill>
                          <a:effectLst/>
                          <a:latin typeface="Yu Gothic" charset="-128"/>
                        </a:rPr>
                        <a:t>　</a:t>
                      </a:r>
                    </a:p>
                  </a:txBody>
                  <a:tcPr marL="12700" marR="12700" marT="12700" marB="0" anchor="b">
                    <a:lnL>
                      <a:noFill/>
                    </a:lnL>
                    <a:lnR>
                      <a:noFill/>
                    </a:lnR>
                    <a:lnT>
                      <a:noFill/>
                    </a:lnT>
                    <a:lnB>
                      <a:noFill/>
                    </a:lnB>
                  </a:tcPr>
                </a:tc>
                <a:tc>
                  <a:txBody>
                    <a:bodyPr/>
                    <a:lstStyle/>
                    <a:p>
                      <a:pPr algn="ctr" fontAlgn="b"/>
                      <a:r>
                        <a:rPr lang="ja-JP" altLang="en-US" sz="1800" b="0" i="0" u="none" strike="noStrike" dirty="0">
                          <a:solidFill>
                            <a:srgbClr val="000000"/>
                          </a:solidFill>
                          <a:effectLst/>
                          <a:latin typeface="Yu Gothic" charset="-128"/>
                        </a:rPr>
                        <a:t>非標準化係数</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ja-JP" altLang="en-US" sz="1800" b="0" i="0" u="none" strike="noStrike">
                          <a:solidFill>
                            <a:srgbClr val="000000"/>
                          </a:solidFill>
                          <a:effectLst/>
                          <a:latin typeface="Yu Gothic" charset="-128"/>
                        </a:rPr>
                        <a:t>標準化係数</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ja-JP" altLang="en-US" sz="1800" b="0" i="0" u="none" strike="noStrike">
                          <a:solidFill>
                            <a:srgbClr val="000000"/>
                          </a:solidFill>
                          <a:effectLst/>
                          <a:latin typeface="Yu Gothic" charset="-128"/>
                        </a:rPr>
                        <a:t>有意確率</a:t>
                      </a:r>
                    </a:p>
                  </a:txBody>
                  <a:tcPr marL="12700" marR="12700" marT="12700" marB="0" anchor="b">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1"/>
                  </a:ext>
                </a:extLst>
              </a:tr>
              <a:tr h="269685">
                <a:tc>
                  <a:txBody>
                    <a:bodyPr/>
                    <a:lstStyle/>
                    <a:p>
                      <a:pPr algn="l" fontAlgn="b"/>
                      <a:r>
                        <a:rPr lang="ja-JP" altLang="en-US" sz="1800" b="0" i="0" u="none" strike="noStrike" dirty="0">
                          <a:solidFill>
                            <a:srgbClr val="000000"/>
                          </a:solidFill>
                          <a:effectLst/>
                          <a:latin typeface="Yu Gothic" charset="-128"/>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800" b="0" i="0" u="none" strike="noStrike" dirty="0">
                          <a:solidFill>
                            <a:srgbClr val="000000"/>
                          </a:solidFill>
                          <a:effectLst/>
                          <a:latin typeface="Yu Gothic" charset="-128"/>
                        </a:rPr>
                        <a:t>B</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Yu Gothic" charset="-128"/>
                        </a:rPr>
                        <a:t>ベータ</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ja-JP" altLang="en-US" sz="1800" b="0" i="0" u="none" strike="noStrike">
                          <a:solidFill>
                            <a:srgbClr val="000000"/>
                          </a:solidFill>
                          <a:effectLst/>
                          <a:latin typeface="Yu Gothic" charset="-128"/>
                        </a:rPr>
                        <a:t>　</a:t>
                      </a:r>
                    </a:p>
                  </a:txBody>
                  <a:tcPr marL="12700" marR="12700" marT="1270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5490">
                <a:tc>
                  <a:txBody>
                    <a:bodyPr/>
                    <a:lstStyle/>
                    <a:p>
                      <a:pPr algn="l" fontAlgn="t"/>
                      <a:r>
                        <a:rPr lang="is-IS" sz="1800" b="0" i="0" u="none" strike="noStrike" dirty="0">
                          <a:solidFill>
                            <a:srgbClr val="000000"/>
                          </a:solidFill>
                          <a:effectLst/>
                          <a:latin typeface="Yu Gothic" charset="-128"/>
                        </a:rPr>
                        <a:t>(定数)</a:t>
                      </a:r>
                    </a:p>
                  </a:txBody>
                  <a:tcPr marL="12700" marR="12700" marT="12700" marB="0">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ctr"/>
                      <a:r>
                        <a:rPr lang="hr-HR" sz="1800" b="0" i="0" u="none" strike="noStrike">
                          <a:solidFill>
                            <a:srgbClr val="000000"/>
                          </a:solidFill>
                          <a:effectLst/>
                          <a:latin typeface="Yu Gothic" charset="-128"/>
                        </a:rPr>
                        <a:t>2.603</a:t>
                      </a:r>
                    </a:p>
                  </a:txBody>
                  <a:tcPr marL="12700" marR="12700" marT="1270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800" b="0" i="0" u="none" strike="noStrike" dirty="0">
                          <a:solidFill>
                            <a:srgbClr val="000000"/>
                          </a:solidFill>
                          <a:effectLst/>
                          <a:latin typeface="Yu Gothic" charset="-128"/>
                        </a:rPr>
                        <a:t>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is-IS" sz="1800" b="0" i="0" u="none" strike="noStrike">
                          <a:solidFill>
                            <a:srgbClr val="000000"/>
                          </a:solidFill>
                          <a:effectLst/>
                          <a:latin typeface="Yu Gothic" charset="-128"/>
                        </a:rPr>
                        <a:t>.000</a:t>
                      </a:r>
                    </a:p>
                  </a:txBody>
                  <a:tcPr marL="12700" marR="12700" marT="12700"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61543">
                <a:tc>
                  <a:txBody>
                    <a:bodyPr/>
                    <a:lstStyle/>
                    <a:p>
                      <a:pPr algn="l" fontAlgn="t"/>
                      <a:r>
                        <a:rPr lang="ja-JP" altLang="en-US" sz="1800" b="0" i="0" u="none" strike="noStrike" dirty="0">
                          <a:solidFill>
                            <a:srgbClr val="000000"/>
                          </a:solidFill>
                          <a:effectLst/>
                          <a:latin typeface="Yu Gothic" charset="-128"/>
                        </a:rPr>
                        <a:t>構造的不適合　商品・ストーリー</a:t>
                      </a:r>
                    </a:p>
                  </a:txBody>
                  <a:tcPr marL="12700" marR="12700" marT="12700"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r" fontAlgn="ctr"/>
                      <a:r>
                        <a:rPr lang="is-IS" sz="1800" b="0" i="0" u="none" strike="noStrike" dirty="0">
                          <a:solidFill>
                            <a:srgbClr val="000000"/>
                          </a:solidFill>
                          <a:effectLst/>
                          <a:latin typeface="Yu Gothic" charset="-128"/>
                        </a:rPr>
                        <a:t>.413</a:t>
                      </a:r>
                    </a:p>
                  </a:txBody>
                  <a:tcPr marL="12700" marR="12700" marT="1270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is-IS" sz="1800" b="0" i="0" u="none" strike="noStrike" dirty="0">
                          <a:solidFill>
                            <a:srgbClr val="000000"/>
                          </a:solidFill>
                          <a:effectLst/>
                          <a:latin typeface="Yu Gothic" charset="-128"/>
                        </a:rPr>
                        <a:t>.304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is-IS" sz="1800" b="0" i="0" u="none" strike="noStrike" dirty="0">
                          <a:solidFill>
                            <a:srgbClr val="000000"/>
                          </a:solidFill>
                          <a:effectLst/>
                          <a:latin typeface="Yu Gothic" charset="-128"/>
                        </a:rPr>
                        <a:t>.000</a:t>
                      </a:r>
                    </a:p>
                  </a:txBody>
                  <a:tcPr marL="12700" marR="12700" marT="1270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9685">
                <a:tc>
                  <a:txBody>
                    <a:bodyPr/>
                    <a:lstStyle/>
                    <a:p>
                      <a:pPr algn="l" fontAlgn="t"/>
                      <a:r>
                        <a:rPr lang="ja-JP" altLang="en-US" sz="1800" b="0" i="0" u="none" strike="noStrike" dirty="0">
                          <a:solidFill>
                            <a:srgbClr val="000000"/>
                          </a:solidFill>
                          <a:effectLst/>
                          <a:latin typeface="Yu Gothic" charset="-128"/>
                        </a:rPr>
                        <a:t>構造的不適合　人</a:t>
                      </a:r>
                    </a:p>
                  </a:txBody>
                  <a:tcPr marL="12700" marR="12700" marT="12700" marB="0">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fontAlgn="ctr"/>
                      <a:r>
                        <a:rPr lang="fi-FI" sz="1800" b="0" i="0" u="none" strike="noStrike" dirty="0">
                          <a:solidFill>
                            <a:srgbClr val="000000"/>
                          </a:solidFill>
                          <a:effectLst/>
                          <a:latin typeface="Yu Gothic" charset="-128"/>
                        </a:rPr>
                        <a:t>.387</a:t>
                      </a:r>
                    </a:p>
                  </a:txBody>
                  <a:tcPr marL="12700" marR="12700" marT="1270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is-IS" sz="1800" b="0" i="0" u="none" strike="noStrike" dirty="0">
                          <a:solidFill>
                            <a:srgbClr val="000000"/>
                          </a:solidFill>
                          <a:effectLst/>
                          <a:latin typeface="Yu Gothic" charset="-128"/>
                        </a:rPr>
                        <a:t>.285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is-IS" sz="1800" b="0" i="0" u="none" strike="noStrike" dirty="0">
                          <a:solidFill>
                            <a:srgbClr val="000000"/>
                          </a:solidFill>
                          <a:effectLst/>
                          <a:latin typeface="Yu Gothic" charset="-128"/>
                        </a:rPr>
                        <a:t>.000</a:t>
                      </a:r>
                    </a:p>
                  </a:txBody>
                  <a:tcPr marL="12700" marR="12700" marT="1270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角丸四角形 3"/>
          <p:cNvSpPr/>
          <p:nvPr/>
        </p:nvSpPr>
        <p:spPr>
          <a:xfrm>
            <a:off x="1539766" y="4625286"/>
            <a:ext cx="9112469" cy="157231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従属変数をアレンジ欲</a:t>
            </a:r>
            <a:endParaRPr lang="en-US" altLang="ja-JP" sz="2400" dirty="0">
              <a:solidFill>
                <a:schemeClr val="tx1"/>
              </a:solidFill>
            </a:endParaRPr>
          </a:p>
          <a:p>
            <a:r>
              <a:rPr lang="ja-JP" altLang="en-US" sz="2400" dirty="0">
                <a:solidFill>
                  <a:schemeClr val="tx1"/>
                </a:solidFill>
              </a:rPr>
              <a:t>説明変数を</a:t>
            </a:r>
            <a:r>
              <a:rPr lang="ja-JP" altLang="en-US" sz="2400" dirty="0">
                <a:solidFill>
                  <a:srgbClr val="FF0000"/>
                </a:solidFill>
              </a:rPr>
              <a:t>因子１</a:t>
            </a:r>
            <a:r>
              <a:rPr lang="ja-JP" altLang="en-US" sz="2400" dirty="0">
                <a:solidFill>
                  <a:schemeClr val="tx1"/>
                </a:solidFill>
              </a:rPr>
              <a:t>（</a:t>
            </a:r>
            <a:r>
              <a:rPr lang="ja-JP" altLang="en-US" sz="2400" dirty="0">
                <a:solidFill>
                  <a:srgbClr val="000000"/>
                </a:solidFill>
                <a:latin typeface="Yu Gothic" charset="-128"/>
              </a:rPr>
              <a:t>構造的不適合　商品・ストーリー）</a:t>
            </a:r>
          </a:p>
          <a:p>
            <a:r>
              <a:rPr lang="ja-JP" altLang="en-US" sz="2400" dirty="0">
                <a:solidFill>
                  <a:schemeClr val="tx1"/>
                </a:solidFill>
              </a:rPr>
              <a:t>　　　　　</a:t>
            </a:r>
            <a:r>
              <a:rPr lang="ja-JP" altLang="en-US" sz="2400" dirty="0">
                <a:solidFill>
                  <a:srgbClr val="0070C0"/>
                </a:solidFill>
              </a:rPr>
              <a:t>因子２</a:t>
            </a:r>
            <a:r>
              <a:rPr lang="ja-JP" altLang="en-US" sz="2400" dirty="0">
                <a:solidFill>
                  <a:schemeClr val="tx1"/>
                </a:solidFill>
              </a:rPr>
              <a:t>（</a:t>
            </a:r>
            <a:r>
              <a:rPr lang="ja-JP" altLang="en-US" sz="2400" dirty="0">
                <a:solidFill>
                  <a:srgbClr val="000000"/>
                </a:solidFill>
                <a:latin typeface="Yu Gothic" charset="-128"/>
              </a:rPr>
              <a:t>構造的不適合　人）</a:t>
            </a:r>
            <a:endParaRPr lang="en-US" altLang="ja-JP" sz="2400" dirty="0">
              <a:solidFill>
                <a:schemeClr val="tx1"/>
              </a:solidFill>
            </a:endParaRPr>
          </a:p>
          <a:p>
            <a:r>
              <a:rPr lang="ja-JP" altLang="en-US" sz="2400" dirty="0">
                <a:solidFill>
                  <a:schemeClr val="tx1"/>
                </a:solidFill>
              </a:rPr>
              <a:t>回帰分析の結果、両因子共にアレンジ欲に影響を与えている。</a:t>
            </a:r>
          </a:p>
        </p:txBody>
      </p:sp>
      <p:sp>
        <p:nvSpPr>
          <p:cNvPr id="5" name="角丸四角形 4"/>
          <p:cNvSpPr/>
          <p:nvPr/>
        </p:nvSpPr>
        <p:spPr>
          <a:xfrm>
            <a:off x="9740900" y="3187700"/>
            <a:ext cx="1079500" cy="76044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478207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ポジショニングマップ</a:t>
            </a:r>
          </a:p>
        </p:txBody>
      </p:sp>
      <p:graphicFrame>
        <p:nvGraphicFramePr>
          <p:cNvPr id="4" name="グラフ 3"/>
          <p:cNvGraphicFramePr>
            <a:graphicFrameLocks/>
          </p:cNvGraphicFramePr>
          <p:nvPr/>
        </p:nvGraphicFramePr>
        <p:xfrm>
          <a:off x="5359401" y="1308100"/>
          <a:ext cx="5994400" cy="5381507"/>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直線コネクタ 4"/>
          <p:cNvCxnSpPr/>
          <p:nvPr/>
        </p:nvCxnSpPr>
        <p:spPr>
          <a:xfrm>
            <a:off x="7188900" y="2671654"/>
            <a:ext cx="2564524" cy="24191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flipV="1">
            <a:off x="8466985" y="3033685"/>
            <a:ext cx="702415" cy="8475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8090338" y="1835506"/>
            <a:ext cx="2406869" cy="239635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aphicFrame>
        <p:nvGraphicFramePr>
          <p:cNvPr id="12" name="表 11"/>
          <p:cNvGraphicFramePr>
            <a:graphicFrameLocks noGrp="1"/>
          </p:cNvGraphicFramePr>
          <p:nvPr/>
        </p:nvGraphicFramePr>
        <p:xfrm>
          <a:off x="838200" y="4622801"/>
          <a:ext cx="4311255" cy="1715988"/>
        </p:xfrm>
        <a:graphic>
          <a:graphicData uri="http://schemas.openxmlformats.org/drawingml/2006/table">
            <a:tbl>
              <a:tblPr/>
              <a:tblGrid>
                <a:gridCol w="1118232">
                  <a:extLst>
                    <a:ext uri="{9D8B030D-6E8A-4147-A177-3AD203B41FA5}">
                      <a16:colId xmlns:a16="http://schemas.microsoft.com/office/drawing/2014/main" val="20000"/>
                    </a:ext>
                  </a:extLst>
                </a:gridCol>
                <a:gridCol w="3193023">
                  <a:extLst>
                    <a:ext uri="{9D8B030D-6E8A-4147-A177-3AD203B41FA5}">
                      <a16:colId xmlns:a16="http://schemas.microsoft.com/office/drawing/2014/main" val="20001"/>
                    </a:ext>
                  </a:extLst>
                </a:gridCol>
              </a:tblGrid>
              <a:tr h="391250">
                <a:tc>
                  <a:txBody>
                    <a:bodyPr/>
                    <a:lstStyle/>
                    <a:p>
                      <a:pPr algn="ctr" fontAlgn="b"/>
                      <a:r>
                        <a:rPr lang="en-US" altLang="ja-JP" sz="1600" b="0" i="0" u="none" strike="noStrike" dirty="0">
                          <a:solidFill>
                            <a:srgbClr val="000000"/>
                          </a:solidFill>
                          <a:effectLst/>
                          <a:latin typeface="Yu Gothic" charset="-128"/>
                        </a:rPr>
                        <a:t>P</a:t>
                      </a:r>
                    </a:p>
                  </a:txBody>
                  <a:tcPr marL="12700" marR="12700" marT="1270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600" b="0" i="0" u="none" strike="noStrike" dirty="0">
                          <a:solidFill>
                            <a:srgbClr val="000000"/>
                          </a:solidFill>
                          <a:effectLst/>
                          <a:latin typeface="Yu Gothic" charset="-128"/>
                        </a:rPr>
                        <a:t>人の構造的不適合</a:t>
                      </a:r>
                    </a:p>
                  </a:txBody>
                  <a:tcPr marL="12700" marR="12700" marT="1270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1250">
                <a:tc>
                  <a:txBody>
                    <a:bodyPr/>
                    <a:lstStyle/>
                    <a:p>
                      <a:pPr algn="ctr" fontAlgn="b"/>
                      <a:r>
                        <a:rPr lang="en-US" altLang="ja-JP" sz="1600" b="0" i="0" u="none" strike="noStrike">
                          <a:solidFill>
                            <a:srgbClr val="000000"/>
                          </a:solidFill>
                          <a:effectLst/>
                          <a:latin typeface="Yu Gothic" charset="-128"/>
                        </a:rPr>
                        <a:t>I</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600" b="0" i="0" u="none" strike="noStrike" dirty="0">
                          <a:solidFill>
                            <a:srgbClr val="000000"/>
                          </a:solidFill>
                          <a:effectLst/>
                          <a:latin typeface="Yu Gothic" charset="-128"/>
                        </a:rPr>
                        <a:t>商品の構造的不適合</a:t>
                      </a:r>
                    </a:p>
                  </a:txBody>
                  <a:tcPr marL="12700" marR="12700" marT="1270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1250">
                <a:tc>
                  <a:txBody>
                    <a:bodyPr/>
                    <a:lstStyle/>
                    <a:p>
                      <a:pPr algn="ctr" fontAlgn="b"/>
                      <a:r>
                        <a:rPr lang="en-US" altLang="ja-JP" sz="1600" b="0" i="0" u="none" strike="noStrike">
                          <a:solidFill>
                            <a:srgbClr val="000000"/>
                          </a:solidFill>
                          <a:effectLst/>
                          <a:latin typeface="Yu Gothic" charset="-128"/>
                        </a:rPr>
                        <a:t>S</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ja-JP" altLang="en-US" sz="1600" b="0" i="0" u="none" strike="noStrike" dirty="0">
                          <a:solidFill>
                            <a:srgbClr val="000000"/>
                          </a:solidFill>
                          <a:effectLst/>
                          <a:latin typeface="Yu Gothic" charset="-128"/>
                        </a:rPr>
                        <a:t>ストーリーの構造的不適合</a:t>
                      </a:r>
                    </a:p>
                  </a:txBody>
                  <a:tcPr marL="12700" marR="12700" marT="1270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42238">
                <a:tc>
                  <a:txBody>
                    <a:bodyPr/>
                    <a:lstStyle/>
                    <a:p>
                      <a:pPr algn="ctr" fontAlgn="b"/>
                      <a:r>
                        <a:rPr lang="ja-JP" altLang="en-US" sz="2800" b="0" i="0" u="none" strike="noStrike" dirty="0">
                          <a:solidFill>
                            <a:srgbClr val="FF0000"/>
                          </a:solidFill>
                          <a:effectLst/>
                          <a:latin typeface="Yu Gothic" charset="-128"/>
                        </a:rPr>
                        <a:t>・</a:t>
                      </a:r>
                      <a:r>
                        <a:rPr lang="ja-JP" altLang="en-US" sz="1600" b="0" i="0" u="none" strike="noStrike" dirty="0">
                          <a:solidFill>
                            <a:srgbClr val="000000"/>
                          </a:solidFill>
                          <a:effectLst/>
                          <a:latin typeface="Yu Gothic" charset="-128"/>
                        </a:rPr>
                        <a:t>　</a:t>
                      </a:r>
                    </a:p>
                  </a:txBody>
                  <a:tcPr marL="12700" marR="12700" marT="1270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ja-JP" altLang="en-US" sz="1600" b="0" i="0" u="none" strike="noStrike" dirty="0">
                          <a:solidFill>
                            <a:srgbClr val="000000"/>
                          </a:solidFill>
                          <a:effectLst/>
                          <a:latin typeface="Yu Gothic" charset="-128"/>
                        </a:rPr>
                        <a:t>アレンジを促す理想点</a:t>
                      </a:r>
                    </a:p>
                  </a:txBody>
                  <a:tcPr marL="12700" marR="12700" marT="1270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13" name="角丸四角形 12"/>
          <p:cNvSpPr/>
          <p:nvPr/>
        </p:nvSpPr>
        <p:spPr>
          <a:xfrm>
            <a:off x="417787" y="1896515"/>
            <a:ext cx="4941614" cy="2274340"/>
          </a:xfrm>
          <a:prstGeom prst="round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rgbClr val="FF0000"/>
                </a:solidFill>
              </a:rPr>
              <a:t>・</a:t>
            </a:r>
            <a:r>
              <a:rPr kumimoji="1" lang="ja-JP" altLang="en-US" dirty="0">
                <a:solidFill>
                  <a:schemeClr val="tx1"/>
                </a:solidFill>
              </a:rPr>
              <a:t>に近づけば近づくほどアレンジされやすいということを示している</a:t>
            </a:r>
            <a:endParaRPr kumimoji="1" lang="en-US" altLang="ja-JP" dirty="0">
              <a:solidFill>
                <a:schemeClr val="tx1"/>
              </a:solidFill>
            </a:endParaRPr>
          </a:p>
          <a:p>
            <a:pPr algn="ctr"/>
            <a:endParaRPr kumimoji="1" lang="en-US" altLang="ja-JP" dirty="0">
              <a:solidFill>
                <a:schemeClr val="tx1"/>
              </a:solidFill>
            </a:endParaRPr>
          </a:p>
          <a:p>
            <a:pPr algn="ctr"/>
            <a:r>
              <a:rPr lang="en-US" altLang="ja-JP" dirty="0">
                <a:solidFill>
                  <a:schemeClr val="tx1"/>
                </a:solidFill>
              </a:rPr>
              <a:t>X</a:t>
            </a:r>
            <a:r>
              <a:rPr lang="ja-JP" altLang="en-US" dirty="0">
                <a:solidFill>
                  <a:schemeClr val="tx1"/>
                </a:solidFill>
              </a:rPr>
              <a:t>軸は人以外の構造的不適合</a:t>
            </a:r>
            <a:endParaRPr lang="en-US" altLang="ja-JP" dirty="0">
              <a:solidFill>
                <a:schemeClr val="tx1"/>
              </a:solidFill>
            </a:endParaRPr>
          </a:p>
          <a:p>
            <a:pPr algn="ctr"/>
            <a:r>
              <a:rPr kumimoji="1" lang="en-US" altLang="ja-JP" dirty="0">
                <a:solidFill>
                  <a:schemeClr val="tx1"/>
                </a:solidFill>
              </a:rPr>
              <a:t>Y</a:t>
            </a:r>
            <a:r>
              <a:rPr lang="ja-JP" altLang="en-US" dirty="0">
                <a:solidFill>
                  <a:schemeClr val="tx1"/>
                </a:solidFill>
              </a:rPr>
              <a:t>軸は人の構造的不適合</a:t>
            </a:r>
            <a:endParaRPr lang="en-US" altLang="ja-JP" dirty="0">
              <a:solidFill>
                <a:schemeClr val="tx1"/>
              </a:solidFill>
            </a:endParaRPr>
          </a:p>
          <a:p>
            <a:pPr algn="ctr"/>
            <a:r>
              <a:rPr lang="ja-JP" altLang="en-US" dirty="0">
                <a:solidFill>
                  <a:schemeClr val="tx1"/>
                </a:solidFill>
              </a:rPr>
              <a:t>の因子得点から作成</a:t>
            </a:r>
            <a:endParaRPr kumimoji="1" lang="en-US" altLang="ja-JP" dirty="0">
              <a:solidFill>
                <a:schemeClr val="tx1"/>
              </a:solidFill>
            </a:endParaRPr>
          </a:p>
        </p:txBody>
      </p:sp>
    </p:spTree>
    <p:extLst>
      <p:ext uri="{BB962C8B-B14F-4D97-AF65-F5344CB8AC3E}">
        <p14:creationId xmlns:p14="http://schemas.microsoft.com/office/powerpoint/2010/main" val="319211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現状分析</a:t>
            </a:r>
          </a:p>
        </p:txBody>
      </p:sp>
      <p:sp>
        <p:nvSpPr>
          <p:cNvPr id="3" name="コンテンツ プレースホルダー 2"/>
          <p:cNvSpPr>
            <a:spLocks noGrp="1"/>
          </p:cNvSpPr>
          <p:nvPr>
            <p:ph idx="1"/>
          </p:nvPr>
        </p:nvSpPr>
        <p:spPr/>
        <p:txBody>
          <a:bodyPr/>
          <a:lstStyle/>
          <a:p>
            <a:r>
              <a:rPr lang="ja-JP" altLang="en-US" sz="2000" dirty="0"/>
              <a:t>動画コンテンツ視聴ユーザーのうち、動画広告を見て不快に思った経験がある人の全体平均は</a:t>
            </a:r>
            <a:r>
              <a:rPr lang="en-US" altLang="ja-JP" sz="2000" dirty="0">
                <a:solidFill>
                  <a:srgbClr val="FF0000"/>
                </a:solidFill>
              </a:rPr>
              <a:t>6</a:t>
            </a:r>
            <a:r>
              <a:rPr lang="ja-JP" altLang="en-US" sz="2000" dirty="0">
                <a:solidFill>
                  <a:srgbClr val="FF0000"/>
                </a:solidFill>
              </a:rPr>
              <a:t>割を超える</a:t>
            </a:r>
            <a:r>
              <a:rPr lang="ja-JP" altLang="en-US" sz="2000" dirty="0"/>
              <a:t>。</a:t>
            </a:r>
            <a:endParaRPr lang="en-US" altLang="ja-JP" sz="2000" dirty="0"/>
          </a:p>
          <a:p>
            <a:endParaRPr lang="en-US" altLang="ja-JP" sz="2000" dirty="0"/>
          </a:p>
          <a:p>
            <a:r>
              <a:rPr lang="ja-JP" altLang="en-US" sz="2000" dirty="0"/>
              <a:t>広告をブロックできるアプリ</a:t>
            </a:r>
            <a:r>
              <a:rPr lang="en-US" altLang="ja-JP" sz="2000" dirty="0"/>
              <a:t>(</a:t>
            </a:r>
            <a:r>
              <a:rPr lang="ja-JP" altLang="en-US" sz="2000" dirty="0"/>
              <a:t>広告ブロッカー</a:t>
            </a:r>
            <a:r>
              <a:rPr lang="en-US" altLang="ja-JP" sz="2000" dirty="0"/>
              <a:t>)</a:t>
            </a:r>
            <a:r>
              <a:rPr lang="ja-JP" altLang="en-US" sz="2000" dirty="0"/>
              <a:t>が</a:t>
            </a:r>
            <a:r>
              <a:rPr lang="en-US" altLang="ja-JP" sz="2000" dirty="0"/>
              <a:t>Apple</a:t>
            </a:r>
            <a:r>
              <a:rPr lang="ja-JP" altLang="en-US" sz="2000" dirty="0"/>
              <a:t>社の</a:t>
            </a:r>
            <a:r>
              <a:rPr lang="en-US" altLang="ja-JP" sz="2000" dirty="0"/>
              <a:t>App Store</a:t>
            </a:r>
            <a:r>
              <a:rPr lang="ja-JP" altLang="en-US" sz="2000" dirty="0"/>
              <a:t>のランキングで上位になった。</a:t>
            </a:r>
            <a:endParaRPr lang="en-US" altLang="ja-JP" sz="2000" dirty="0"/>
          </a:p>
          <a:p>
            <a:endParaRPr lang="en-US" altLang="ja-JP" sz="20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6</a:t>
            </a:fld>
            <a:endParaRPr lang="ja-JP" altLang="en-US" dirty="0"/>
          </a:p>
        </p:txBody>
      </p:sp>
      <p:sp>
        <p:nvSpPr>
          <p:cNvPr id="5" name="テキスト ボックス 4">
            <a:extLst>
              <a:ext uri="{FF2B5EF4-FFF2-40B4-BE49-F238E27FC236}">
                <a16:creationId xmlns:a16="http://schemas.microsoft.com/office/drawing/2014/main" id="{58E1A1F7-018F-A14E-ACCD-4E51A1660997}"/>
              </a:ext>
            </a:extLst>
          </p:cNvPr>
          <p:cNvSpPr txBox="1"/>
          <p:nvPr/>
        </p:nvSpPr>
        <p:spPr>
          <a:xfrm>
            <a:off x="6982090" y="2319176"/>
            <a:ext cx="4371710" cy="369332"/>
          </a:xfrm>
          <a:prstGeom prst="rect">
            <a:avLst/>
          </a:prstGeom>
          <a:noFill/>
        </p:spPr>
        <p:txBody>
          <a:bodyPr wrap="none" rtlCol="0">
            <a:spAutoFit/>
          </a:bodyPr>
          <a:lstStyle/>
          <a:p>
            <a:r>
              <a:rPr lang="ja-JP" altLang="en-US" dirty="0"/>
              <a:t>マクロミル</a:t>
            </a:r>
            <a:r>
              <a:rPr lang="en-US" altLang="ja-JP" dirty="0"/>
              <a:t>×</a:t>
            </a:r>
            <a:r>
              <a:rPr lang="ja-JP" altLang="en-US" dirty="0"/>
              <a:t>デジタルインファクト</a:t>
            </a:r>
            <a:r>
              <a:rPr lang="en-US" altLang="ja-JP" dirty="0"/>
              <a:t>(2017)</a:t>
            </a:r>
            <a:endParaRPr kumimoji="1" lang="ja-JP" altLang="en-US" dirty="0"/>
          </a:p>
        </p:txBody>
      </p:sp>
      <p:sp>
        <p:nvSpPr>
          <p:cNvPr id="6" name="テキスト ボックス 5">
            <a:extLst>
              <a:ext uri="{FF2B5EF4-FFF2-40B4-BE49-F238E27FC236}">
                <a16:creationId xmlns:a16="http://schemas.microsoft.com/office/drawing/2014/main" id="{506A2798-60BD-4B3E-9763-3BB0135AD456}"/>
              </a:ext>
            </a:extLst>
          </p:cNvPr>
          <p:cNvSpPr txBox="1"/>
          <p:nvPr/>
        </p:nvSpPr>
        <p:spPr>
          <a:xfrm>
            <a:off x="9217152" y="3373954"/>
            <a:ext cx="2136648" cy="369332"/>
          </a:xfrm>
          <a:prstGeom prst="rect">
            <a:avLst/>
          </a:prstGeom>
          <a:noFill/>
        </p:spPr>
        <p:txBody>
          <a:bodyPr wrap="square" rtlCol="0">
            <a:spAutoFit/>
          </a:bodyPr>
          <a:lstStyle/>
          <a:p>
            <a:r>
              <a:rPr lang="en-US" altLang="ja-JP" dirty="0" err="1"/>
              <a:t>AdverTimes</a:t>
            </a:r>
            <a:r>
              <a:rPr lang="en-US" altLang="ja-JP" dirty="0"/>
              <a:t>(2017)</a:t>
            </a:r>
            <a:endParaRPr kumimoji="1" lang="ja-JP" altLang="en-US" dirty="0"/>
          </a:p>
        </p:txBody>
      </p:sp>
      <p:sp>
        <p:nvSpPr>
          <p:cNvPr id="7" name="角丸四角形 6"/>
          <p:cNvSpPr/>
          <p:nvPr/>
        </p:nvSpPr>
        <p:spPr>
          <a:xfrm>
            <a:off x="838200" y="4724083"/>
            <a:ext cx="10515600" cy="1452880"/>
          </a:xfrm>
          <a:prstGeom prst="roundRect">
            <a:avLst/>
          </a:prstGeom>
          <a:ln w="38100"/>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800" dirty="0">
                <a:solidFill>
                  <a:schemeClr val="tx1"/>
                </a:solidFill>
                <a:highlight>
                  <a:srgbClr val="FFFF00"/>
                </a:highlight>
              </a:rPr>
              <a:t>ネット、特に</a:t>
            </a:r>
            <a:r>
              <a:rPr lang="en-US" altLang="ja-JP" sz="2800" dirty="0">
                <a:solidFill>
                  <a:schemeClr val="tx1"/>
                </a:solidFill>
                <a:highlight>
                  <a:srgbClr val="FFFF00"/>
                </a:highlight>
              </a:rPr>
              <a:t>SNS</a:t>
            </a:r>
            <a:r>
              <a:rPr lang="ja-JP" altLang="en-US" sz="2800" dirty="0">
                <a:solidFill>
                  <a:schemeClr val="tx1"/>
                </a:solidFill>
              </a:rPr>
              <a:t>環境においても、</a:t>
            </a:r>
            <a:endParaRPr lang="en-US" altLang="ja-JP" sz="2800" dirty="0">
              <a:solidFill>
                <a:schemeClr val="tx1"/>
              </a:solidFill>
            </a:endParaRPr>
          </a:p>
          <a:p>
            <a:pPr algn="ctr"/>
            <a:r>
              <a:rPr lang="ja-JP" altLang="en-US" sz="2800" dirty="0">
                <a:solidFill>
                  <a:schemeClr val="tx1"/>
                </a:solidFill>
              </a:rPr>
              <a:t>動画広告は消費者に届きにくい現状がある。</a:t>
            </a:r>
            <a:endParaRPr lang="en-US" altLang="ja-JP" sz="2800" dirty="0">
              <a:solidFill>
                <a:schemeClr val="tx1"/>
              </a:solidFill>
            </a:endParaRPr>
          </a:p>
        </p:txBody>
      </p:sp>
      <p:pic>
        <p:nvPicPr>
          <p:cNvPr id="9" name="図 8" descr="赤と白のロゴ&#10;&#10;自動的に生成された説明">
            <a:extLst>
              <a:ext uri="{FF2B5EF4-FFF2-40B4-BE49-F238E27FC236}">
                <a16:creationId xmlns:a16="http://schemas.microsoft.com/office/drawing/2014/main" id="{6DD8BC9E-FA93-4AE7-9FD0-B46893131B29}"/>
              </a:ext>
            </a:extLst>
          </p:cNvPr>
          <p:cNvPicPr>
            <a:picLocks noChangeAspect="1"/>
          </p:cNvPicPr>
          <p:nvPr/>
        </p:nvPicPr>
        <p:blipFill>
          <a:blip r:embed="rId2" cstate="email">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595637" y="3630565"/>
            <a:ext cx="1910792" cy="1917162"/>
          </a:xfrm>
          <a:prstGeom prst="rect">
            <a:avLst/>
          </a:prstGeom>
        </p:spPr>
      </p:pic>
    </p:spTree>
    <p:extLst>
      <p:ext uri="{BB962C8B-B14F-4D97-AF65-F5344CB8AC3E}">
        <p14:creationId xmlns:p14="http://schemas.microsoft.com/office/powerpoint/2010/main" val="32462656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検証・仮説５</a:t>
            </a:r>
          </a:p>
        </p:txBody>
      </p:sp>
      <p:sp>
        <p:nvSpPr>
          <p:cNvPr id="4" name="スライド番号プレースホルダー 3"/>
          <p:cNvSpPr>
            <a:spLocks noGrp="1"/>
          </p:cNvSpPr>
          <p:nvPr>
            <p:ph type="sldNum" sz="quarter" idx="12"/>
          </p:nvPr>
        </p:nvSpPr>
        <p:spPr/>
        <p:txBody>
          <a:bodyPr/>
          <a:lstStyle/>
          <a:p>
            <a:fld id="{A0425D7D-E298-47E0-9EE2-10DA9891358A}" type="slidenum">
              <a:rPr lang="ja-JP" altLang="en-US" smtClean="0"/>
              <a:pPr/>
              <a:t>60</a:t>
            </a:fld>
            <a:endParaRPr lang="ja-JP" altLang="en-US" dirty="0"/>
          </a:p>
        </p:txBody>
      </p:sp>
      <p:sp>
        <p:nvSpPr>
          <p:cNvPr id="6" name="テキスト ボックス 5"/>
          <p:cNvSpPr txBox="1"/>
          <p:nvPr/>
        </p:nvSpPr>
        <p:spPr>
          <a:xfrm>
            <a:off x="735063" y="1706603"/>
            <a:ext cx="1573427" cy="400110"/>
          </a:xfrm>
          <a:prstGeom prst="rect">
            <a:avLst/>
          </a:prstGeom>
          <a:noFill/>
        </p:spPr>
        <p:txBody>
          <a:bodyPr wrap="square" rtlCol="0">
            <a:spAutoFit/>
          </a:bodyPr>
          <a:lstStyle/>
          <a:p>
            <a:r>
              <a:rPr kumimoji="1" lang="en-US" altLang="ja-JP" sz="2000" dirty="0"/>
              <a:t>&lt;</a:t>
            </a:r>
            <a:r>
              <a:rPr kumimoji="1" lang="ja-JP" altLang="en-US" sz="2000" dirty="0"/>
              <a:t>仮説５</a:t>
            </a:r>
            <a:r>
              <a:rPr kumimoji="1" lang="en-US" altLang="ja-JP" sz="2000" dirty="0"/>
              <a:t>&gt;</a:t>
            </a:r>
            <a:endParaRPr kumimoji="1" lang="ja-JP" altLang="en-US" sz="2000" dirty="0"/>
          </a:p>
        </p:txBody>
      </p:sp>
      <p:sp>
        <p:nvSpPr>
          <p:cNvPr id="7" name="四角形: 角を丸くする 3">
            <a:extLst>
              <a:ext uri="{FF2B5EF4-FFF2-40B4-BE49-F238E27FC236}">
                <a16:creationId xmlns:a16="http://schemas.microsoft.com/office/drawing/2014/main" id="{D361F9B5-1891-48E6-8EED-C5E84B05CCB6}"/>
              </a:ext>
            </a:extLst>
          </p:cNvPr>
          <p:cNvSpPr/>
          <p:nvPr/>
        </p:nvSpPr>
        <p:spPr>
          <a:xfrm>
            <a:off x="711462" y="2215615"/>
            <a:ext cx="10694180" cy="1484336"/>
          </a:xfrm>
          <a:prstGeom prst="roundRect">
            <a:avLst/>
          </a:prstGeom>
          <a:solidFill>
            <a:schemeClr val="accent3">
              <a:lumMod val="20000"/>
              <a:lumOff val="80000"/>
            </a:schemeClr>
          </a:solidFill>
          <a:ln>
            <a:noFill/>
          </a:ln>
        </p:spPr>
        <p:style>
          <a:lnRef idx="3">
            <a:schemeClr val="lt1"/>
          </a:lnRef>
          <a:fillRef idx="1">
            <a:schemeClr val="accent3"/>
          </a:fillRef>
          <a:effectRef idx="1">
            <a:schemeClr val="accent3"/>
          </a:effectRef>
          <a:fontRef idx="minor">
            <a:schemeClr val="lt1"/>
          </a:fontRef>
        </p:style>
        <p:txBody>
          <a:bodyPr rtlCol="0" anchor="ctr"/>
          <a:lstStyle/>
          <a:p>
            <a:pPr algn="ctr"/>
            <a:r>
              <a:rPr lang="ja-JP" altLang="en-US" sz="2400" dirty="0">
                <a:solidFill>
                  <a:schemeClr val="tx1"/>
                </a:solidFill>
              </a:rPr>
              <a:t>アレンジされた広告は、オリジナル広告に比べて</a:t>
            </a:r>
            <a:endParaRPr lang="en-US" altLang="ja-JP" sz="2400" dirty="0">
              <a:solidFill>
                <a:schemeClr val="tx1"/>
              </a:solidFill>
            </a:endParaRPr>
          </a:p>
          <a:p>
            <a:pPr algn="ctr"/>
            <a:r>
              <a:rPr lang="ja-JP" altLang="en-US" sz="2400" dirty="0">
                <a:solidFill>
                  <a:schemeClr val="tx1"/>
                </a:solidFill>
              </a:rPr>
              <a:t>拡散したい気持ちが高まる。</a:t>
            </a:r>
            <a:endParaRPr lang="en-US" altLang="ja-JP" sz="2400" dirty="0">
              <a:solidFill>
                <a:schemeClr val="tx1"/>
              </a:solidFill>
            </a:endParaRPr>
          </a:p>
        </p:txBody>
      </p:sp>
      <p:sp>
        <p:nvSpPr>
          <p:cNvPr id="10" name="矢印: 右 9">
            <a:extLst>
              <a:ext uri="{FF2B5EF4-FFF2-40B4-BE49-F238E27FC236}">
                <a16:creationId xmlns:a16="http://schemas.microsoft.com/office/drawing/2014/main" id="{67EEEE8A-F200-43FB-AB14-B0F0890616B4}"/>
              </a:ext>
            </a:extLst>
          </p:cNvPr>
          <p:cNvSpPr/>
          <p:nvPr/>
        </p:nvSpPr>
        <p:spPr>
          <a:xfrm>
            <a:off x="735063" y="5564887"/>
            <a:ext cx="685963" cy="530411"/>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4249DA1E-8386-4DB7-A187-EB63A206315A}"/>
              </a:ext>
            </a:extLst>
          </p:cNvPr>
          <p:cNvSpPr txBox="1"/>
          <p:nvPr/>
        </p:nvSpPr>
        <p:spPr>
          <a:xfrm>
            <a:off x="237641" y="4224878"/>
            <a:ext cx="11716718" cy="830997"/>
          </a:xfrm>
          <a:prstGeom prst="rect">
            <a:avLst/>
          </a:prstGeom>
          <a:noFill/>
        </p:spPr>
        <p:txBody>
          <a:bodyPr wrap="square" rtlCol="0">
            <a:spAutoFit/>
          </a:bodyPr>
          <a:lstStyle/>
          <a:p>
            <a:pPr algn="ctr"/>
            <a:r>
              <a:rPr kumimoji="1" lang="ja-JP" altLang="en-US" sz="2400" dirty="0"/>
              <a:t>オリジナルの広告とアレンジされた動画それぞれにおいて、</a:t>
            </a:r>
            <a:endParaRPr kumimoji="1" lang="en-US" altLang="ja-JP" sz="2400" dirty="0"/>
          </a:p>
          <a:p>
            <a:pPr algn="ctr"/>
            <a:r>
              <a:rPr kumimoji="1" lang="ja-JP" altLang="en-US" sz="2400" dirty="0"/>
              <a:t>どの程度拡散したいかを質問</a:t>
            </a:r>
          </a:p>
        </p:txBody>
      </p:sp>
      <p:sp>
        <p:nvSpPr>
          <p:cNvPr id="5" name="四角形: 角を丸くする 4">
            <a:extLst>
              <a:ext uri="{FF2B5EF4-FFF2-40B4-BE49-F238E27FC236}">
                <a16:creationId xmlns:a16="http://schemas.microsoft.com/office/drawing/2014/main" id="{8789254B-C095-4AD8-A220-BD664B9891A0}"/>
              </a:ext>
            </a:extLst>
          </p:cNvPr>
          <p:cNvSpPr/>
          <p:nvPr/>
        </p:nvSpPr>
        <p:spPr>
          <a:xfrm>
            <a:off x="1537855" y="5167312"/>
            <a:ext cx="9815945" cy="1325563"/>
          </a:xfrm>
          <a:prstGeom prst="round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オリジナル広告とアレンジされた動画で拡散したい気持ちに</a:t>
            </a:r>
            <a:endParaRPr lang="en-US" altLang="ja-JP" sz="2400" dirty="0">
              <a:solidFill>
                <a:schemeClr val="tx1"/>
              </a:solidFill>
            </a:endParaRPr>
          </a:p>
          <a:p>
            <a:pPr algn="ctr"/>
            <a:r>
              <a:rPr lang="ja-JP" altLang="en-US" sz="2400" dirty="0">
                <a:solidFill>
                  <a:schemeClr val="tx1"/>
                </a:solidFill>
              </a:rPr>
              <a:t>差があるのかを検証するため、</a:t>
            </a:r>
            <a:r>
              <a:rPr lang="ja-JP" altLang="en-US" sz="2400" b="1" dirty="0">
                <a:solidFill>
                  <a:schemeClr val="tx1"/>
                </a:solidFill>
              </a:rPr>
              <a:t>対応のないｔ検定</a:t>
            </a:r>
            <a:r>
              <a:rPr lang="ja-JP" altLang="en-US" sz="2400" dirty="0">
                <a:solidFill>
                  <a:schemeClr val="tx1"/>
                </a:solidFill>
              </a:rPr>
              <a:t>を行った。</a:t>
            </a:r>
            <a:endParaRPr kumimoji="1" lang="ja-JP" altLang="en-US" sz="2400" dirty="0">
              <a:solidFill>
                <a:schemeClr val="tx1"/>
              </a:solidFill>
            </a:endParaRPr>
          </a:p>
        </p:txBody>
      </p:sp>
    </p:spTree>
    <p:extLst>
      <p:ext uri="{BB962C8B-B14F-4D97-AF65-F5344CB8AC3E}">
        <p14:creationId xmlns:p14="http://schemas.microsoft.com/office/powerpoint/2010/main" val="21371060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表 13"/>
          <p:cNvGraphicFramePr>
            <a:graphicFrameLocks noGrp="1"/>
          </p:cNvGraphicFramePr>
          <p:nvPr/>
        </p:nvGraphicFramePr>
        <p:xfrm>
          <a:off x="1006997" y="4396514"/>
          <a:ext cx="8194875" cy="1864466"/>
        </p:xfrm>
        <a:graphic>
          <a:graphicData uri="http://schemas.openxmlformats.org/drawingml/2006/table">
            <a:tbl>
              <a:tblPr/>
              <a:tblGrid>
                <a:gridCol w="1964525">
                  <a:extLst>
                    <a:ext uri="{9D8B030D-6E8A-4147-A177-3AD203B41FA5}">
                      <a16:colId xmlns:a16="http://schemas.microsoft.com/office/drawing/2014/main" val="20000"/>
                    </a:ext>
                  </a:extLst>
                </a:gridCol>
                <a:gridCol w="1415283">
                  <a:extLst>
                    <a:ext uri="{9D8B030D-6E8A-4147-A177-3AD203B41FA5}">
                      <a16:colId xmlns:a16="http://schemas.microsoft.com/office/drawing/2014/main" val="20001"/>
                    </a:ext>
                  </a:extLst>
                </a:gridCol>
                <a:gridCol w="1346278">
                  <a:extLst>
                    <a:ext uri="{9D8B030D-6E8A-4147-A177-3AD203B41FA5}">
                      <a16:colId xmlns:a16="http://schemas.microsoft.com/office/drawing/2014/main" val="20002"/>
                    </a:ext>
                  </a:extLst>
                </a:gridCol>
                <a:gridCol w="1156263">
                  <a:extLst>
                    <a:ext uri="{9D8B030D-6E8A-4147-A177-3AD203B41FA5}">
                      <a16:colId xmlns:a16="http://schemas.microsoft.com/office/drawing/2014/main" val="20003"/>
                    </a:ext>
                  </a:extLst>
                </a:gridCol>
                <a:gridCol w="1156263">
                  <a:extLst>
                    <a:ext uri="{9D8B030D-6E8A-4147-A177-3AD203B41FA5}">
                      <a16:colId xmlns:a16="http://schemas.microsoft.com/office/drawing/2014/main" val="20004"/>
                    </a:ext>
                  </a:extLst>
                </a:gridCol>
                <a:gridCol w="1156263">
                  <a:extLst>
                    <a:ext uri="{9D8B030D-6E8A-4147-A177-3AD203B41FA5}">
                      <a16:colId xmlns:a16="http://schemas.microsoft.com/office/drawing/2014/main" val="20005"/>
                    </a:ext>
                  </a:extLst>
                </a:gridCol>
              </a:tblGrid>
              <a:tr h="608404">
                <a:tc>
                  <a:txBody>
                    <a:bodyPr/>
                    <a:lstStyle/>
                    <a:p>
                      <a:pPr algn="l" fontAlgn="b"/>
                      <a:endParaRPr lang="ja-JP" altLang="en-US" sz="1800" b="0" i="0" u="none" strike="noStrike">
                        <a:solidFill>
                          <a:srgbClr val="000000"/>
                        </a:solidFill>
                        <a:effectLst/>
                        <a:latin typeface="游ゴシック Regular" charset="-128"/>
                      </a:endParaRPr>
                    </a:p>
                  </a:txBody>
                  <a:tcPr marL="12700" marR="12700" marT="12700" marB="0" anchor="b">
                    <a:lnL>
                      <a:noFill/>
                    </a:lnL>
                    <a:lnR>
                      <a:noFill/>
                    </a:lnR>
                    <a:lnT>
                      <a:noFill/>
                    </a:lnT>
                    <a:lnB>
                      <a:noFill/>
                    </a:lnB>
                  </a:tcPr>
                </a:tc>
                <a:tc gridSpan="2">
                  <a:txBody>
                    <a:bodyPr/>
                    <a:lstStyle/>
                    <a:p>
                      <a:pPr algn="ctr" fontAlgn="b"/>
                      <a:r>
                        <a:rPr lang="ja-JP" altLang="en-US" sz="1800" b="0" i="0" u="none" strike="noStrike" dirty="0">
                          <a:solidFill>
                            <a:srgbClr val="000000"/>
                          </a:solidFill>
                          <a:effectLst/>
                          <a:latin typeface="游ゴシック Regular" charset="-128"/>
                        </a:rPr>
                        <a:t>平均値</a:t>
                      </a:r>
                    </a:p>
                  </a:txBody>
                  <a:tcPr marL="12700" marR="12700" marT="12700" marB="0" anchor="b">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kumimoji="1" lang="ja-JP" altLang="en-US"/>
                    </a:p>
                  </a:txBody>
                  <a:tcPr/>
                </a:tc>
                <a:tc gridSpan="3">
                  <a:txBody>
                    <a:bodyPr/>
                    <a:lstStyle/>
                    <a:p>
                      <a:pPr algn="ctr" fontAlgn="b"/>
                      <a:r>
                        <a:rPr lang="en-US" altLang="ja-JP" sz="1800" b="0" i="0" u="none" strike="noStrike" dirty="0">
                          <a:solidFill>
                            <a:srgbClr val="000000"/>
                          </a:solidFill>
                          <a:effectLst/>
                          <a:latin typeface="游ゴシック Regular" charset="-128"/>
                        </a:rPr>
                        <a:t>2 </a:t>
                      </a:r>
                      <a:r>
                        <a:rPr lang="ja-JP" altLang="en-US" sz="1800" b="0" i="0" u="none" strike="noStrike" dirty="0">
                          <a:solidFill>
                            <a:srgbClr val="000000"/>
                          </a:solidFill>
                          <a:effectLst/>
                          <a:latin typeface="游ゴシック Regular" charset="-128"/>
                        </a:rPr>
                        <a:t>つの母平均の差の検定</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628031">
                <a:tc>
                  <a:txBody>
                    <a:bodyPr/>
                    <a:lstStyle/>
                    <a:p>
                      <a:pPr algn="l" fontAlgn="b"/>
                      <a:r>
                        <a:rPr lang="ja-JP" altLang="en-US" sz="1800" b="0" i="0" u="none" strike="noStrike">
                          <a:solidFill>
                            <a:srgbClr val="000000"/>
                          </a:solidFill>
                          <a:effectLst/>
                          <a:latin typeface="游ゴシック Regular" charset="-128"/>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charset="-128"/>
                        </a:rPr>
                        <a:t>オリジナル</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charset="-128"/>
                        </a:rPr>
                        <a:t>アレンジ</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800" b="0" i="0" u="none" strike="noStrike">
                          <a:solidFill>
                            <a:srgbClr val="000000"/>
                          </a:solidFill>
                          <a:effectLst/>
                          <a:latin typeface="游ゴシック Regular" charset="-128"/>
                        </a:rPr>
                        <a:t>t </a:t>
                      </a:r>
                      <a:r>
                        <a:rPr lang="ja-JP" altLang="en-US" sz="1800" b="0" i="0" u="none" strike="noStrike">
                          <a:solidFill>
                            <a:srgbClr val="000000"/>
                          </a:solidFill>
                          <a:effectLst/>
                          <a:latin typeface="游ゴシック Regular" charset="-128"/>
                        </a:rPr>
                        <a:t>値</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a:solidFill>
                            <a:srgbClr val="000000"/>
                          </a:solidFill>
                          <a:effectLst/>
                          <a:latin typeface="游ゴシック Regular" charset="-128"/>
                        </a:rPr>
                        <a:t>自由度</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600" b="0" i="0" u="none" strike="noStrike" dirty="0">
                          <a:solidFill>
                            <a:srgbClr val="000000"/>
                          </a:solidFill>
                          <a:effectLst/>
                          <a:latin typeface="游ゴシック Regular" charset="-128"/>
                        </a:rPr>
                        <a:t>有意確率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28031">
                <a:tc>
                  <a:txBody>
                    <a:bodyPr/>
                    <a:lstStyle/>
                    <a:p>
                      <a:pPr algn="ctr" fontAlgn="ctr"/>
                      <a:r>
                        <a:rPr lang="ja-JP" altLang="en-US" sz="1800" b="0" i="0" u="none" strike="noStrike">
                          <a:solidFill>
                            <a:srgbClr val="000000"/>
                          </a:solidFill>
                          <a:effectLst/>
                          <a:latin typeface="游ゴシック Regular" charset="-128"/>
                        </a:rPr>
                        <a:t>拡散</a:t>
                      </a:r>
                    </a:p>
                  </a:txBody>
                  <a:tcPr marL="12700" marR="12700" marT="1270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r" fontAlgn="ctr"/>
                      <a:r>
                        <a:rPr lang="hr-HR" sz="1800" b="0" i="0" u="none" strike="noStrike">
                          <a:solidFill>
                            <a:srgbClr val="000000"/>
                          </a:solidFill>
                          <a:effectLst/>
                          <a:latin typeface="Yu Gothic" charset="-128"/>
                        </a:rPr>
                        <a:t>3.33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a:solidFill>
                            <a:srgbClr val="FF0000"/>
                          </a:solidFill>
                          <a:effectLst/>
                          <a:latin typeface="Yu Gothic" charset="-128"/>
                        </a:rPr>
                        <a:t>3.45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uk-UA" sz="1800" b="0" i="0" u="none" strike="noStrike">
                          <a:solidFill>
                            <a:srgbClr val="000000"/>
                          </a:solidFill>
                          <a:effectLst/>
                          <a:latin typeface="Yu Gothic" charset="-128"/>
                        </a:rPr>
                        <a:t>-0.850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nb-NO" sz="1800" b="0" i="0" u="none" strike="noStrike">
                          <a:solidFill>
                            <a:srgbClr val="000000"/>
                          </a:solidFill>
                          <a:effectLst/>
                          <a:latin typeface="Yu Gothic" charset="-128"/>
                        </a:rPr>
                        <a:t>337.511</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uk-UA" sz="1800" b="0" i="0" u="none" strike="noStrike" dirty="0">
                          <a:solidFill>
                            <a:srgbClr val="000000"/>
                          </a:solidFill>
                          <a:effectLst/>
                          <a:latin typeface="Yu Gothic" charset="-128"/>
                        </a:rPr>
                        <a:t>0.396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タイトル 1"/>
          <p:cNvSpPr>
            <a:spLocks noGrp="1"/>
          </p:cNvSpPr>
          <p:nvPr>
            <p:ph type="title"/>
          </p:nvPr>
        </p:nvSpPr>
        <p:spPr/>
        <p:txBody>
          <a:bodyPr/>
          <a:lstStyle/>
          <a:p>
            <a:r>
              <a:rPr kumimoji="1" lang="ja-JP" altLang="en-US" dirty="0"/>
              <a:t>検証結果・仮説５</a:t>
            </a:r>
          </a:p>
        </p:txBody>
      </p:sp>
      <p:sp>
        <p:nvSpPr>
          <p:cNvPr id="6" name="角丸四角形 5"/>
          <p:cNvSpPr/>
          <p:nvPr/>
        </p:nvSpPr>
        <p:spPr>
          <a:xfrm>
            <a:off x="4393324" y="1722348"/>
            <a:ext cx="6960476" cy="1457610"/>
          </a:xfrm>
          <a:prstGeom prst="roundRect">
            <a:avLst/>
          </a:prstGeom>
          <a:solidFill>
            <a:schemeClr val="bg1"/>
          </a:solidFill>
          <a:ln w="571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rPr>
              <a:t>オリジナルの広告とアレンジの広告の拡散力を比べた結果</a:t>
            </a:r>
            <a:endParaRPr lang="en-US" altLang="ja-JP" sz="2000" dirty="0">
              <a:solidFill>
                <a:schemeClr val="tx1"/>
              </a:solidFill>
            </a:endParaRPr>
          </a:p>
          <a:p>
            <a:r>
              <a:rPr lang="ja-JP" altLang="en-US" sz="2000" dirty="0">
                <a:solidFill>
                  <a:schemeClr val="tx1"/>
                </a:solidFill>
              </a:rPr>
              <a:t>平均値ではアレンジ動画の方が高かったものの、</a:t>
            </a:r>
            <a:endParaRPr lang="en-US" altLang="ja-JP" sz="2000" dirty="0">
              <a:solidFill>
                <a:schemeClr val="tx1"/>
              </a:solidFill>
            </a:endParaRPr>
          </a:p>
          <a:p>
            <a:r>
              <a:rPr lang="ja-JP" altLang="en-US" sz="2000" dirty="0">
                <a:solidFill>
                  <a:schemeClr val="tx1"/>
                </a:solidFill>
              </a:rPr>
              <a:t>有意確率</a:t>
            </a:r>
            <a:r>
              <a:rPr lang="en-US" altLang="ja-JP" sz="2000" dirty="0">
                <a:solidFill>
                  <a:schemeClr val="tx1"/>
                </a:solidFill>
              </a:rPr>
              <a:t>0.396</a:t>
            </a:r>
            <a:r>
              <a:rPr lang="ja-JP" altLang="en-US" sz="2000" dirty="0">
                <a:solidFill>
                  <a:schemeClr val="tx1"/>
                </a:solidFill>
              </a:rPr>
              <a:t>で非有意だった。</a:t>
            </a:r>
          </a:p>
        </p:txBody>
      </p:sp>
      <p:sp>
        <p:nvSpPr>
          <p:cNvPr id="5" name="スライド番号プレースホルダー 4">
            <a:extLst>
              <a:ext uri="{FF2B5EF4-FFF2-40B4-BE49-F238E27FC236}">
                <a16:creationId xmlns:a16="http://schemas.microsoft.com/office/drawing/2014/main" id="{738FF306-0ACB-4BE0-AC00-F6965145B36B}"/>
              </a:ext>
            </a:extLst>
          </p:cNvPr>
          <p:cNvSpPr>
            <a:spLocks noGrp="1"/>
          </p:cNvSpPr>
          <p:nvPr>
            <p:ph type="sldNum" sz="quarter" idx="12"/>
          </p:nvPr>
        </p:nvSpPr>
        <p:spPr>
          <a:xfrm>
            <a:off x="8978737" y="6345080"/>
            <a:ext cx="2743200" cy="365125"/>
          </a:xfrm>
        </p:spPr>
        <p:txBody>
          <a:bodyPr/>
          <a:lstStyle/>
          <a:p>
            <a:fld id="{A0425D7D-E298-47E0-9EE2-10DA9891358A}" type="slidenum">
              <a:rPr lang="ja-JP" altLang="en-US" smtClean="0"/>
              <a:pPr/>
              <a:t>61</a:t>
            </a:fld>
            <a:endParaRPr lang="ja-JP" altLang="en-US" dirty="0"/>
          </a:p>
        </p:txBody>
      </p:sp>
      <p:grpSp>
        <p:nvGrpSpPr>
          <p:cNvPr id="8" name="グループ化 6"/>
          <p:cNvGrpSpPr/>
          <p:nvPr/>
        </p:nvGrpSpPr>
        <p:grpSpPr>
          <a:xfrm>
            <a:off x="9201872" y="2896858"/>
            <a:ext cx="2656060" cy="1323439"/>
            <a:chOff x="1657346" y="2945668"/>
            <a:chExt cx="2656060" cy="1323439"/>
          </a:xfrm>
        </p:grpSpPr>
        <p:sp>
          <p:nvSpPr>
            <p:cNvPr id="9" name="テキスト ボックス 8"/>
            <p:cNvSpPr txBox="1"/>
            <p:nvPr/>
          </p:nvSpPr>
          <p:spPr>
            <a:xfrm rot="21549315">
              <a:off x="1657346" y="2945668"/>
              <a:ext cx="2656060" cy="1323439"/>
            </a:xfrm>
            <a:prstGeom prst="rect">
              <a:avLst/>
            </a:prstGeom>
            <a:noFill/>
          </p:spPr>
          <p:txBody>
            <a:bodyPr wrap="square" rtlCol="0">
              <a:spAutoFit/>
            </a:bodyPr>
            <a:lstStyle/>
            <a:p>
              <a:r>
                <a:rPr lang="ja-JP" altLang="en-US" sz="8000" b="1" dirty="0">
                  <a:solidFill>
                    <a:schemeClr val="accent1"/>
                  </a:solidFill>
                  <a:latin typeface="HGS創英角ｺﾞｼｯｸUB" panose="020B0900000000000000" pitchFamily="50" charset="-128"/>
                  <a:ea typeface="HGS創英角ｺﾞｼｯｸUB" panose="020B0900000000000000" pitchFamily="50" charset="-128"/>
                </a:rPr>
                <a:t>棄却</a:t>
              </a:r>
              <a:endParaRPr kumimoji="1" lang="ja-JP" altLang="en-US" sz="8000" b="1" dirty="0">
                <a:solidFill>
                  <a:schemeClr val="accent1"/>
                </a:solidFill>
                <a:latin typeface="HGS創英角ｺﾞｼｯｸUB" panose="020B0900000000000000" pitchFamily="50" charset="-128"/>
                <a:ea typeface="HGS創英角ｺﾞｼｯｸUB" panose="020B0900000000000000" pitchFamily="50" charset="-128"/>
              </a:endParaRPr>
            </a:p>
          </p:txBody>
        </p:sp>
        <p:sp>
          <p:nvSpPr>
            <p:cNvPr id="11" name="テキスト ボックス 10"/>
            <p:cNvSpPr txBox="1"/>
            <p:nvPr/>
          </p:nvSpPr>
          <p:spPr>
            <a:xfrm>
              <a:off x="3078708" y="3733119"/>
              <a:ext cx="839565" cy="307777"/>
            </a:xfrm>
            <a:prstGeom prst="rect">
              <a:avLst/>
            </a:prstGeom>
            <a:noFill/>
          </p:spPr>
          <p:txBody>
            <a:bodyPr wrap="square" rtlCol="0">
              <a:spAutoFit/>
            </a:bodyPr>
            <a:lstStyle/>
            <a:p>
              <a:r>
                <a:rPr lang="ja-JP" altLang="en-US" sz="1400" dirty="0">
                  <a:solidFill>
                    <a:schemeClr val="bg1"/>
                  </a:solidFill>
                  <a:latin typeface="HGP創英角ｺﾞｼｯｸUB" panose="020B0900000000000000" pitchFamily="50" charset="-128"/>
                  <a:ea typeface="HGP創英角ｺﾞｼｯｸUB" panose="020B0900000000000000" pitchFamily="50" charset="-128"/>
                </a:rPr>
                <a:t>キキャク</a:t>
              </a:r>
              <a:endParaRPr kumimoji="1" lang="ja-JP" altLang="en-US" sz="1400" dirty="0">
                <a:solidFill>
                  <a:schemeClr val="bg1"/>
                </a:solidFill>
                <a:latin typeface="HGP創英角ｺﾞｼｯｸUB" panose="020B0900000000000000" pitchFamily="50" charset="-128"/>
                <a:ea typeface="HGP創英角ｺﾞｼｯｸUB" panose="020B0900000000000000" pitchFamily="50" charset="-128"/>
              </a:endParaRPr>
            </a:p>
          </p:txBody>
        </p:sp>
      </p:grpSp>
      <p:sp>
        <p:nvSpPr>
          <p:cNvPr id="12" name="角丸四角形 11"/>
          <p:cNvSpPr/>
          <p:nvPr/>
        </p:nvSpPr>
        <p:spPr>
          <a:xfrm rot="21590977">
            <a:off x="9088327" y="3012321"/>
            <a:ext cx="2536740" cy="1245678"/>
          </a:xfrm>
          <a:prstGeom prst="roundRect">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0D3BFEC1-F3E3-48C6-9C4D-9F006F58817D}"/>
              </a:ext>
            </a:extLst>
          </p:cNvPr>
          <p:cNvSpPr txBox="1"/>
          <p:nvPr/>
        </p:nvSpPr>
        <p:spPr>
          <a:xfrm>
            <a:off x="698715" y="1827856"/>
            <a:ext cx="5018904" cy="461665"/>
          </a:xfrm>
          <a:prstGeom prst="rect">
            <a:avLst/>
          </a:prstGeom>
          <a:noFill/>
        </p:spPr>
        <p:txBody>
          <a:bodyPr wrap="square" rtlCol="0">
            <a:spAutoFit/>
          </a:bodyPr>
          <a:lstStyle/>
          <a:p>
            <a:r>
              <a:rPr kumimoji="1" lang="en-US" altLang="ja-JP" sz="2400" dirty="0"/>
              <a:t>【</a:t>
            </a:r>
            <a:r>
              <a:rPr kumimoji="1" lang="ja-JP" altLang="en-US" sz="2400" dirty="0"/>
              <a:t>対応のないｔ検定</a:t>
            </a:r>
            <a:r>
              <a:rPr kumimoji="1" lang="en-US" altLang="ja-JP" sz="2400" dirty="0"/>
              <a:t>】</a:t>
            </a:r>
            <a:endParaRPr kumimoji="1" lang="ja-JP" altLang="en-US" sz="2400" dirty="0"/>
          </a:p>
        </p:txBody>
      </p:sp>
      <p:sp>
        <p:nvSpPr>
          <p:cNvPr id="15" name="角丸四角形 14"/>
          <p:cNvSpPr/>
          <p:nvPr/>
        </p:nvSpPr>
        <p:spPr>
          <a:xfrm>
            <a:off x="8102278" y="5660020"/>
            <a:ext cx="1099594" cy="60096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866806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BF7C27-2D1E-464D-9A33-F8352B794E15}"/>
              </a:ext>
            </a:extLst>
          </p:cNvPr>
          <p:cNvSpPr>
            <a:spLocks noGrp="1"/>
          </p:cNvSpPr>
          <p:nvPr>
            <p:ph type="title"/>
          </p:nvPr>
        </p:nvSpPr>
        <p:spPr/>
        <p:txBody>
          <a:bodyPr/>
          <a:lstStyle/>
          <a:p>
            <a:r>
              <a:rPr kumimoji="1" lang="ja-JP" altLang="en-US" dirty="0"/>
              <a:t>仮説５ </a:t>
            </a:r>
            <a:r>
              <a:rPr lang="ja-JP" altLang="en-US" dirty="0"/>
              <a:t>考察</a:t>
            </a:r>
            <a:endParaRPr kumimoji="1" lang="ja-JP" altLang="en-US" dirty="0"/>
          </a:p>
        </p:txBody>
      </p:sp>
      <p:sp>
        <p:nvSpPr>
          <p:cNvPr id="4" name="スライド番号プレースホルダー 3">
            <a:extLst>
              <a:ext uri="{FF2B5EF4-FFF2-40B4-BE49-F238E27FC236}">
                <a16:creationId xmlns:a16="http://schemas.microsoft.com/office/drawing/2014/main" id="{6CE88C68-5CB1-4CA4-BA04-52601C9E5824}"/>
              </a:ext>
            </a:extLst>
          </p:cNvPr>
          <p:cNvSpPr>
            <a:spLocks noGrp="1"/>
          </p:cNvSpPr>
          <p:nvPr>
            <p:ph type="sldNum" sz="quarter" idx="12"/>
          </p:nvPr>
        </p:nvSpPr>
        <p:spPr/>
        <p:txBody>
          <a:bodyPr/>
          <a:lstStyle/>
          <a:p>
            <a:fld id="{A0425D7D-E298-47E0-9EE2-10DA9891358A}" type="slidenum">
              <a:rPr lang="ja-JP" altLang="en-US" smtClean="0"/>
              <a:pPr/>
              <a:t>62</a:t>
            </a:fld>
            <a:endParaRPr lang="ja-JP" altLang="en-US" dirty="0"/>
          </a:p>
        </p:txBody>
      </p:sp>
      <p:sp>
        <p:nvSpPr>
          <p:cNvPr id="5" name="矢印: 右 4">
            <a:extLst>
              <a:ext uri="{FF2B5EF4-FFF2-40B4-BE49-F238E27FC236}">
                <a16:creationId xmlns:a16="http://schemas.microsoft.com/office/drawing/2014/main" id="{9CC2E01E-B1EB-4216-95C0-32675870B834}"/>
              </a:ext>
            </a:extLst>
          </p:cNvPr>
          <p:cNvSpPr/>
          <p:nvPr/>
        </p:nvSpPr>
        <p:spPr>
          <a:xfrm rot="5400000">
            <a:off x="5371142" y="4259185"/>
            <a:ext cx="805243" cy="1352496"/>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9">
            <a:extLst>
              <a:ext uri="{FF2B5EF4-FFF2-40B4-BE49-F238E27FC236}">
                <a16:creationId xmlns:a16="http://schemas.microsoft.com/office/drawing/2014/main" id="{9378C04D-5ECF-4F6C-960C-9614EEA43E82}"/>
              </a:ext>
            </a:extLst>
          </p:cNvPr>
          <p:cNvSpPr/>
          <p:nvPr/>
        </p:nvSpPr>
        <p:spPr>
          <a:xfrm>
            <a:off x="720671" y="5470902"/>
            <a:ext cx="10515600" cy="945734"/>
          </a:xfrm>
          <a:prstGeom prst="roundRect">
            <a:avLst/>
          </a:prstGeom>
          <a:solidFill>
            <a:schemeClr val="bg1"/>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全体的に「アレンジされた動画」に</a:t>
            </a:r>
            <a:r>
              <a:rPr kumimoji="1" lang="ja-JP" altLang="en-US" sz="2400">
                <a:solidFill>
                  <a:schemeClr val="tx1"/>
                </a:solidFill>
              </a:rPr>
              <a:t>ついての</a:t>
            </a:r>
            <a:r>
              <a:rPr lang="ja-JP" altLang="en-US" sz="2400">
                <a:solidFill>
                  <a:schemeClr val="tx1"/>
                </a:solidFill>
              </a:rPr>
              <a:t>分類</a:t>
            </a:r>
            <a:r>
              <a:rPr kumimoji="1" lang="ja-JP" altLang="en-US" sz="2400">
                <a:solidFill>
                  <a:schemeClr val="tx1"/>
                </a:solidFill>
              </a:rPr>
              <a:t>が</a:t>
            </a:r>
            <a:r>
              <a:rPr kumimoji="1" lang="ja-JP" altLang="en-US" sz="2400" dirty="0">
                <a:solidFill>
                  <a:schemeClr val="tx1"/>
                </a:solidFill>
              </a:rPr>
              <a:t>必要であった</a:t>
            </a:r>
            <a:endParaRPr kumimoji="1" lang="en-US" altLang="ja-JP" sz="2400" dirty="0">
              <a:solidFill>
                <a:schemeClr val="tx1"/>
              </a:solidFill>
            </a:endParaRPr>
          </a:p>
        </p:txBody>
      </p:sp>
      <p:sp>
        <p:nvSpPr>
          <p:cNvPr id="7" name="角丸四角形 9">
            <a:extLst>
              <a:ext uri="{FF2B5EF4-FFF2-40B4-BE49-F238E27FC236}">
                <a16:creationId xmlns:a16="http://schemas.microsoft.com/office/drawing/2014/main" id="{B92C1F47-284D-4065-948D-5019820B1217}"/>
              </a:ext>
            </a:extLst>
          </p:cNvPr>
          <p:cNvSpPr/>
          <p:nvPr/>
        </p:nvSpPr>
        <p:spPr>
          <a:xfrm>
            <a:off x="720671" y="2287882"/>
            <a:ext cx="10515600" cy="2050357"/>
          </a:xfrm>
          <a:prstGeom prst="roundRect">
            <a:avLst/>
          </a:prstGeom>
          <a:solidFill>
            <a:schemeClr val="bg1"/>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n-US" altLang="ja-JP" sz="2400" dirty="0">
              <a:solidFill>
                <a:schemeClr val="tx1"/>
              </a:solidFill>
            </a:endParaRPr>
          </a:p>
          <a:p>
            <a:r>
              <a:rPr lang="ja-JP" altLang="en-US" sz="2400" dirty="0">
                <a:solidFill>
                  <a:schemeClr val="tx1"/>
                </a:solidFill>
              </a:rPr>
              <a:t>アレンジされた動画において、</a:t>
            </a:r>
            <a:endParaRPr lang="en-US" altLang="ja-JP" sz="2400" dirty="0">
              <a:solidFill>
                <a:schemeClr val="tx1"/>
              </a:solidFill>
            </a:endParaRPr>
          </a:p>
          <a:p>
            <a:endParaRPr lang="en-US" altLang="ja-JP" sz="2400" dirty="0">
              <a:solidFill>
                <a:schemeClr val="tx1"/>
              </a:solidFill>
            </a:endParaRPr>
          </a:p>
          <a:p>
            <a:pPr marL="342900" indent="-342900">
              <a:buFont typeface="Arial" panose="020B0604020202020204" pitchFamily="34" charset="0"/>
              <a:buChar char="•"/>
            </a:pPr>
            <a:r>
              <a:rPr lang="ja-JP" altLang="en-US" sz="2400" dirty="0">
                <a:solidFill>
                  <a:schemeClr val="tx1"/>
                </a:solidFill>
              </a:rPr>
              <a:t>アレンジの程度を分類しなかったこと</a:t>
            </a:r>
            <a:endParaRPr lang="en-US" altLang="ja-JP" sz="2400" dirty="0">
              <a:solidFill>
                <a:schemeClr val="tx1"/>
              </a:solidFill>
            </a:endParaRPr>
          </a:p>
          <a:p>
            <a:pPr marL="342900" indent="-342900">
              <a:buFont typeface="Arial" panose="020B0604020202020204" pitchFamily="34" charset="0"/>
              <a:buChar char="•"/>
            </a:pPr>
            <a:r>
              <a:rPr lang="ja-JP" altLang="en-US" sz="2400" dirty="0">
                <a:solidFill>
                  <a:schemeClr val="tx1"/>
                </a:solidFill>
              </a:rPr>
              <a:t>動画のユーモア程度を分類しなかったこと</a:t>
            </a:r>
            <a:endParaRPr lang="en-US" altLang="ja-JP" sz="2400" dirty="0">
              <a:solidFill>
                <a:schemeClr val="tx1"/>
              </a:solidFill>
            </a:endParaRPr>
          </a:p>
          <a:p>
            <a:pPr marL="342900" indent="-342900">
              <a:buFont typeface="Arial" panose="020B0604020202020204" pitchFamily="34" charset="0"/>
              <a:buChar char="•"/>
            </a:pPr>
            <a:r>
              <a:rPr lang="ja-JP" altLang="en-US" sz="2400" dirty="0">
                <a:solidFill>
                  <a:schemeClr val="tx1"/>
                </a:solidFill>
              </a:rPr>
              <a:t>アレンジされた要素</a:t>
            </a:r>
            <a:r>
              <a:rPr lang="en-US" altLang="ja-JP" sz="2400" dirty="0">
                <a:solidFill>
                  <a:schemeClr val="tx1"/>
                </a:solidFill>
              </a:rPr>
              <a:t>(</a:t>
            </a:r>
            <a:r>
              <a:rPr lang="ja-JP" altLang="en-US" sz="2400" dirty="0">
                <a:solidFill>
                  <a:schemeClr val="tx1"/>
                </a:solidFill>
              </a:rPr>
              <a:t>映像、音、言葉など）を分類しなかったこと</a:t>
            </a:r>
            <a:endParaRPr lang="en-US" altLang="ja-JP" sz="2400" dirty="0">
              <a:solidFill>
                <a:schemeClr val="tx1"/>
              </a:solidFill>
            </a:endParaRPr>
          </a:p>
          <a:p>
            <a:pPr algn="ctr"/>
            <a:endParaRPr kumimoji="1" lang="en-US" altLang="ja-JP" sz="2400" dirty="0">
              <a:solidFill>
                <a:schemeClr val="tx1"/>
              </a:solidFill>
            </a:endParaRPr>
          </a:p>
        </p:txBody>
      </p:sp>
      <p:sp>
        <p:nvSpPr>
          <p:cNvPr id="8" name="テキスト ボックス 7">
            <a:extLst>
              <a:ext uri="{FF2B5EF4-FFF2-40B4-BE49-F238E27FC236}">
                <a16:creationId xmlns:a16="http://schemas.microsoft.com/office/drawing/2014/main" id="{1EDB5E6C-7F20-44C7-963C-D535B8006824}"/>
              </a:ext>
            </a:extLst>
          </p:cNvPr>
          <p:cNvSpPr txBox="1"/>
          <p:nvPr/>
        </p:nvSpPr>
        <p:spPr>
          <a:xfrm>
            <a:off x="838199" y="1702622"/>
            <a:ext cx="9871130" cy="769441"/>
          </a:xfrm>
          <a:prstGeom prst="rect">
            <a:avLst/>
          </a:prstGeom>
          <a:noFill/>
        </p:spPr>
        <p:txBody>
          <a:bodyPr wrap="square" rtlCol="0">
            <a:spAutoFit/>
          </a:bodyPr>
          <a:lstStyle/>
          <a:p>
            <a:r>
              <a:rPr lang="ja-JP" altLang="en-US" sz="2400" dirty="0"/>
              <a:t>仮説５が棄却されてしまった理由として</a:t>
            </a:r>
            <a:r>
              <a:rPr lang="en-US" altLang="ja-JP" sz="2400" dirty="0"/>
              <a:t>…</a:t>
            </a:r>
          </a:p>
          <a:p>
            <a:endParaRPr kumimoji="1" lang="ja-JP" altLang="en-US" sz="2000" dirty="0"/>
          </a:p>
        </p:txBody>
      </p:sp>
    </p:spTree>
    <p:extLst>
      <p:ext uri="{BB962C8B-B14F-4D97-AF65-F5344CB8AC3E}">
        <p14:creationId xmlns:p14="http://schemas.microsoft.com/office/powerpoint/2010/main" val="27470424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838200" y="1355834"/>
            <a:ext cx="5602014" cy="1029376"/>
          </a:xfrm>
          <a:prstGeom prst="round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rPr>
              <a:t>使用したアレンジ動画ごと</a:t>
            </a:r>
            <a:r>
              <a:rPr lang="ja-JP" altLang="en-US" sz="2000" dirty="0">
                <a:solidFill>
                  <a:schemeClr val="tx1"/>
                </a:solidFill>
              </a:rPr>
              <a:t>に分析を行った。</a:t>
            </a:r>
            <a:endParaRPr kumimoji="1" lang="en-US" altLang="ja-JP" sz="2000" dirty="0">
              <a:solidFill>
                <a:schemeClr val="tx1"/>
              </a:solidFill>
            </a:endParaRPr>
          </a:p>
        </p:txBody>
      </p:sp>
      <p:graphicFrame>
        <p:nvGraphicFramePr>
          <p:cNvPr id="6" name="表 5"/>
          <p:cNvGraphicFramePr>
            <a:graphicFrameLocks noGrp="1"/>
          </p:cNvGraphicFramePr>
          <p:nvPr>
            <p:extLst>
              <p:ext uri="{D42A27DB-BD31-4B8C-83A1-F6EECF244321}">
                <p14:modId xmlns:p14="http://schemas.microsoft.com/office/powerpoint/2010/main" val="3472692407"/>
              </p:ext>
            </p:extLst>
          </p:nvPr>
        </p:nvGraphicFramePr>
        <p:xfrm>
          <a:off x="550423" y="2523806"/>
          <a:ext cx="6934199" cy="1133116"/>
        </p:xfrm>
        <a:graphic>
          <a:graphicData uri="http://schemas.openxmlformats.org/drawingml/2006/table">
            <a:tbl>
              <a:tblPr/>
              <a:tblGrid>
                <a:gridCol w="1609892">
                  <a:extLst>
                    <a:ext uri="{9D8B030D-6E8A-4147-A177-3AD203B41FA5}">
                      <a16:colId xmlns:a16="http://schemas.microsoft.com/office/drawing/2014/main" val="20000"/>
                    </a:ext>
                  </a:extLst>
                </a:gridCol>
                <a:gridCol w="1378425">
                  <a:extLst>
                    <a:ext uri="{9D8B030D-6E8A-4147-A177-3AD203B41FA5}">
                      <a16:colId xmlns:a16="http://schemas.microsoft.com/office/drawing/2014/main" val="20001"/>
                    </a:ext>
                  </a:extLst>
                </a:gridCol>
                <a:gridCol w="1129689">
                  <a:extLst>
                    <a:ext uri="{9D8B030D-6E8A-4147-A177-3AD203B41FA5}">
                      <a16:colId xmlns:a16="http://schemas.microsoft.com/office/drawing/2014/main" val="20002"/>
                    </a:ext>
                  </a:extLst>
                </a:gridCol>
                <a:gridCol w="901677">
                  <a:extLst>
                    <a:ext uri="{9D8B030D-6E8A-4147-A177-3AD203B41FA5}">
                      <a16:colId xmlns:a16="http://schemas.microsoft.com/office/drawing/2014/main" val="20003"/>
                    </a:ext>
                  </a:extLst>
                </a:gridCol>
                <a:gridCol w="1026047">
                  <a:extLst>
                    <a:ext uri="{9D8B030D-6E8A-4147-A177-3AD203B41FA5}">
                      <a16:colId xmlns:a16="http://schemas.microsoft.com/office/drawing/2014/main" val="20004"/>
                    </a:ext>
                  </a:extLst>
                </a:gridCol>
                <a:gridCol w="888469">
                  <a:extLst>
                    <a:ext uri="{9D8B030D-6E8A-4147-A177-3AD203B41FA5}">
                      <a16:colId xmlns:a16="http://schemas.microsoft.com/office/drawing/2014/main" val="20005"/>
                    </a:ext>
                  </a:extLst>
                </a:gridCol>
              </a:tblGrid>
              <a:tr h="369754">
                <a:tc>
                  <a:txBody>
                    <a:bodyPr/>
                    <a:lstStyle/>
                    <a:p>
                      <a:pPr algn="l" fontAlgn="b"/>
                      <a:endParaRPr lang="ja-JP" altLang="en-US" sz="1800" b="0" i="0" u="none" strike="noStrike">
                        <a:solidFill>
                          <a:srgbClr val="000000"/>
                        </a:solidFill>
                        <a:effectLst/>
                        <a:latin typeface="游ゴシック Regular" charset="-128"/>
                      </a:endParaRPr>
                    </a:p>
                  </a:txBody>
                  <a:tcPr marL="12700" marR="12700" marT="12700" marB="0" anchor="b">
                    <a:lnL>
                      <a:noFill/>
                    </a:lnL>
                    <a:lnR>
                      <a:noFill/>
                    </a:lnR>
                    <a:lnT>
                      <a:noFill/>
                    </a:lnT>
                    <a:lnB>
                      <a:noFill/>
                    </a:lnB>
                  </a:tcPr>
                </a:tc>
                <a:tc gridSpan="2">
                  <a:txBody>
                    <a:bodyPr/>
                    <a:lstStyle/>
                    <a:p>
                      <a:pPr algn="ctr" fontAlgn="b"/>
                      <a:r>
                        <a:rPr lang="ja-JP" altLang="en-US" sz="1800" b="0" i="0" u="none" strike="noStrike" dirty="0">
                          <a:solidFill>
                            <a:srgbClr val="000000"/>
                          </a:solidFill>
                          <a:effectLst/>
                          <a:latin typeface="游ゴシック Regular" charset="-128"/>
                        </a:rPr>
                        <a:t>平均値</a:t>
                      </a:r>
                    </a:p>
                  </a:txBody>
                  <a:tcPr marL="12700" marR="12700" marT="12700" marB="0" anchor="b">
                    <a:lnL>
                      <a:noFill/>
                    </a:lnL>
                    <a:lnR>
                      <a:noFill/>
                    </a:lnR>
                    <a:lnT>
                      <a:noFill/>
                    </a:lnT>
                    <a:lnB>
                      <a:noFill/>
                    </a:lnB>
                  </a:tcPr>
                </a:tc>
                <a:tc hMerge="1">
                  <a:txBody>
                    <a:bodyPr/>
                    <a:lstStyle/>
                    <a:p>
                      <a:endParaRPr kumimoji="1" lang="ja-JP" altLang="en-US"/>
                    </a:p>
                  </a:txBody>
                  <a:tcPr/>
                </a:tc>
                <a:tc gridSpan="3">
                  <a:txBody>
                    <a:bodyPr/>
                    <a:lstStyle/>
                    <a:p>
                      <a:pPr algn="ctr" fontAlgn="b"/>
                      <a:r>
                        <a:rPr lang="en-US" altLang="ja-JP" sz="1800" b="0" i="0" u="none" strike="noStrike" dirty="0">
                          <a:solidFill>
                            <a:srgbClr val="000000"/>
                          </a:solidFill>
                          <a:effectLst/>
                          <a:latin typeface="游ゴシック Regular" charset="-128"/>
                        </a:rPr>
                        <a:t>2 </a:t>
                      </a:r>
                      <a:r>
                        <a:rPr lang="ja-JP" altLang="en-US" sz="1800" b="0" i="0" u="none" strike="noStrike" dirty="0">
                          <a:solidFill>
                            <a:srgbClr val="000000"/>
                          </a:solidFill>
                          <a:effectLst/>
                          <a:latin typeface="游ゴシック Regular" charset="-128"/>
                        </a:rPr>
                        <a:t>つの母平均の差の検定</a:t>
                      </a:r>
                    </a:p>
                  </a:txBody>
                  <a:tcPr marL="12700" marR="12700" marT="12700"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81681">
                <a:tc>
                  <a:txBody>
                    <a:bodyPr/>
                    <a:lstStyle/>
                    <a:p>
                      <a:pPr algn="l" fontAlgn="b"/>
                      <a:r>
                        <a:rPr lang="ja-JP" altLang="en-US" sz="1800" b="0" i="0" u="none" strike="noStrike">
                          <a:solidFill>
                            <a:srgbClr val="000000"/>
                          </a:solidFill>
                          <a:effectLst/>
                          <a:latin typeface="游ゴシック Regular" charset="-128"/>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charset="-128"/>
                        </a:rPr>
                        <a:t>オリジナル</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charset="-128"/>
                        </a:rPr>
                        <a:t>アレンジ</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800" b="0" i="0" u="none" strike="noStrike">
                          <a:solidFill>
                            <a:srgbClr val="000000"/>
                          </a:solidFill>
                          <a:effectLst/>
                          <a:latin typeface="游ゴシック Regular" charset="-128"/>
                        </a:rPr>
                        <a:t>t </a:t>
                      </a:r>
                      <a:r>
                        <a:rPr lang="ja-JP" altLang="en-US" sz="1800" b="0" i="0" u="none" strike="noStrike">
                          <a:solidFill>
                            <a:srgbClr val="000000"/>
                          </a:solidFill>
                          <a:effectLst/>
                          <a:latin typeface="游ゴシック Regular" charset="-128"/>
                        </a:rPr>
                        <a:t>値</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charset="-128"/>
                        </a:rPr>
                        <a:t>自由度</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600" b="0" i="0" u="none" strike="noStrike" dirty="0">
                          <a:solidFill>
                            <a:srgbClr val="000000"/>
                          </a:solidFill>
                          <a:effectLst/>
                          <a:latin typeface="游ゴシック Regular" charset="-128"/>
                        </a:rPr>
                        <a:t>有意確率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1681">
                <a:tc>
                  <a:txBody>
                    <a:bodyPr/>
                    <a:lstStyle/>
                    <a:p>
                      <a:pPr algn="ctr" fontAlgn="ctr"/>
                      <a:r>
                        <a:rPr lang="ja-JP" altLang="en-US" sz="1800" b="0" i="0" u="none" strike="noStrike">
                          <a:solidFill>
                            <a:srgbClr val="000000"/>
                          </a:solidFill>
                          <a:effectLst/>
                          <a:latin typeface="游ゴシック Regular" charset="-128"/>
                        </a:rPr>
                        <a:t>拡散</a:t>
                      </a:r>
                    </a:p>
                  </a:txBody>
                  <a:tcPr marL="12700" marR="12700" marT="1270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r" fontAlgn="ctr"/>
                      <a:r>
                        <a:rPr lang="hr-HR" sz="1800" b="0" i="0" u="none" strike="noStrike">
                          <a:solidFill>
                            <a:srgbClr val="000000"/>
                          </a:solidFill>
                          <a:effectLst/>
                          <a:latin typeface="MS Gothic" charset="-128"/>
                        </a:rPr>
                        <a:t>3.06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dirty="0">
                          <a:solidFill>
                            <a:srgbClr val="FF0000"/>
                          </a:solidFill>
                          <a:effectLst/>
                          <a:latin typeface="MS Gothic" charset="-128"/>
                        </a:rPr>
                        <a:t>3.55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a:solidFill>
                            <a:srgbClr val="000000"/>
                          </a:solidFill>
                          <a:effectLst/>
                          <a:latin typeface="MS Gothic" charset="-128"/>
                        </a:rPr>
                        <a:t>-2.140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a:solidFill>
                            <a:srgbClr val="000000"/>
                          </a:solidFill>
                          <a:effectLst/>
                          <a:latin typeface="MS Gothic" charset="-128"/>
                        </a:rPr>
                        <a:t>129.151</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dirty="0">
                          <a:solidFill>
                            <a:srgbClr val="000000"/>
                          </a:solidFill>
                          <a:effectLst/>
                          <a:latin typeface="MS Gothic" charset="-128"/>
                        </a:rPr>
                        <a:t>0.034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タイトル 1"/>
          <p:cNvSpPr>
            <a:spLocks noGrp="1"/>
          </p:cNvSpPr>
          <p:nvPr>
            <p:ph type="title"/>
          </p:nvPr>
        </p:nvSpPr>
        <p:spPr>
          <a:xfrm>
            <a:off x="838200" y="353533"/>
            <a:ext cx="10515600" cy="1325563"/>
          </a:xfrm>
        </p:spPr>
        <p:txBody>
          <a:bodyPr/>
          <a:lstStyle/>
          <a:p>
            <a:r>
              <a:rPr kumimoji="1" lang="ja-JP" altLang="en-US" dirty="0"/>
              <a:t>検証結果・仮説５</a:t>
            </a:r>
          </a:p>
        </p:txBody>
      </p:sp>
      <p:sp>
        <p:nvSpPr>
          <p:cNvPr id="7" name="テキスト ボックス 6"/>
          <p:cNvSpPr txBox="1"/>
          <p:nvPr/>
        </p:nvSpPr>
        <p:spPr>
          <a:xfrm>
            <a:off x="160553" y="2200544"/>
            <a:ext cx="10943900" cy="369332"/>
          </a:xfrm>
          <a:prstGeom prst="rect">
            <a:avLst/>
          </a:prstGeom>
          <a:noFill/>
        </p:spPr>
        <p:txBody>
          <a:bodyPr wrap="square" rtlCol="0">
            <a:spAutoFit/>
          </a:bodyPr>
          <a:lstStyle/>
          <a:p>
            <a:r>
              <a:rPr kumimoji="1" lang="en-US" altLang="ja-JP" dirty="0"/>
              <a:t>【</a:t>
            </a:r>
            <a:r>
              <a:rPr kumimoji="1" lang="ja-JP" altLang="en-US" dirty="0"/>
              <a:t>一本満足バー</a:t>
            </a:r>
            <a:r>
              <a:rPr kumimoji="1" lang="en-US" altLang="ja-JP" dirty="0"/>
              <a:t>】</a:t>
            </a:r>
            <a:endParaRPr kumimoji="1" lang="ja-JP" altLang="en-US" dirty="0"/>
          </a:p>
        </p:txBody>
      </p:sp>
      <p:sp>
        <p:nvSpPr>
          <p:cNvPr id="3" name="角丸四角形 2"/>
          <p:cNvSpPr/>
          <p:nvPr/>
        </p:nvSpPr>
        <p:spPr>
          <a:xfrm>
            <a:off x="6617649" y="3316578"/>
            <a:ext cx="931764" cy="3693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a:extLst>
              <a:ext uri="{FF2B5EF4-FFF2-40B4-BE49-F238E27FC236}">
                <a16:creationId xmlns:a16="http://schemas.microsoft.com/office/drawing/2014/main" id="{1A8AC207-B8F4-4C7B-925D-F828F79F8495}"/>
              </a:ext>
            </a:extLst>
          </p:cNvPr>
          <p:cNvSpPr>
            <a:spLocks noGrp="1"/>
          </p:cNvSpPr>
          <p:nvPr>
            <p:ph type="sldNum" sz="quarter" idx="12"/>
          </p:nvPr>
        </p:nvSpPr>
        <p:spPr/>
        <p:txBody>
          <a:bodyPr/>
          <a:lstStyle/>
          <a:p>
            <a:fld id="{A0425D7D-E298-47E0-9EE2-10DA9891358A}" type="slidenum">
              <a:rPr lang="ja-JP" altLang="en-US" smtClean="0"/>
              <a:pPr/>
              <a:t>63</a:t>
            </a:fld>
            <a:endParaRPr lang="ja-JP" altLang="en-US" dirty="0"/>
          </a:p>
        </p:txBody>
      </p:sp>
      <p:graphicFrame>
        <p:nvGraphicFramePr>
          <p:cNvPr id="8" name="表 7">
            <a:extLst>
              <a:ext uri="{FF2B5EF4-FFF2-40B4-BE49-F238E27FC236}">
                <a16:creationId xmlns:a16="http://schemas.microsoft.com/office/drawing/2014/main" id="{32B8667A-53B6-45AA-87CA-4710CF34DD68}"/>
              </a:ext>
            </a:extLst>
          </p:cNvPr>
          <p:cNvGraphicFramePr>
            <a:graphicFrameLocks noGrp="1"/>
          </p:cNvGraphicFramePr>
          <p:nvPr>
            <p:extLst>
              <p:ext uri="{D42A27DB-BD31-4B8C-83A1-F6EECF244321}">
                <p14:modId xmlns:p14="http://schemas.microsoft.com/office/powerpoint/2010/main" val="1421120985"/>
              </p:ext>
            </p:extLst>
          </p:nvPr>
        </p:nvGraphicFramePr>
        <p:xfrm>
          <a:off x="550423" y="5431552"/>
          <a:ext cx="6934199" cy="1134234"/>
        </p:xfrm>
        <a:graphic>
          <a:graphicData uri="http://schemas.openxmlformats.org/drawingml/2006/table">
            <a:tbl>
              <a:tblPr/>
              <a:tblGrid>
                <a:gridCol w="1662308">
                  <a:extLst>
                    <a:ext uri="{9D8B030D-6E8A-4147-A177-3AD203B41FA5}">
                      <a16:colId xmlns:a16="http://schemas.microsoft.com/office/drawing/2014/main" val="20000"/>
                    </a:ext>
                  </a:extLst>
                </a:gridCol>
                <a:gridCol w="1282352">
                  <a:extLst>
                    <a:ext uri="{9D8B030D-6E8A-4147-A177-3AD203B41FA5}">
                      <a16:colId xmlns:a16="http://schemas.microsoft.com/office/drawing/2014/main" val="20001"/>
                    </a:ext>
                  </a:extLst>
                </a:gridCol>
                <a:gridCol w="1054378">
                  <a:extLst>
                    <a:ext uri="{9D8B030D-6E8A-4147-A177-3AD203B41FA5}">
                      <a16:colId xmlns:a16="http://schemas.microsoft.com/office/drawing/2014/main" val="20002"/>
                    </a:ext>
                  </a:extLst>
                </a:gridCol>
                <a:gridCol w="978387">
                  <a:extLst>
                    <a:ext uri="{9D8B030D-6E8A-4147-A177-3AD203B41FA5}">
                      <a16:colId xmlns:a16="http://schemas.microsoft.com/office/drawing/2014/main" val="20003"/>
                    </a:ext>
                  </a:extLst>
                </a:gridCol>
                <a:gridCol w="978387">
                  <a:extLst>
                    <a:ext uri="{9D8B030D-6E8A-4147-A177-3AD203B41FA5}">
                      <a16:colId xmlns:a16="http://schemas.microsoft.com/office/drawing/2014/main" val="20004"/>
                    </a:ext>
                  </a:extLst>
                </a:gridCol>
                <a:gridCol w="978387">
                  <a:extLst>
                    <a:ext uri="{9D8B030D-6E8A-4147-A177-3AD203B41FA5}">
                      <a16:colId xmlns:a16="http://schemas.microsoft.com/office/drawing/2014/main" val="20005"/>
                    </a:ext>
                  </a:extLst>
                </a:gridCol>
              </a:tblGrid>
              <a:tr h="370118">
                <a:tc>
                  <a:txBody>
                    <a:bodyPr/>
                    <a:lstStyle/>
                    <a:p>
                      <a:pPr algn="l" fontAlgn="b"/>
                      <a:endParaRPr lang="ja-JP" altLang="en-US" sz="1800" b="0" i="0" u="none" strike="noStrike">
                        <a:solidFill>
                          <a:srgbClr val="000000"/>
                        </a:solidFill>
                        <a:effectLst/>
                        <a:latin typeface="游ゴシック Regular" charset="-128"/>
                      </a:endParaRPr>
                    </a:p>
                  </a:txBody>
                  <a:tcPr marL="12700" marR="12700" marT="12700" marB="0" anchor="b">
                    <a:lnL>
                      <a:noFill/>
                    </a:lnL>
                    <a:lnR>
                      <a:noFill/>
                    </a:lnR>
                    <a:lnT>
                      <a:noFill/>
                    </a:lnT>
                    <a:lnB>
                      <a:noFill/>
                    </a:lnB>
                  </a:tcPr>
                </a:tc>
                <a:tc gridSpan="2">
                  <a:txBody>
                    <a:bodyPr/>
                    <a:lstStyle/>
                    <a:p>
                      <a:pPr algn="ctr" fontAlgn="b"/>
                      <a:r>
                        <a:rPr lang="ja-JP" altLang="en-US" sz="1800" b="0" i="0" u="none" strike="noStrike">
                          <a:solidFill>
                            <a:srgbClr val="000000"/>
                          </a:solidFill>
                          <a:effectLst/>
                          <a:latin typeface="游ゴシック Regular" charset="-128"/>
                        </a:rPr>
                        <a:t>平均値</a:t>
                      </a:r>
                    </a:p>
                  </a:txBody>
                  <a:tcPr marL="12700" marR="12700" marT="12700" marB="0" anchor="b">
                    <a:lnL>
                      <a:noFill/>
                    </a:lnL>
                    <a:lnR>
                      <a:noFill/>
                    </a:lnR>
                    <a:lnT>
                      <a:noFill/>
                    </a:lnT>
                    <a:lnB>
                      <a:noFill/>
                    </a:lnB>
                  </a:tcPr>
                </a:tc>
                <a:tc hMerge="1">
                  <a:txBody>
                    <a:bodyPr/>
                    <a:lstStyle/>
                    <a:p>
                      <a:endParaRPr kumimoji="1" lang="ja-JP" altLang="en-US"/>
                    </a:p>
                  </a:txBody>
                  <a:tcPr/>
                </a:tc>
                <a:tc gridSpan="3">
                  <a:txBody>
                    <a:bodyPr/>
                    <a:lstStyle/>
                    <a:p>
                      <a:pPr algn="ctr" fontAlgn="b"/>
                      <a:r>
                        <a:rPr lang="en-US" altLang="ja-JP" sz="1800" b="0" i="0" u="none" strike="noStrike">
                          <a:solidFill>
                            <a:srgbClr val="000000"/>
                          </a:solidFill>
                          <a:effectLst/>
                          <a:latin typeface="游ゴシック Regular" charset="-128"/>
                        </a:rPr>
                        <a:t>2 </a:t>
                      </a:r>
                      <a:r>
                        <a:rPr lang="ja-JP" altLang="en-US" sz="1800" b="0" i="0" u="none" strike="noStrike">
                          <a:solidFill>
                            <a:srgbClr val="000000"/>
                          </a:solidFill>
                          <a:effectLst/>
                          <a:latin typeface="游ゴシック Regular" charset="-128"/>
                        </a:rPr>
                        <a:t>つの母平均の差の検定</a:t>
                      </a:r>
                    </a:p>
                  </a:txBody>
                  <a:tcPr marL="12700" marR="12700" marT="12700"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82058">
                <a:tc>
                  <a:txBody>
                    <a:bodyPr/>
                    <a:lstStyle/>
                    <a:p>
                      <a:pPr algn="l" fontAlgn="b"/>
                      <a:r>
                        <a:rPr lang="ja-JP" altLang="en-US" sz="1800" b="0" i="0" u="none" strike="noStrike" dirty="0">
                          <a:solidFill>
                            <a:srgbClr val="000000"/>
                          </a:solidFill>
                          <a:effectLst/>
                          <a:latin typeface="游ゴシック Regular" charset="-128"/>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ja-JP" altLang="en-US" sz="1800" b="0" i="0" u="none" strike="noStrike">
                          <a:solidFill>
                            <a:srgbClr val="000000"/>
                          </a:solidFill>
                          <a:effectLst/>
                          <a:latin typeface="游ゴシック Regular" charset="-128"/>
                        </a:rPr>
                        <a:t>オリジナル</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ja-JP" altLang="en-US" sz="1800" b="0" i="0" u="none" strike="noStrike">
                          <a:solidFill>
                            <a:srgbClr val="000000"/>
                          </a:solidFill>
                          <a:effectLst/>
                          <a:latin typeface="游ゴシック Regular" charset="-128"/>
                        </a:rPr>
                        <a:t>アレンジ</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800" b="0" i="0" u="none" strike="noStrike">
                          <a:solidFill>
                            <a:srgbClr val="000000"/>
                          </a:solidFill>
                          <a:effectLst/>
                          <a:latin typeface="游ゴシック Regular" charset="-128"/>
                        </a:rPr>
                        <a:t>t </a:t>
                      </a:r>
                      <a:r>
                        <a:rPr lang="ja-JP" altLang="en-US" sz="1800" b="0" i="0" u="none" strike="noStrike">
                          <a:solidFill>
                            <a:srgbClr val="000000"/>
                          </a:solidFill>
                          <a:effectLst/>
                          <a:latin typeface="游ゴシック Regular" charset="-128"/>
                        </a:rPr>
                        <a:t>値</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dirty="0">
                          <a:solidFill>
                            <a:srgbClr val="000000"/>
                          </a:solidFill>
                          <a:effectLst/>
                          <a:latin typeface="游ゴシック Regular" charset="-128"/>
                        </a:rPr>
                        <a:t>自由度</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600" b="0" i="0" u="none" strike="noStrike" dirty="0">
                          <a:solidFill>
                            <a:srgbClr val="000000"/>
                          </a:solidFill>
                          <a:effectLst/>
                          <a:latin typeface="游ゴシック Regular" charset="-128"/>
                        </a:rPr>
                        <a:t>有意確率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2058">
                <a:tc>
                  <a:txBody>
                    <a:bodyPr/>
                    <a:lstStyle/>
                    <a:p>
                      <a:pPr algn="ctr" fontAlgn="ctr"/>
                      <a:r>
                        <a:rPr lang="ja-JP" altLang="en-US" sz="1800" b="0" i="0" u="none" strike="noStrike" dirty="0">
                          <a:solidFill>
                            <a:srgbClr val="000000"/>
                          </a:solidFill>
                          <a:effectLst/>
                          <a:latin typeface="游ゴシック Regular" charset="-128"/>
                        </a:rPr>
                        <a:t>拡散</a:t>
                      </a:r>
                    </a:p>
                  </a:txBody>
                  <a:tcPr marL="12700" marR="12700" marT="1270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r" fontAlgn="ctr"/>
                      <a:r>
                        <a:rPr lang="hr-HR" sz="1800" b="0" i="0" u="none" strike="noStrike">
                          <a:solidFill>
                            <a:srgbClr val="000000"/>
                          </a:solidFill>
                          <a:effectLst/>
                          <a:latin typeface="MS Gothic" charset="-128"/>
                        </a:rPr>
                        <a:t>3.26</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a:solidFill>
                            <a:srgbClr val="FF0000"/>
                          </a:solidFill>
                          <a:effectLst/>
                          <a:latin typeface="MS Gothic" charset="-128"/>
                        </a:rPr>
                        <a:t>3.34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uk-UA" sz="1800" b="0" i="0" u="none" strike="noStrike">
                          <a:solidFill>
                            <a:srgbClr val="000000"/>
                          </a:solidFill>
                          <a:effectLst/>
                          <a:latin typeface="MS Gothic" charset="-128"/>
                        </a:rPr>
                        <a:t>-0.290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is-IS" sz="1800" b="0" i="0" u="none" strike="noStrike">
                          <a:solidFill>
                            <a:srgbClr val="000000"/>
                          </a:solidFill>
                          <a:effectLst/>
                          <a:latin typeface="MS Gothic" charset="-128"/>
                        </a:rPr>
                        <a:t>104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dirty="0">
                          <a:solidFill>
                            <a:srgbClr val="000000"/>
                          </a:solidFill>
                          <a:effectLst/>
                          <a:latin typeface="MS Gothic" charset="-128"/>
                        </a:rPr>
                        <a:t>0.772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9" name="表 8">
            <a:extLst>
              <a:ext uri="{FF2B5EF4-FFF2-40B4-BE49-F238E27FC236}">
                <a16:creationId xmlns:a16="http://schemas.microsoft.com/office/drawing/2014/main" id="{4F385123-1B57-49EC-8A23-CEC1FBF19874}"/>
              </a:ext>
            </a:extLst>
          </p:cNvPr>
          <p:cNvGraphicFramePr>
            <a:graphicFrameLocks noGrp="1"/>
          </p:cNvGraphicFramePr>
          <p:nvPr>
            <p:extLst>
              <p:ext uri="{D42A27DB-BD31-4B8C-83A1-F6EECF244321}">
                <p14:modId xmlns:p14="http://schemas.microsoft.com/office/powerpoint/2010/main" val="3690094910"/>
              </p:ext>
            </p:extLst>
          </p:nvPr>
        </p:nvGraphicFramePr>
        <p:xfrm>
          <a:off x="550423" y="3980184"/>
          <a:ext cx="6934199" cy="1072173"/>
        </p:xfrm>
        <a:graphic>
          <a:graphicData uri="http://schemas.openxmlformats.org/drawingml/2006/table">
            <a:tbl>
              <a:tblPr/>
              <a:tblGrid>
                <a:gridCol w="1662308">
                  <a:extLst>
                    <a:ext uri="{9D8B030D-6E8A-4147-A177-3AD203B41FA5}">
                      <a16:colId xmlns:a16="http://schemas.microsoft.com/office/drawing/2014/main" val="20000"/>
                    </a:ext>
                  </a:extLst>
                </a:gridCol>
                <a:gridCol w="1282352">
                  <a:extLst>
                    <a:ext uri="{9D8B030D-6E8A-4147-A177-3AD203B41FA5}">
                      <a16:colId xmlns:a16="http://schemas.microsoft.com/office/drawing/2014/main" val="20001"/>
                    </a:ext>
                  </a:extLst>
                </a:gridCol>
                <a:gridCol w="1054378">
                  <a:extLst>
                    <a:ext uri="{9D8B030D-6E8A-4147-A177-3AD203B41FA5}">
                      <a16:colId xmlns:a16="http://schemas.microsoft.com/office/drawing/2014/main" val="20002"/>
                    </a:ext>
                  </a:extLst>
                </a:gridCol>
                <a:gridCol w="978387">
                  <a:extLst>
                    <a:ext uri="{9D8B030D-6E8A-4147-A177-3AD203B41FA5}">
                      <a16:colId xmlns:a16="http://schemas.microsoft.com/office/drawing/2014/main" val="20003"/>
                    </a:ext>
                  </a:extLst>
                </a:gridCol>
                <a:gridCol w="978387">
                  <a:extLst>
                    <a:ext uri="{9D8B030D-6E8A-4147-A177-3AD203B41FA5}">
                      <a16:colId xmlns:a16="http://schemas.microsoft.com/office/drawing/2014/main" val="20004"/>
                    </a:ext>
                  </a:extLst>
                </a:gridCol>
                <a:gridCol w="978387">
                  <a:extLst>
                    <a:ext uri="{9D8B030D-6E8A-4147-A177-3AD203B41FA5}">
                      <a16:colId xmlns:a16="http://schemas.microsoft.com/office/drawing/2014/main" val="20005"/>
                    </a:ext>
                  </a:extLst>
                </a:gridCol>
              </a:tblGrid>
              <a:tr h="349867">
                <a:tc>
                  <a:txBody>
                    <a:bodyPr/>
                    <a:lstStyle/>
                    <a:p>
                      <a:pPr algn="l" fontAlgn="b"/>
                      <a:endParaRPr lang="ja-JP" altLang="en-US" sz="1800" b="0" i="0" u="none" strike="noStrike">
                        <a:solidFill>
                          <a:srgbClr val="000000"/>
                        </a:solidFill>
                        <a:effectLst/>
                        <a:latin typeface="游ゴシック Regular" charset="-128"/>
                      </a:endParaRPr>
                    </a:p>
                  </a:txBody>
                  <a:tcPr marL="12700" marR="12700" marT="12700" marB="0" anchor="b">
                    <a:lnL>
                      <a:noFill/>
                    </a:lnL>
                    <a:lnR>
                      <a:noFill/>
                    </a:lnR>
                    <a:lnT>
                      <a:noFill/>
                    </a:lnT>
                    <a:lnB>
                      <a:noFill/>
                    </a:lnB>
                  </a:tcPr>
                </a:tc>
                <a:tc gridSpan="2">
                  <a:txBody>
                    <a:bodyPr/>
                    <a:lstStyle/>
                    <a:p>
                      <a:pPr algn="ctr" fontAlgn="b"/>
                      <a:r>
                        <a:rPr lang="ja-JP" altLang="en-US" sz="1800" b="0" i="0" u="none" strike="noStrike">
                          <a:solidFill>
                            <a:srgbClr val="000000"/>
                          </a:solidFill>
                          <a:effectLst/>
                          <a:latin typeface="游ゴシック Regular" charset="-128"/>
                        </a:rPr>
                        <a:t>平均値</a:t>
                      </a:r>
                    </a:p>
                  </a:txBody>
                  <a:tcPr marL="12700" marR="12700" marT="12700" marB="0" anchor="b">
                    <a:lnL>
                      <a:noFill/>
                    </a:lnL>
                    <a:lnR>
                      <a:noFill/>
                    </a:lnR>
                    <a:lnT>
                      <a:noFill/>
                    </a:lnT>
                    <a:lnB>
                      <a:noFill/>
                    </a:lnB>
                  </a:tcPr>
                </a:tc>
                <a:tc hMerge="1">
                  <a:txBody>
                    <a:bodyPr/>
                    <a:lstStyle/>
                    <a:p>
                      <a:endParaRPr kumimoji="1" lang="ja-JP" altLang="en-US"/>
                    </a:p>
                  </a:txBody>
                  <a:tcPr/>
                </a:tc>
                <a:tc gridSpan="3">
                  <a:txBody>
                    <a:bodyPr/>
                    <a:lstStyle/>
                    <a:p>
                      <a:pPr algn="ctr" fontAlgn="b"/>
                      <a:r>
                        <a:rPr lang="en-US" altLang="ja-JP" sz="1800" b="0" i="0" u="none" strike="noStrike">
                          <a:solidFill>
                            <a:srgbClr val="000000"/>
                          </a:solidFill>
                          <a:effectLst/>
                          <a:latin typeface="游ゴシック Regular" charset="-128"/>
                        </a:rPr>
                        <a:t>2 </a:t>
                      </a:r>
                      <a:r>
                        <a:rPr lang="ja-JP" altLang="en-US" sz="1800" b="0" i="0" u="none" strike="noStrike">
                          <a:solidFill>
                            <a:srgbClr val="000000"/>
                          </a:solidFill>
                          <a:effectLst/>
                          <a:latin typeface="游ゴシック Regular" charset="-128"/>
                        </a:rPr>
                        <a:t>つの母平均の差の検定</a:t>
                      </a:r>
                    </a:p>
                  </a:txBody>
                  <a:tcPr marL="12700" marR="12700" marT="12700" marB="0" anchor="b">
                    <a:lnL>
                      <a:noFill/>
                    </a:lnL>
                    <a:lnR>
                      <a:noFill/>
                    </a:lnR>
                    <a:lnT>
                      <a:noFill/>
                    </a:lnT>
                    <a:lnB>
                      <a:noFill/>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61153">
                <a:tc>
                  <a:txBody>
                    <a:bodyPr/>
                    <a:lstStyle/>
                    <a:p>
                      <a:pPr algn="l" fontAlgn="b"/>
                      <a:r>
                        <a:rPr lang="ja-JP" altLang="en-US" sz="1800" b="0" i="0" u="none" strike="noStrike" dirty="0">
                          <a:solidFill>
                            <a:srgbClr val="000000"/>
                          </a:solidFill>
                          <a:effectLst/>
                          <a:latin typeface="游ゴシック Regular" charset="-128"/>
                        </a:rPr>
                        <a:t>　</a:t>
                      </a:r>
                    </a:p>
                  </a:txBody>
                  <a:tcPr marL="12700" marR="12700" marT="1270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ja-JP" altLang="en-US" sz="1800" b="0" i="0" u="none" strike="noStrike">
                          <a:solidFill>
                            <a:srgbClr val="000000"/>
                          </a:solidFill>
                          <a:effectLst/>
                          <a:latin typeface="游ゴシック Regular" charset="-128"/>
                        </a:rPr>
                        <a:t>オリジナル</a:t>
                      </a:r>
                    </a:p>
                  </a:txBody>
                  <a:tcPr marL="12700" marR="12700" marT="1270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ja-JP" altLang="en-US" sz="1800" b="0" i="0" u="none" strike="noStrike">
                          <a:solidFill>
                            <a:srgbClr val="000000"/>
                          </a:solidFill>
                          <a:effectLst/>
                          <a:latin typeface="游ゴシック Regular" charset="-128"/>
                        </a:rPr>
                        <a:t>アレンジ</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ja-JP" sz="1800" b="0" i="0" u="none" strike="noStrike">
                          <a:solidFill>
                            <a:srgbClr val="000000"/>
                          </a:solidFill>
                          <a:effectLst/>
                          <a:latin typeface="游ゴシック Regular" charset="-128"/>
                        </a:rPr>
                        <a:t>t </a:t>
                      </a:r>
                      <a:r>
                        <a:rPr lang="ja-JP" altLang="en-US" sz="1800" b="0" i="0" u="none" strike="noStrike">
                          <a:solidFill>
                            <a:srgbClr val="000000"/>
                          </a:solidFill>
                          <a:effectLst/>
                          <a:latin typeface="游ゴシック Regular" charset="-128"/>
                        </a:rPr>
                        <a:t>値</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800" b="0" i="0" u="none" strike="noStrike">
                          <a:solidFill>
                            <a:srgbClr val="000000"/>
                          </a:solidFill>
                          <a:effectLst/>
                          <a:latin typeface="游ゴシック Regular" charset="-128"/>
                        </a:rPr>
                        <a:t>自由度</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ja-JP" altLang="en-US" sz="1600" b="0" i="0" u="none" strike="noStrike">
                          <a:solidFill>
                            <a:srgbClr val="000000"/>
                          </a:solidFill>
                          <a:effectLst/>
                          <a:latin typeface="游ゴシック Regular" charset="-128"/>
                        </a:rPr>
                        <a:t>有意確率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1153">
                <a:tc>
                  <a:txBody>
                    <a:bodyPr/>
                    <a:lstStyle/>
                    <a:p>
                      <a:pPr algn="ctr" fontAlgn="ctr"/>
                      <a:r>
                        <a:rPr lang="ja-JP" altLang="en-US" sz="1800" b="0" i="0" u="none" strike="noStrike">
                          <a:solidFill>
                            <a:srgbClr val="000000"/>
                          </a:solidFill>
                          <a:effectLst/>
                          <a:latin typeface="游ゴシック Regular" charset="-128"/>
                        </a:rPr>
                        <a:t>拡散</a:t>
                      </a:r>
                    </a:p>
                  </a:txBody>
                  <a:tcPr marL="12700" marR="12700" marT="12700"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DEDED"/>
                    </a:solidFill>
                  </a:tcPr>
                </a:tc>
                <a:tc>
                  <a:txBody>
                    <a:bodyPr/>
                    <a:lstStyle/>
                    <a:p>
                      <a:pPr algn="r" fontAlgn="ctr"/>
                      <a:r>
                        <a:rPr lang="hr-HR" sz="1800" b="0" i="0" u="none" strike="noStrike">
                          <a:solidFill>
                            <a:srgbClr val="FF0000"/>
                          </a:solidFill>
                          <a:effectLst/>
                          <a:latin typeface="MS Gothic" charset="-128"/>
                        </a:rPr>
                        <a:t>3.74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a:solidFill>
                            <a:srgbClr val="000000"/>
                          </a:solidFill>
                          <a:effectLst/>
                          <a:latin typeface="MS Gothic" charset="-128"/>
                        </a:rPr>
                        <a:t>3.43</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nb-NO" sz="1800" b="0" i="0" u="none" strike="noStrike">
                          <a:solidFill>
                            <a:srgbClr val="000000"/>
                          </a:solidFill>
                          <a:effectLst/>
                          <a:latin typeface="MS Gothic" charset="-128"/>
                        </a:rPr>
                        <a:t>1.350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nb-NO" sz="1800" b="0" i="0" u="none" strike="noStrike">
                          <a:solidFill>
                            <a:srgbClr val="000000"/>
                          </a:solidFill>
                          <a:effectLst/>
                          <a:latin typeface="MS Gothic" charset="-128"/>
                        </a:rPr>
                        <a:t>97.192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hr-HR" sz="1800" b="0" i="0" u="none" strike="noStrike" dirty="0">
                          <a:solidFill>
                            <a:srgbClr val="000000"/>
                          </a:solidFill>
                          <a:effectLst/>
                          <a:latin typeface="MS Gothic" charset="-128"/>
                        </a:rPr>
                        <a:t>0.180</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1" name="テキスト ボックス 10">
            <a:extLst>
              <a:ext uri="{FF2B5EF4-FFF2-40B4-BE49-F238E27FC236}">
                <a16:creationId xmlns:a16="http://schemas.microsoft.com/office/drawing/2014/main" id="{B3561E7C-3955-49AD-81DD-0E37D4D84A42}"/>
              </a:ext>
            </a:extLst>
          </p:cNvPr>
          <p:cNvSpPr txBox="1"/>
          <p:nvPr/>
        </p:nvSpPr>
        <p:spPr>
          <a:xfrm>
            <a:off x="0" y="3883646"/>
            <a:ext cx="10197662" cy="369332"/>
          </a:xfrm>
          <a:prstGeom prst="rect">
            <a:avLst/>
          </a:prstGeom>
          <a:noFill/>
        </p:spPr>
        <p:txBody>
          <a:bodyPr wrap="square" rtlCol="0">
            <a:spAutoFit/>
          </a:bodyPr>
          <a:lstStyle/>
          <a:p>
            <a:r>
              <a:rPr kumimoji="1" lang="en-US" altLang="ja-JP" dirty="0"/>
              <a:t>【</a:t>
            </a:r>
            <a:r>
              <a:rPr lang="ja-JP" altLang="en-US" dirty="0"/>
              <a:t>チキンラーメン  ゆいちき</a:t>
            </a:r>
            <a:r>
              <a:rPr kumimoji="1" lang="en-US" altLang="ja-JP" dirty="0"/>
              <a:t>】</a:t>
            </a:r>
            <a:endParaRPr kumimoji="1" lang="ja-JP" altLang="en-US" dirty="0"/>
          </a:p>
        </p:txBody>
      </p:sp>
      <p:sp>
        <p:nvSpPr>
          <p:cNvPr id="12" name="テキスト ボックス 11">
            <a:extLst>
              <a:ext uri="{FF2B5EF4-FFF2-40B4-BE49-F238E27FC236}">
                <a16:creationId xmlns:a16="http://schemas.microsoft.com/office/drawing/2014/main" id="{79A7692C-DBFC-40E3-BFB3-870FA402197D}"/>
              </a:ext>
            </a:extLst>
          </p:cNvPr>
          <p:cNvSpPr txBox="1"/>
          <p:nvPr/>
        </p:nvSpPr>
        <p:spPr>
          <a:xfrm>
            <a:off x="160553" y="5382082"/>
            <a:ext cx="10197662" cy="369332"/>
          </a:xfrm>
          <a:prstGeom prst="rect">
            <a:avLst/>
          </a:prstGeom>
          <a:noFill/>
        </p:spPr>
        <p:txBody>
          <a:bodyPr wrap="square" rtlCol="0">
            <a:spAutoFit/>
          </a:bodyPr>
          <a:lstStyle/>
          <a:p>
            <a:r>
              <a:rPr kumimoji="1" lang="en-US" altLang="ja-JP" dirty="0"/>
              <a:t>【</a:t>
            </a:r>
            <a:r>
              <a:rPr lang="ja-JP" altLang="en-US" dirty="0"/>
              <a:t>スニッカーズ</a:t>
            </a:r>
            <a:r>
              <a:rPr kumimoji="1" lang="en-US" altLang="ja-JP" dirty="0"/>
              <a:t>】</a:t>
            </a:r>
            <a:endParaRPr kumimoji="1" lang="ja-JP" altLang="en-US" dirty="0"/>
          </a:p>
        </p:txBody>
      </p:sp>
      <p:sp>
        <p:nvSpPr>
          <p:cNvPr id="13" name="角丸四角形 9">
            <a:extLst>
              <a:ext uri="{FF2B5EF4-FFF2-40B4-BE49-F238E27FC236}">
                <a16:creationId xmlns:a16="http://schemas.microsoft.com/office/drawing/2014/main" id="{F097A96F-AB33-4D4A-9F64-8C9540BAC0DD}"/>
              </a:ext>
            </a:extLst>
          </p:cNvPr>
          <p:cNvSpPr/>
          <p:nvPr/>
        </p:nvSpPr>
        <p:spPr>
          <a:xfrm>
            <a:off x="6617649" y="4714932"/>
            <a:ext cx="956441" cy="27167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9">
            <a:extLst>
              <a:ext uri="{FF2B5EF4-FFF2-40B4-BE49-F238E27FC236}">
                <a16:creationId xmlns:a16="http://schemas.microsoft.com/office/drawing/2014/main" id="{6C376725-6DA0-4BFF-B5E4-6DE293E08CFF}"/>
              </a:ext>
            </a:extLst>
          </p:cNvPr>
          <p:cNvSpPr/>
          <p:nvPr/>
        </p:nvSpPr>
        <p:spPr>
          <a:xfrm>
            <a:off x="6623262" y="6232789"/>
            <a:ext cx="956441" cy="27167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9">
            <a:extLst>
              <a:ext uri="{FF2B5EF4-FFF2-40B4-BE49-F238E27FC236}">
                <a16:creationId xmlns:a16="http://schemas.microsoft.com/office/drawing/2014/main" id="{DDD575E1-DB2D-447A-BC81-540137BC3507}"/>
              </a:ext>
            </a:extLst>
          </p:cNvPr>
          <p:cNvSpPr/>
          <p:nvPr/>
        </p:nvSpPr>
        <p:spPr>
          <a:xfrm>
            <a:off x="7874492" y="5298771"/>
            <a:ext cx="3877293" cy="652188"/>
          </a:xfrm>
          <a:prstGeom prst="roundRect">
            <a:avLst/>
          </a:prstGeom>
          <a:solidFill>
            <a:schemeClr val="bg1"/>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統計的に非有意な結果となった。</a:t>
            </a:r>
          </a:p>
        </p:txBody>
      </p:sp>
      <p:sp>
        <p:nvSpPr>
          <p:cNvPr id="16" name="角丸四角形 9">
            <a:extLst>
              <a:ext uri="{FF2B5EF4-FFF2-40B4-BE49-F238E27FC236}">
                <a16:creationId xmlns:a16="http://schemas.microsoft.com/office/drawing/2014/main" id="{226E0116-AB8E-44FC-88BF-7DF4A3E7B0EF}"/>
              </a:ext>
            </a:extLst>
          </p:cNvPr>
          <p:cNvSpPr/>
          <p:nvPr/>
        </p:nvSpPr>
        <p:spPr>
          <a:xfrm>
            <a:off x="7874492" y="3231458"/>
            <a:ext cx="3877293" cy="652188"/>
          </a:xfrm>
          <a:prstGeom prst="roundRect">
            <a:avLst/>
          </a:prstGeom>
          <a:solidFill>
            <a:schemeClr val="bg1"/>
          </a:solid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統計的に有意な結果となった。</a:t>
            </a:r>
          </a:p>
        </p:txBody>
      </p:sp>
      <p:sp>
        <p:nvSpPr>
          <p:cNvPr id="17" name="角丸四角形 3">
            <a:extLst>
              <a:ext uri="{FF2B5EF4-FFF2-40B4-BE49-F238E27FC236}">
                <a16:creationId xmlns:a16="http://schemas.microsoft.com/office/drawing/2014/main" id="{297D20DA-F7A5-4AF7-A5DF-1773C08D81D4}"/>
              </a:ext>
            </a:extLst>
          </p:cNvPr>
          <p:cNvSpPr/>
          <p:nvPr/>
        </p:nvSpPr>
        <p:spPr>
          <a:xfrm>
            <a:off x="6905723" y="559726"/>
            <a:ext cx="5146047" cy="141409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動画ごとで結果が大きく異なる。</a:t>
            </a:r>
            <a:endParaRPr kumimoji="1" lang="en-US" altLang="ja-JP" dirty="0">
              <a:solidFill>
                <a:schemeClr val="tx1"/>
              </a:solidFill>
            </a:endParaRPr>
          </a:p>
          <a:p>
            <a:pPr algn="ctr"/>
            <a:endParaRPr kumimoji="1" lang="en-US" altLang="ja-JP" dirty="0">
              <a:solidFill>
                <a:schemeClr val="tx1"/>
              </a:solidFill>
            </a:endParaRPr>
          </a:p>
          <a:p>
            <a:pPr algn="ctr"/>
            <a:r>
              <a:rPr kumimoji="1" lang="ja-JP" altLang="en-US" dirty="0">
                <a:solidFill>
                  <a:schemeClr val="tx1"/>
                </a:solidFill>
              </a:rPr>
              <a:t>アレンジについて詳しく分類すれば</a:t>
            </a:r>
            <a:endParaRPr kumimoji="1" lang="en-US" altLang="ja-JP" dirty="0">
              <a:solidFill>
                <a:schemeClr val="tx1"/>
              </a:solidFill>
            </a:endParaRPr>
          </a:p>
          <a:p>
            <a:pPr algn="ctr"/>
            <a:r>
              <a:rPr kumimoji="1" lang="ja-JP" altLang="en-US" dirty="0">
                <a:solidFill>
                  <a:schemeClr val="tx1"/>
                </a:solidFill>
              </a:rPr>
              <a:t>結果が</a:t>
            </a:r>
            <a:r>
              <a:rPr lang="ja-JP" altLang="en-US" dirty="0">
                <a:solidFill>
                  <a:schemeClr val="tx1"/>
                </a:solidFill>
              </a:rPr>
              <a:t>異なったのではないか。</a:t>
            </a:r>
            <a:endParaRPr kumimoji="1" lang="ja-JP" altLang="en-US" dirty="0">
              <a:solidFill>
                <a:schemeClr val="tx1"/>
              </a:solidFill>
            </a:endParaRPr>
          </a:p>
        </p:txBody>
      </p:sp>
    </p:spTree>
    <p:extLst>
      <p:ext uri="{BB962C8B-B14F-4D97-AF65-F5344CB8AC3E}">
        <p14:creationId xmlns:p14="http://schemas.microsoft.com/office/powerpoint/2010/main" val="173819341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5206FD-731C-064D-A317-CC31346028D8}"/>
              </a:ext>
            </a:extLst>
          </p:cNvPr>
          <p:cNvSpPr>
            <a:spLocks noGrp="1"/>
          </p:cNvSpPr>
          <p:nvPr>
            <p:ph type="title"/>
          </p:nvPr>
        </p:nvSpPr>
        <p:spPr/>
        <p:txBody>
          <a:bodyPr/>
          <a:lstStyle/>
          <a:p>
            <a:r>
              <a:rPr kumimoji="1" lang="ja-JP" altLang="en-US"/>
              <a:t>インプリケーション</a:t>
            </a:r>
          </a:p>
        </p:txBody>
      </p:sp>
      <p:sp>
        <p:nvSpPr>
          <p:cNvPr id="4" name="スライド番号プレースホルダー 3">
            <a:extLst>
              <a:ext uri="{FF2B5EF4-FFF2-40B4-BE49-F238E27FC236}">
                <a16:creationId xmlns:a16="http://schemas.microsoft.com/office/drawing/2014/main" id="{0C0B5060-35FD-5348-89C7-6572EF840299}"/>
              </a:ext>
            </a:extLst>
          </p:cNvPr>
          <p:cNvSpPr>
            <a:spLocks noGrp="1"/>
          </p:cNvSpPr>
          <p:nvPr>
            <p:ph type="sldNum" sz="quarter" idx="12"/>
          </p:nvPr>
        </p:nvSpPr>
        <p:spPr/>
        <p:txBody>
          <a:bodyPr/>
          <a:lstStyle/>
          <a:p>
            <a:fld id="{A0425D7D-E298-47E0-9EE2-10DA9891358A}" type="slidenum">
              <a:rPr lang="ja-JP" altLang="en-US" smtClean="0"/>
              <a:pPr/>
              <a:t>64</a:t>
            </a:fld>
            <a:endParaRPr lang="ja-JP" altLang="en-US" dirty="0"/>
          </a:p>
        </p:txBody>
      </p:sp>
      <p:sp>
        <p:nvSpPr>
          <p:cNvPr id="5" name="角丸四角形 4"/>
          <p:cNvSpPr/>
          <p:nvPr/>
        </p:nvSpPr>
        <p:spPr>
          <a:xfrm>
            <a:off x="838200" y="2178051"/>
            <a:ext cx="10515600" cy="1168400"/>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ja-JP" altLang="en-US" sz="2400" dirty="0">
                <a:solidFill>
                  <a:schemeClr val="tx1"/>
                </a:solidFill>
              </a:rPr>
              <a:t>アレンジされる動画広告について、ユーモア広告の観点から学術的な視点で研究することが出来た。</a:t>
            </a:r>
            <a:endParaRPr lang="en-US" altLang="ja-JP" sz="2400" dirty="0">
              <a:solidFill>
                <a:schemeClr val="tx1"/>
              </a:solidFill>
            </a:endParaRPr>
          </a:p>
        </p:txBody>
      </p:sp>
      <p:sp>
        <p:nvSpPr>
          <p:cNvPr id="6" name="角丸四角形 5"/>
          <p:cNvSpPr/>
          <p:nvPr/>
        </p:nvSpPr>
        <p:spPr>
          <a:xfrm>
            <a:off x="965200" y="1690688"/>
            <a:ext cx="4419600" cy="589280"/>
          </a:xfrm>
          <a:prstGeom prst="roundRect">
            <a:avLst/>
          </a:prstGeom>
          <a:ln w="381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a:t>学術的インプリケーション</a:t>
            </a:r>
            <a:endParaRPr lang="en-US" altLang="ja-JP" sz="2400" dirty="0"/>
          </a:p>
        </p:txBody>
      </p:sp>
      <p:sp>
        <p:nvSpPr>
          <p:cNvPr id="7" name="角丸四角形 6"/>
          <p:cNvSpPr/>
          <p:nvPr/>
        </p:nvSpPr>
        <p:spPr>
          <a:xfrm>
            <a:off x="838200" y="3947199"/>
            <a:ext cx="10515600" cy="2545676"/>
          </a:xfrm>
          <a:prstGeom prst="roundRect">
            <a:avLst/>
          </a:prstGeom>
          <a:noFill/>
          <a:ln w="381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lvl="1"/>
            <a:r>
              <a:rPr lang="ja-JP" altLang="en-US" sz="2400" dirty="0"/>
              <a:t>動画広告がアレンジされることと</a:t>
            </a:r>
            <a:r>
              <a:rPr lang="en-US" altLang="ja-JP" sz="2400" dirty="0"/>
              <a:t>CM</a:t>
            </a:r>
            <a:r>
              <a:rPr lang="ja-JP" altLang="en-US" sz="2400" dirty="0"/>
              <a:t>内のギャップ（構造的不適合）の関係を示し、ユーモア広告がアレンジされやすい動画広告であることを明らかにした。</a:t>
            </a:r>
            <a:endParaRPr lang="en-US" altLang="ja-JP" sz="2400" dirty="0"/>
          </a:p>
          <a:p>
            <a:pPr lvl="1" algn="r"/>
            <a:r>
              <a:rPr lang="ja-JP" altLang="en-US" sz="2400" dirty="0"/>
              <a:t>⇒企業は今までより少ない投下量で広い認知を獲得できる。</a:t>
            </a:r>
            <a:endParaRPr lang="en-US" altLang="ja-JP" sz="2400" dirty="0"/>
          </a:p>
        </p:txBody>
      </p:sp>
      <p:sp>
        <p:nvSpPr>
          <p:cNvPr id="8" name="角丸四角形 7"/>
          <p:cNvSpPr/>
          <p:nvPr/>
        </p:nvSpPr>
        <p:spPr>
          <a:xfrm>
            <a:off x="965200" y="3511549"/>
            <a:ext cx="4419600" cy="626498"/>
          </a:xfrm>
          <a:prstGeom prst="roundRect">
            <a:avLst/>
          </a:prstGeom>
          <a:ln w="38100">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a:t>実務的インプリケーション</a:t>
            </a:r>
            <a:endParaRPr lang="en-US" altLang="ja-JP" sz="2400" dirty="0"/>
          </a:p>
        </p:txBody>
      </p:sp>
    </p:spTree>
    <p:extLst>
      <p:ext uri="{BB962C8B-B14F-4D97-AF65-F5344CB8AC3E}">
        <p14:creationId xmlns:p14="http://schemas.microsoft.com/office/powerpoint/2010/main" val="2615100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CAF321-151C-4FBA-A836-ACD1017CD123}"/>
              </a:ext>
            </a:extLst>
          </p:cNvPr>
          <p:cNvSpPr>
            <a:spLocks noGrp="1"/>
          </p:cNvSpPr>
          <p:nvPr>
            <p:ph type="title"/>
          </p:nvPr>
        </p:nvSpPr>
        <p:spPr/>
        <p:txBody>
          <a:bodyPr/>
          <a:lstStyle/>
          <a:p>
            <a:r>
              <a:rPr lang="ja-JP" altLang="en-US" dirty="0"/>
              <a:t>インプリケーション</a:t>
            </a:r>
            <a:endParaRPr kumimoji="1" lang="ja-JP" altLang="en-US" dirty="0"/>
          </a:p>
        </p:txBody>
      </p:sp>
      <p:sp>
        <p:nvSpPr>
          <p:cNvPr id="3" name="コンテンツ プレースホルダー 2">
            <a:extLst>
              <a:ext uri="{FF2B5EF4-FFF2-40B4-BE49-F238E27FC236}">
                <a16:creationId xmlns:a16="http://schemas.microsoft.com/office/drawing/2014/main" id="{F5411992-7ECA-4893-BF2D-198029022DDD}"/>
              </a:ext>
            </a:extLst>
          </p:cNvPr>
          <p:cNvSpPr>
            <a:spLocks noGrp="1"/>
          </p:cNvSpPr>
          <p:nvPr>
            <p:ph idx="1"/>
          </p:nvPr>
        </p:nvSpPr>
        <p:spPr>
          <a:xfrm>
            <a:off x="838200" y="2066889"/>
            <a:ext cx="10515600" cy="2897837"/>
          </a:xfrm>
        </p:spPr>
        <p:txBody>
          <a:bodyPr>
            <a:noAutofit/>
          </a:bodyPr>
          <a:lstStyle/>
          <a:p>
            <a:pPr marL="0" indent="0" algn="ctr">
              <a:buNone/>
            </a:pPr>
            <a:r>
              <a:rPr lang="ja-JP" altLang="en-US" sz="2400" dirty="0"/>
              <a:t>企業は、</a:t>
            </a:r>
            <a:endParaRPr lang="en-US" altLang="ja-JP" sz="2400" dirty="0"/>
          </a:p>
          <a:p>
            <a:pPr marL="0" indent="0" algn="ctr">
              <a:buNone/>
            </a:pPr>
            <a:r>
              <a:rPr kumimoji="1" lang="ja-JP" altLang="en-US" sz="2400" dirty="0"/>
              <a:t>　</a:t>
            </a:r>
            <a:endParaRPr kumimoji="1" lang="en-US" altLang="ja-JP" sz="2400" dirty="0"/>
          </a:p>
          <a:p>
            <a:pPr marL="0" indent="0" algn="ctr">
              <a:buNone/>
            </a:pPr>
            <a:r>
              <a:rPr kumimoji="1" lang="ja-JP" altLang="en-US" sz="2400" dirty="0"/>
              <a:t>　　　　　　　　　</a:t>
            </a:r>
            <a:endParaRPr kumimoji="1" lang="en-US" altLang="ja-JP" sz="2400" dirty="0"/>
          </a:p>
          <a:p>
            <a:pPr marL="0" indent="0" algn="ctr">
              <a:buNone/>
            </a:pPr>
            <a:endParaRPr lang="en-US" altLang="ja-JP" sz="2400" dirty="0"/>
          </a:p>
          <a:p>
            <a:pPr marL="0" indent="0" algn="ctr">
              <a:buNone/>
            </a:pPr>
            <a:endParaRPr kumimoji="1" lang="en-US" altLang="ja-JP" sz="2400" dirty="0"/>
          </a:p>
          <a:p>
            <a:pPr marL="0" indent="0" algn="ctr">
              <a:buNone/>
            </a:pPr>
            <a:r>
              <a:rPr kumimoji="1" lang="ja-JP" altLang="en-US" sz="2400" dirty="0"/>
              <a:t>をうてばアレンジされやすい！</a:t>
            </a:r>
            <a:endParaRPr kumimoji="1" lang="en-US" altLang="ja-JP" sz="2400" dirty="0"/>
          </a:p>
          <a:p>
            <a:pPr marL="0" indent="0" algn="ctr">
              <a:buNone/>
            </a:pPr>
            <a:endParaRPr kumimoji="1" lang="en-US" altLang="ja-JP" sz="2400" dirty="0"/>
          </a:p>
          <a:p>
            <a:pPr marL="0" indent="0" algn="ctr">
              <a:buNone/>
            </a:pPr>
            <a:endParaRPr kumimoji="1" lang="en-US" altLang="ja-JP" sz="2400" dirty="0"/>
          </a:p>
          <a:p>
            <a:pPr marL="0" indent="0" algn="ctr">
              <a:buNone/>
            </a:pPr>
            <a:endParaRPr kumimoji="1" lang="en-US" altLang="ja-JP" sz="2400" dirty="0"/>
          </a:p>
          <a:p>
            <a:pPr marL="0" indent="0" algn="ctr">
              <a:buNone/>
            </a:pPr>
            <a:r>
              <a:rPr lang="ja-JP" altLang="en-US" sz="2400" dirty="0"/>
              <a:t>　</a:t>
            </a:r>
            <a:endParaRPr lang="en-US" altLang="ja-JP" sz="2400" dirty="0"/>
          </a:p>
          <a:p>
            <a:pPr marL="0" indent="0" algn="ctr">
              <a:buNone/>
            </a:pPr>
            <a:r>
              <a:rPr kumimoji="1" lang="ja-JP" altLang="en-US" sz="2400" dirty="0"/>
              <a:t>　　</a:t>
            </a:r>
            <a:endParaRPr kumimoji="1" lang="en-US" altLang="ja-JP" sz="2400" dirty="0"/>
          </a:p>
          <a:p>
            <a:pPr marL="0" indent="0" algn="ctr">
              <a:buNone/>
            </a:pPr>
            <a:endParaRPr kumimoji="1" lang="en-US" altLang="ja-JP" sz="2400" dirty="0"/>
          </a:p>
          <a:p>
            <a:pPr marL="0" indent="0" algn="ctr">
              <a:buNone/>
            </a:pPr>
            <a:endParaRPr kumimoji="1" lang="en-US" altLang="ja-JP" sz="2400" dirty="0"/>
          </a:p>
          <a:p>
            <a:pPr marL="0" indent="0" algn="ctr">
              <a:buNone/>
            </a:pPr>
            <a:endParaRPr kumimoji="1" lang="en-US" altLang="ja-JP" sz="2400" dirty="0"/>
          </a:p>
          <a:p>
            <a:pPr marL="0" indent="0" algn="ctr">
              <a:buNone/>
            </a:pPr>
            <a:endParaRPr lang="en-US" altLang="ja-JP" sz="2400" dirty="0"/>
          </a:p>
          <a:p>
            <a:pPr marL="0" indent="0" algn="ctr">
              <a:buNone/>
            </a:pPr>
            <a:endParaRPr lang="en-US" altLang="ja-JP" sz="2400" dirty="0"/>
          </a:p>
          <a:p>
            <a:pPr marL="0" indent="0" algn="ctr">
              <a:buNone/>
            </a:pPr>
            <a:endParaRPr kumimoji="1" lang="en-US" altLang="ja-JP" sz="2400" dirty="0"/>
          </a:p>
          <a:p>
            <a:pPr marL="0" indent="0" algn="ctr">
              <a:buNone/>
            </a:pPr>
            <a:endParaRPr kumimoji="1" lang="en-US" altLang="ja-JP" sz="2400" dirty="0"/>
          </a:p>
        </p:txBody>
      </p:sp>
      <p:sp>
        <p:nvSpPr>
          <p:cNvPr id="4" name="スライド番号プレースホルダー 3">
            <a:extLst>
              <a:ext uri="{FF2B5EF4-FFF2-40B4-BE49-F238E27FC236}">
                <a16:creationId xmlns:a16="http://schemas.microsoft.com/office/drawing/2014/main" id="{512EE294-9005-4D9B-A778-FF1679089B94}"/>
              </a:ext>
            </a:extLst>
          </p:cNvPr>
          <p:cNvSpPr>
            <a:spLocks noGrp="1"/>
          </p:cNvSpPr>
          <p:nvPr>
            <p:ph type="sldNum" sz="quarter" idx="12"/>
          </p:nvPr>
        </p:nvSpPr>
        <p:spPr/>
        <p:txBody>
          <a:bodyPr/>
          <a:lstStyle/>
          <a:p>
            <a:fld id="{A0425D7D-E298-47E0-9EE2-10DA9891358A}" type="slidenum">
              <a:rPr lang="ja-JP" altLang="en-US" smtClean="0"/>
              <a:pPr/>
              <a:t>65</a:t>
            </a:fld>
            <a:endParaRPr lang="ja-JP" altLang="en-US" dirty="0"/>
          </a:p>
        </p:txBody>
      </p:sp>
      <p:sp>
        <p:nvSpPr>
          <p:cNvPr id="5" name="四角形: 角を丸くする 4">
            <a:extLst>
              <a:ext uri="{FF2B5EF4-FFF2-40B4-BE49-F238E27FC236}">
                <a16:creationId xmlns:a16="http://schemas.microsoft.com/office/drawing/2014/main" id="{733CA578-2BA7-42D6-9099-580703513542}"/>
              </a:ext>
            </a:extLst>
          </p:cNvPr>
          <p:cNvSpPr/>
          <p:nvPr/>
        </p:nvSpPr>
        <p:spPr>
          <a:xfrm>
            <a:off x="2489081" y="2717223"/>
            <a:ext cx="7213838" cy="1423554"/>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a:solidFill>
                  <a:schemeClr val="tx1"/>
                </a:solidFill>
              </a:rPr>
              <a:t>　</a:t>
            </a:r>
            <a:endParaRPr lang="en-US" altLang="ja-JP" sz="2400" b="1" dirty="0">
              <a:solidFill>
                <a:schemeClr val="tx1"/>
              </a:solidFill>
            </a:endParaRPr>
          </a:p>
          <a:p>
            <a:r>
              <a:rPr lang="ja-JP" altLang="en-US" sz="2400" b="1" dirty="0">
                <a:solidFill>
                  <a:schemeClr val="tx1"/>
                </a:solidFill>
              </a:rPr>
              <a:t>　・イメージが確立されている有名人を起用し、</a:t>
            </a:r>
            <a:endParaRPr lang="en-US" altLang="ja-JP" sz="2400" b="1" dirty="0">
              <a:solidFill>
                <a:schemeClr val="tx1"/>
              </a:solidFill>
            </a:endParaRPr>
          </a:p>
          <a:p>
            <a:r>
              <a:rPr lang="ja-JP" altLang="en-US" sz="2400" b="1" dirty="0">
                <a:solidFill>
                  <a:schemeClr val="tx1"/>
                </a:solidFill>
              </a:rPr>
              <a:t>　・ストーリー展開のギャップが大きい</a:t>
            </a:r>
            <a:endParaRPr lang="en-US" altLang="ja-JP" sz="2400" b="1" dirty="0">
              <a:solidFill>
                <a:schemeClr val="tx1"/>
              </a:solidFill>
            </a:endParaRPr>
          </a:p>
          <a:p>
            <a:r>
              <a:rPr lang="ja-JP" altLang="en-US" sz="2400" b="1" dirty="0">
                <a:solidFill>
                  <a:schemeClr val="tx1"/>
                </a:solidFill>
              </a:rPr>
              <a:t>　・ユーモア広告</a:t>
            </a:r>
            <a:endParaRPr lang="en-US" altLang="ja-JP" sz="2400" b="1" dirty="0">
              <a:solidFill>
                <a:schemeClr val="tx1"/>
              </a:solidFill>
            </a:endParaRPr>
          </a:p>
          <a:p>
            <a:pPr algn="ctr"/>
            <a:endParaRPr kumimoji="1" lang="ja-JP" altLang="en-US" sz="2400" b="1" dirty="0">
              <a:solidFill>
                <a:schemeClr val="tx1"/>
              </a:solidFill>
            </a:endParaRPr>
          </a:p>
        </p:txBody>
      </p:sp>
      <p:sp>
        <p:nvSpPr>
          <p:cNvPr id="6" name="テキスト ボックス 5">
            <a:extLst>
              <a:ext uri="{FF2B5EF4-FFF2-40B4-BE49-F238E27FC236}">
                <a16:creationId xmlns:a16="http://schemas.microsoft.com/office/drawing/2014/main" id="{ED459894-1CF9-4F22-9A2D-09820622596F}"/>
              </a:ext>
            </a:extLst>
          </p:cNvPr>
          <p:cNvSpPr txBox="1"/>
          <p:nvPr/>
        </p:nvSpPr>
        <p:spPr>
          <a:xfrm>
            <a:off x="968086" y="5340927"/>
            <a:ext cx="10255828" cy="1200329"/>
          </a:xfrm>
          <a:prstGeom prst="rect">
            <a:avLst/>
          </a:prstGeom>
          <a:noFill/>
        </p:spPr>
        <p:txBody>
          <a:bodyPr wrap="square" rtlCol="0">
            <a:spAutoFit/>
          </a:bodyPr>
          <a:lstStyle/>
          <a:p>
            <a:r>
              <a:rPr lang="en-US" altLang="ja-JP" sz="2400" dirty="0"/>
              <a:t>(</a:t>
            </a:r>
            <a:r>
              <a:rPr lang="ja-JP" altLang="en-US" sz="2400" dirty="0"/>
              <a:t>例）お腹が空くと内田裕也になるが、スニッカーズを食べると元に戻る　　　</a:t>
            </a:r>
            <a:endParaRPr lang="en-US" altLang="ja-JP" sz="2400" dirty="0"/>
          </a:p>
          <a:p>
            <a:r>
              <a:rPr lang="ja-JP" altLang="en-US" sz="2400" dirty="0"/>
              <a:t>　　 桃太郎・浦島太郎・金太郎が学生　など</a:t>
            </a:r>
            <a:endParaRPr lang="en-US" altLang="ja-JP" sz="2400" dirty="0"/>
          </a:p>
          <a:p>
            <a:endParaRPr lang="en-US" altLang="ja-JP" sz="2400" dirty="0"/>
          </a:p>
        </p:txBody>
      </p:sp>
    </p:spTree>
    <p:extLst>
      <p:ext uri="{BB962C8B-B14F-4D97-AF65-F5344CB8AC3E}">
        <p14:creationId xmlns:p14="http://schemas.microsoft.com/office/powerpoint/2010/main" val="22175476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EB7520-66FD-4361-9616-5FF3A38D9270}"/>
              </a:ext>
            </a:extLst>
          </p:cNvPr>
          <p:cNvSpPr>
            <a:spLocks noGrp="1"/>
          </p:cNvSpPr>
          <p:nvPr>
            <p:ph type="title"/>
          </p:nvPr>
        </p:nvSpPr>
        <p:spPr/>
        <p:txBody>
          <a:bodyPr/>
          <a:lstStyle/>
          <a:p>
            <a:r>
              <a:rPr kumimoji="1" lang="ja-JP" altLang="en-US" dirty="0"/>
              <a:t>本研究の限界と課題</a:t>
            </a:r>
          </a:p>
        </p:txBody>
      </p:sp>
      <p:sp>
        <p:nvSpPr>
          <p:cNvPr id="4" name="コンテンツ プレースホルダー 3"/>
          <p:cNvSpPr>
            <a:spLocks noGrp="1"/>
          </p:cNvSpPr>
          <p:nvPr>
            <p:ph idx="1"/>
          </p:nvPr>
        </p:nvSpPr>
        <p:spPr/>
        <p:txBody>
          <a:bodyPr>
            <a:normAutofit/>
          </a:bodyPr>
          <a:lstStyle/>
          <a:p>
            <a:pPr marL="0" indent="0">
              <a:buNone/>
            </a:pPr>
            <a:endParaRPr kumimoji="1" lang="en-US" altLang="ja-JP" dirty="0"/>
          </a:p>
          <a:p>
            <a:r>
              <a:rPr lang="ja-JP" altLang="en-US" dirty="0"/>
              <a:t>どのようなアレンジが拡散されるかについては、明確化できなかった。</a:t>
            </a:r>
            <a:endParaRPr lang="en-US" altLang="ja-JP" dirty="0"/>
          </a:p>
          <a:p>
            <a:pPr marL="0" indent="0">
              <a:buNone/>
            </a:pPr>
            <a:endParaRPr kumimoji="1" lang="en-US" altLang="ja-JP" dirty="0"/>
          </a:p>
          <a:p>
            <a:r>
              <a:rPr lang="ja-JP" altLang="en-US" dirty="0"/>
              <a:t>本研究ではアレンジ動画を分類せずに研究を行った。</a:t>
            </a:r>
            <a:endParaRPr lang="en-US" altLang="ja-JP" dirty="0"/>
          </a:p>
          <a:p>
            <a:pPr marL="0" indent="0">
              <a:buNone/>
            </a:pPr>
            <a:r>
              <a:rPr lang="ja-JP" altLang="en-US" dirty="0"/>
              <a:t>→今後の研究ではアレンジ動画を分類しどのようなアレンジが有　　</a:t>
            </a:r>
            <a:endParaRPr lang="en-US" altLang="ja-JP" dirty="0"/>
          </a:p>
          <a:p>
            <a:pPr marL="0" indent="0">
              <a:buNone/>
            </a:pPr>
            <a:r>
              <a:rPr lang="ja-JP" altLang="en-US" dirty="0"/>
              <a:t>　効なのかを明らかにしていきたい。</a:t>
            </a:r>
            <a:endParaRPr lang="en-US" altLang="ja-JP" dirty="0"/>
          </a:p>
          <a:p>
            <a:endParaRPr kumimoji="1" lang="en-US" altLang="ja-JP" dirty="0"/>
          </a:p>
          <a:p>
            <a:endParaRPr kumimoji="1" lang="en-US" altLang="ja-JP" dirty="0"/>
          </a:p>
        </p:txBody>
      </p:sp>
      <p:sp>
        <p:nvSpPr>
          <p:cNvPr id="3" name="スライド番号プレースホルダー 2">
            <a:extLst>
              <a:ext uri="{FF2B5EF4-FFF2-40B4-BE49-F238E27FC236}">
                <a16:creationId xmlns:a16="http://schemas.microsoft.com/office/drawing/2014/main" id="{49959732-C9AC-49A3-9A76-4D91BBF24640}"/>
              </a:ext>
            </a:extLst>
          </p:cNvPr>
          <p:cNvSpPr>
            <a:spLocks noGrp="1"/>
          </p:cNvSpPr>
          <p:nvPr>
            <p:ph type="sldNum" sz="quarter" idx="12"/>
          </p:nvPr>
        </p:nvSpPr>
        <p:spPr/>
        <p:txBody>
          <a:bodyPr/>
          <a:lstStyle/>
          <a:p>
            <a:fld id="{A0425D7D-E298-47E0-9EE2-10DA9891358A}" type="slidenum">
              <a:rPr kumimoji="1" lang="ja-JP" altLang="en-US" smtClean="0"/>
              <a:t>66</a:t>
            </a:fld>
            <a:endParaRPr kumimoji="1" lang="ja-JP" altLang="en-US"/>
          </a:p>
        </p:txBody>
      </p:sp>
    </p:spTree>
    <p:extLst>
      <p:ext uri="{BB962C8B-B14F-4D97-AF65-F5344CB8AC3E}">
        <p14:creationId xmlns:p14="http://schemas.microsoft.com/office/powerpoint/2010/main" val="226941177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id="{93E11BE2-9BBE-D34E-A3BE-C77161089D3A}"/>
              </a:ext>
            </a:extLst>
          </p:cNvPr>
          <p:cNvSpPr>
            <a:spLocks noGrp="1"/>
          </p:cNvSpPr>
          <p:nvPr>
            <p:ph idx="1"/>
          </p:nvPr>
        </p:nvSpPr>
        <p:spPr/>
        <p:txBody>
          <a:bodyPr anchor="t">
            <a:normAutofit/>
          </a:bodyPr>
          <a:lstStyle/>
          <a:p>
            <a:r>
              <a:rPr lang="en-US" altLang="ja-JP" sz="1800" dirty="0" err="1"/>
              <a:t>Aneta</a:t>
            </a:r>
            <a:r>
              <a:rPr lang="en-US" altLang="ja-JP" sz="1800" dirty="0"/>
              <a:t> D. Iliana P &amp; Elena B (2016). Is humor advertising </a:t>
            </a:r>
            <a:r>
              <a:rPr lang="en-US" altLang="ja-JP" sz="1800" dirty="0" err="1"/>
              <a:t>alwayseffective</a:t>
            </a:r>
            <a:r>
              <a:rPr lang="en-US" altLang="ja-JP" sz="1800" dirty="0"/>
              <a:t>? Parameters for</a:t>
            </a:r>
          </a:p>
          <a:p>
            <a:pPr marL="0" indent="0">
              <a:buNone/>
            </a:pPr>
            <a:r>
              <a:rPr lang="ja-JP" altLang="en-US" sz="1800" dirty="0"/>
              <a:t>　　　</a:t>
            </a:r>
            <a:r>
              <a:rPr lang="en-US" altLang="ja-JP" sz="1800" dirty="0"/>
              <a:t>effective use of humor in advertising. Journal of Management Research, 8(1), 1-19.</a:t>
            </a:r>
          </a:p>
          <a:p>
            <a:r>
              <a:rPr lang="en-US" altLang="ja-JP" sz="1800" dirty="0"/>
              <a:t>Bruce G. </a:t>
            </a:r>
            <a:r>
              <a:rPr lang="en-US" altLang="ja-JP" sz="1800" dirty="0" err="1"/>
              <a:t>Vanden</a:t>
            </a:r>
            <a:r>
              <a:rPr lang="en-US" altLang="ja-JP" sz="1800" dirty="0"/>
              <a:t> Bergh. Mira Lee. Elizabeth T. </a:t>
            </a:r>
            <a:r>
              <a:rPr lang="en-US" altLang="ja-JP" sz="1800" dirty="0" err="1"/>
              <a:t>Quilliam</a:t>
            </a:r>
            <a:r>
              <a:rPr lang="en-US" altLang="ja-JP" sz="1800" dirty="0"/>
              <a:t> and Thomas Hove (2011). The multidimensional nature and brand impact of user-generated ad parodies in social media.</a:t>
            </a:r>
          </a:p>
          <a:p>
            <a:r>
              <a:rPr lang="en-US" altLang="ja-JP" sz="1800" dirty="0"/>
              <a:t>GRANT</a:t>
            </a:r>
            <a:r>
              <a:rPr lang="ja-JP" altLang="en-US" sz="1800" dirty="0"/>
              <a:t> </a:t>
            </a:r>
            <a:r>
              <a:rPr lang="en-US" altLang="ja-JP" sz="1800" dirty="0" err="1"/>
              <a:t>McCRACKEN</a:t>
            </a:r>
            <a:r>
              <a:rPr lang="en-US" altLang="ja-JP" sz="1800" dirty="0"/>
              <a:t>(1989).Who Is Celebrity </a:t>
            </a:r>
            <a:r>
              <a:rPr lang="en-US" altLang="ja-JP" sz="1800" dirty="0" err="1"/>
              <a:t>Endorser?Cultural</a:t>
            </a:r>
            <a:r>
              <a:rPr lang="en-US" altLang="ja-JP" sz="1800" dirty="0"/>
              <a:t> Foundations of the Endorsement Process. JOUNAL OF CONSUMER RESEARCH,(16),310-321.</a:t>
            </a:r>
          </a:p>
          <a:p>
            <a:r>
              <a:rPr lang="en-US" altLang="ja-JP" sz="1800" dirty="0"/>
              <a:t>Klein, D. M., Bryant, J., &amp; </a:t>
            </a:r>
            <a:r>
              <a:rPr lang="en-US" altLang="ja-JP" sz="1800" dirty="0" err="1"/>
              <a:t>Zillmann</a:t>
            </a:r>
            <a:r>
              <a:rPr lang="en-US" altLang="ja-JP" sz="1800" dirty="0"/>
              <a:t>, D. (1982). Relationship between humor in introductory</a:t>
            </a:r>
          </a:p>
          <a:p>
            <a:pPr marL="0" indent="0">
              <a:buNone/>
            </a:pPr>
            <a:r>
              <a:rPr lang="ja-JP" altLang="en-US" sz="1800" dirty="0"/>
              <a:t>　　　</a:t>
            </a:r>
            <a:r>
              <a:rPr lang="en-US" altLang="ja-JP" sz="1800" dirty="0"/>
              <a:t>textbooks and students ‘ evaluation of the texts’ appeal and effectiveness. Psychological</a:t>
            </a:r>
          </a:p>
          <a:p>
            <a:pPr marL="0" indent="0">
              <a:buNone/>
            </a:pPr>
            <a:r>
              <a:rPr lang="ja-JP" altLang="en-US" sz="1800" dirty="0"/>
              <a:t>　　　</a:t>
            </a:r>
            <a:r>
              <a:rPr lang="en-US" altLang="ja-JP" sz="1800" dirty="0"/>
              <a:t>Reports, 50(1), 235-241. </a:t>
            </a:r>
          </a:p>
          <a:p>
            <a:r>
              <a:rPr lang="en-US" altLang="ja-JP" sz="1800" dirty="0" err="1"/>
              <a:t>Prof.Dr.Ljiljana</a:t>
            </a:r>
            <a:r>
              <a:rPr lang="en-US" altLang="ja-JP" sz="1800" dirty="0"/>
              <a:t> </a:t>
            </a:r>
            <a:r>
              <a:rPr lang="en-US" altLang="ja-JP" sz="1800" dirty="0" err="1"/>
              <a:t>Koneska</a:t>
            </a:r>
            <a:r>
              <a:rPr lang="en-US" altLang="ja-JP" sz="1800" dirty="0"/>
              <a:t>.,</a:t>
            </a:r>
            <a:r>
              <a:rPr lang="en-US" altLang="ja-JP" sz="1800" dirty="0" err="1"/>
              <a:t>Prof.Dr.Jasna</a:t>
            </a:r>
            <a:r>
              <a:rPr lang="en-US" altLang="ja-JP" sz="1800" dirty="0"/>
              <a:t> </a:t>
            </a:r>
            <a:r>
              <a:rPr lang="en-US" altLang="ja-JP" sz="1800" dirty="0" err="1"/>
              <a:t>Teohilovska</a:t>
            </a:r>
            <a:r>
              <a:rPr lang="en-US" altLang="ja-JP" sz="1800" dirty="0"/>
              <a:t>.,&amp;</a:t>
            </a:r>
            <a:r>
              <a:rPr lang="en-US" altLang="ja-JP" sz="1800" dirty="0" err="1"/>
              <a:t>Prof.Dr.Savica</a:t>
            </a:r>
            <a:r>
              <a:rPr lang="en-US" altLang="ja-JP" sz="1800" dirty="0"/>
              <a:t> </a:t>
            </a:r>
            <a:r>
              <a:rPr lang="en-US" altLang="ja-JP" sz="1800" dirty="0" err="1"/>
              <a:t>Dimitrieska</a:t>
            </a:r>
            <a:r>
              <a:rPr lang="en-US" altLang="ja-JP" sz="1800" dirty="0"/>
              <a:t>.(2017).Humor in Advertising. European Journal Economics and Business Studies,3(2),116-123.</a:t>
            </a:r>
          </a:p>
          <a:p>
            <a:pPr marL="0" indent="0">
              <a:buNone/>
            </a:pPr>
            <a:endParaRPr lang="en-US" altLang="ja-JP" sz="1800" dirty="0"/>
          </a:p>
          <a:p>
            <a:endParaRPr lang="ja-JP" altLang="en-US" sz="1800" dirty="0"/>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67</a:t>
            </a:fld>
            <a:endParaRPr kumimoji="1" lang="ja-JP" altLang="en-US"/>
          </a:p>
        </p:txBody>
      </p:sp>
    </p:spTree>
    <p:extLst>
      <p:ext uri="{BB962C8B-B14F-4D97-AF65-F5344CB8AC3E}">
        <p14:creationId xmlns:p14="http://schemas.microsoft.com/office/powerpoint/2010/main" val="15311829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id="{93E11BE2-9BBE-D34E-A3BE-C77161089D3A}"/>
              </a:ext>
            </a:extLst>
          </p:cNvPr>
          <p:cNvSpPr>
            <a:spLocks noGrp="1"/>
          </p:cNvSpPr>
          <p:nvPr>
            <p:ph idx="1"/>
          </p:nvPr>
        </p:nvSpPr>
        <p:spPr/>
        <p:txBody>
          <a:bodyPr anchor="t">
            <a:normAutofit lnSpcReduction="10000"/>
          </a:bodyPr>
          <a:lstStyle/>
          <a:p>
            <a:r>
              <a:rPr lang="ja-JP" altLang="en-US" sz="1800" dirty="0"/>
              <a:t>伊藤大幸（</a:t>
            </a:r>
            <a:r>
              <a:rPr lang="en-US" altLang="ja-JP" sz="1800" dirty="0"/>
              <a:t>2007). </a:t>
            </a:r>
            <a:r>
              <a:rPr lang="ja-JP" altLang="en-US" sz="1800" dirty="0"/>
              <a:t>「ユーモア経験に至る認知的・情動的過程に関する検討：不適合理論における２つのモデルの統合に向けて」</a:t>
            </a:r>
            <a:r>
              <a:rPr lang="en-US" altLang="ja-JP" sz="1800" dirty="0"/>
              <a:t>『</a:t>
            </a:r>
            <a:r>
              <a:rPr lang="ja-JP" altLang="en-US" sz="1800" dirty="0"/>
              <a:t>認知科学</a:t>
            </a:r>
            <a:r>
              <a:rPr lang="en-US" altLang="ja-JP" sz="1800" dirty="0"/>
              <a:t>』vol.14.118-132</a:t>
            </a:r>
          </a:p>
          <a:p>
            <a:r>
              <a:rPr lang="ja-JP" altLang="en-US" sz="1800" dirty="0"/>
              <a:t>伊藤大幸</a:t>
            </a:r>
            <a:r>
              <a:rPr lang="en-US" altLang="ja-JP" sz="1800" dirty="0"/>
              <a:t>(2010). </a:t>
            </a:r>
            <a:r>
              <a:rPr lang="ja-JP" altLang="en-US" sz="1800" dirty="0"/>
              <a:t>「ユーモアの生起過程における論理的不適合および構造的不適合の役割」</a:t>
            </a:r>
            <a:r>
              <a:rPr lang="en-US" altLang="ja-JP" sz="1800" dirty="0"/>
              <a:t>『</a:t>
            </a:r>
            <a:r>
              <a:rPr lang="ja-JP" altLang="en-US" sz="1800" dirty="0"/>
              <a:t>認知科学</a:t>
            </a:r>
            <a:r>
              <a:rPr lang="en-US" altLang="ja-JP" sz="1800" dirty="0"/>
              <a:t>』vol17.297-312.</a:t>
            </a:r>
          </a:p>
          <a:p>
            <a:r>
              <a:rPr lang="ja-JP" altLang="en-US" sz="1800" dirty="0"/>
              <a:t>上野行良</a:t>
            </a:r>
            <a:r>
              <a:rPr lang="en-US" altLang="ja-JP" sz="1800" dirty="0"/>
              <a:t>(1992).</a:t>
            </a:r>
            <a:r>
              <a:rPr lang="ja-JP" altLang="en-US" sz="1800" dirty="0"/>
              <a:t> 「ユーモア現象に関する諸研究とユーモアの分類化について」</a:t>
            </a:r>
            <a:r>
              <a:rPr lang="en-US" altLang="ja-JP" sz="1800" dirty="0"/>
              <a:t>『</a:t>
            </a:r>
            <a:r>
              <a:rPr lang="ja-JP" altLang="en-US" sz="1800" dirty="0"/>
              <a:t>社会心理学研究</a:t>
            </a:r>
            <a:r>
              <a:rPr lang="en-US" altLang="ja-JP" sz="1800" dirty="0"/>
              <a:t>』7(2),112-120.</a:t>
            </a:r>
            <a:endParaRPr lang="ja-JP" altLang="en-US" sz="1800" dirty="0"/>
          </a:p>
          <a:p>
            <a:r>
              <a:rPr lang="ja-JP" altLang="en-US" sz="1800" dirty="0"/>
              <a:t>エコノーツ</a:t>
            </a:r>
            <a:r>
              <a:rPr lang="en-US" altLang="ja-JP" sz="1800" dirty="0"/>
              <a:t>(2018).</a:t>
            </a:r>
            <a:r>
              <a:rPr lang="ja-JP" altLang="en-US" sz="1800" dirty="0"/>
              <a:t>「テレビ視聴率</a:t>
            </a:r>
            <a:r>
              <a:rPr lang="en-US" altLang="ja-JP" sz="1800" dirty="0"/>
              <a:t> </a:t>
            </a:r>
            <a:r>
              <a:rPr lang="ja-JP" altLang="en-US" sz="1800" dirty="0"/>
              <a:t>低下の原因・背景</a:t>
            </a:r>
            <a:r>
              <a:rPr lang="en-US" altLang="ja-JP" sz="1800" dirty="0"/>
              <a:t> </a:t>
            </a:r>
            <a:r>
              <a:rPr lang="ja-JP" altLang="en-US" sz="1800" dirty="0"/>
              <a:t>若者のテレビ離れ」</a:t>
            </a:r>
            <a:r>
              <a:rPr lang="en" altLang="ja-JP" sz="1800" dirty="0"/>
              <a:t>https://eco-notes.com/207#i</a:t>
            </a:r>
            <a:endParaRPr lang="en-US" altLang="ja-JP" sz="1800" dirty="0"/>
          </a:p>
          <a:p>
            <a:pPr lvl="0"/>
            <a:r>
              <a:rPr lang="ja-JP" altLang="en-US" sz="1800" dirty="0"/>
              <a:t>大島希巳江</a:t>
            </a:r>
            <a:r>
              <a:rPr lang="en-US" altLang="ja-JP" sz="1800" dirty="0"/>
              <a:t>(2014).</a:t>
            </a:r>
            <a:r>
              <a:rPr lang="ja-JP" altLang="en-US" sz="1800" dirty="0"/>
              <a:t>「ユーモアで日本文化を発信し、モチベーションをあげる」</a:t>
            </a:r>
            <a:r>
              <a:rPr lang="en-US" altLang="ja-JP" sz="1800" dirty="0"/>
              <a:t>『TEACHING ENGLISH NOW』Vol28.6-7.</a:t>
            </a:r>
            <a:endParaRPr lang="en" altLang="ja-JP" sz="1800" u="sng" dirty="0"/>
          </a:p>
          <a:p>
            <a:r>
              <a:rPr lang="en" altLang="ja-JP" sz="1800" dirty="0"/>
              <a:t>ORICON NEWS(2019).</a:t>
            </a:r>
            <a:r>
              <a:rPr lang="ja-JP" altLang="en-US" sz="1800" dirty="0"/>
              <a:t>「寺田心のシャウトで</a:t>
            </a:r>
            <a:r>
              <a:rPr lang="en" altLang="ja-JP" sz="1800" dirty="0"/>
              <a:t>SNS</a:t>
            </a:r>
            <a:r>
              <a:rPr lang="ja-JP" altLang="en-US" sz="1800" dirty="0"/>
              <a:t>をザワつかせた“ブックオフ</a:t>
            </a:r>
            <a:r>
              <a:rPr lang="en" altLang="ja-JP" sz="1800" dirty="0"/>
              <a:t>CM”</a:t>
            </a:r>
            <a:r>
              <a:rPr lang="ja-JP" altLang="en-US" sz="1800" dirty="0"/>
              <a:t>の狙い</a:t>
            </a:r>
            <a:r>
              <a:rPr lang="en-US" altLang="ja-JP" sz="1800" dirty="0"/>
              <a:t>『</a:t>
            </a:r>
            <a:r>
              <a:rPr lang="ja-JP" altLang="en-US" sz="1800" dirty="0"/>
              <a:t>まずは過去のイメージの払拭を</a:t>
            </a:r>
            <a:r>
              <a:rPr lang="en-US" altLang="ja-JP" sz="1800" dirty="0"/>
              <a:t>』</a:t>
            </a:r>
            <a:r>
              <a:rPr lang="ja-JP" altLang="en-US" sz="1800" dirty="0"/>
              <a:t>」</a:t>
            </a:r>
            <a:r>
              <a:rPr lang="en" altLang="ja-JP" sz="1800" dirty="0"/>
              <a:t>https://www.oricon.co.jp/special/52923/</a:t>
            </a:r>
            <a:endParaRPr lang="en-US" altLang="ja-JP" sz="1800" u="sng" dirty="0"/>
          </a:p>
          <a:p>
            <a:r>
              <a:rPr lang="en" altLang="ja-JP" sz="1800" dirty="0"/>
              <a:t>CyberAgent</a:t>
            </a:r>
            <a:r>
              <a:rPr lang="ja-JP" altLang="en-US" sz="1800" dirty="0"/>
              <a:t>「インターネット広告」</a:t>
            </a:r>
            <a:r>
              <a:rPr lang="en" altLang="ja-JP" sz="1800" dirty="0"/>
              <a:t>https://www.cyberagent.co.jp/ir/superiority/internetad/</a:t>
            </a:r>
          </a:p>
          <a:p>
            <a:r>
              <a:rPr lang="ja-JP" altLang="en-US" sz="1800" dirty="0"/>
              <a:t>総務省情報通信政策研究所 </a:t>
            </a:r>
            <a:r>
              <a:rPr lang="en-US" altLang="ja-JP" sz="1800" dirty="0"/>
              <a:t>(2018).</a:t>
            </a:r>
            <a:r>
              <a:rPr lang="ja-JP" altLang="en-US" sz="1800" dirty="0"/>
              <a:t>「平成</a:t>
            </a:r>
            <a:r>
              <a:rPr lang="en-US" altLang="ja-JP" sz="1800" dirty="0"/>
              <a:t>29</a:t>
            </a:r>
            <a:r>
              <a:rPr lang="ja-JP" altLang="en-US" sz="1800" dirty="0"/>
              <a:t>年情報通信メテ</a:t>
            </a:r>
            <a:r>
              <a:rPr lang="ja-JP" altLang="en-US" sz="1800" dirty="0" err="1"/>
              <a:t>゙ィ</a:t>
            </a:r>
            <a:r>
              <a:rPr lang="ja-JP" altLang="en-US" sz="1800" dirty="0"/>
              <a:t>アの利用時間と情報行動に関する調査報告書 」</a:t>
            </a:r>
            <a:r>
              <a:rPr lang="en" altLang="ja-JP" sz="1800" dirty="0"/>
              <a:t>http://www.soumu.go.jp/main_content/000564529.pdf</a:t>
            </a:r>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68</a:t>
            </a:fld>
            <a:endParaRPr kumimoji="1" lang="ja-JP" altLang="en-US" dirty="0"/>
          </a:p>
        </p:txBody>
      </p:sp>
    </p:spTree>
    <p:extLst>
      <p:ext uri="{BB962C8B-B14F-4D97-AF65-F5344CB8AC3E}">
        <p14:creationId xmlns:p14="http://schemas.microsoft.com/office/powerpoint/2010/main" val="15807290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id="{93E11BE2-9BBE-D34E-A3BE-C77161089D3A}"/>
              </a:ext>
            </a:extLst>
          </p:cNvPr>
          <p:cNvSpPr>
            <a:spLocks noGrp="1"/>
          </p:cNvSpPr>
          <p:nvPr>
            <p:ph idx="1"/>
          </p:nvPr>
        </p:nvSpPr>
        <p:spPr/>
        <p:txBody>
          <a:bodyPr anchor="t">
            <a:normAutofit fontScale="92500" lnSpcReduction="20000"/>
          </a:bodyPr>
          <a:lstStyle/>
          <a:p>
            <a:r>
              <a:rPr lang="ja-JP" altLang="en-US" sz="1800" dirty="0"/>
              <a:t>電通</a:t>
            </a:r>
            <a:r>
              <a:rPr lang="en-US" altLang="ja-JP" sz="1800" dirty="0"/>
              <a:t>(2018). </a:t>
            </a:r>
            <a:r>
              <a:rPr lang="ja-JP" altLang="en-US" sz="1800" dirty="0"/>
              <a:t>「</a:t>
            </a:r>
            <a:r>
              <a:rPr lang="en-US" altLang="ja-JP" sz="1800" dirty="0"/>
              <a:t>2018</a:t>
            </a:r>
            <a:r>
              <a:rPr lang="ja-JP" altLang="en-US" sz="1800" dirty="0"/>
              <a:t>年　日本の広告費　ナレッジ＆データ」</a:t>
            </a:r>
            <a:endParaRPr lang="en-US" altLang="ja-JP" sz="1800" dirty="0"/>
          </a:p>
          <a:p>
            <a:pPr marL="914400" lvl="2" indent="0">
              <a:buNone/>
            </a:pPr>
            <a:r>
              <a:rPr lang="en" altLang="ja-JP" sz="1800" dirty="0"/>
              <a:t>http://www.dentsu.co.jp/knowledge/ad_cost/2018/</a:t>
            </a:r>
            <a:endParaRPr lang="en-US" altLang="ja-JP" sz="1800" dirty="0">
              <a:solidFill>
                <a:prstClr val="black"/>
              </a:solidFill>
            </a:endParaRPr>
          </a:p>
          <a:p>
            <a:pPr lvl="0"/>
            <a:r>
              <a:rPr lang="ja-JP" altLang="en-US" sz="1800" dirty="0">
                <a:solidFill>
                  <a:prstClr val="black"/>
                </a:solidFill>
              </a:rPr>
              <a:t>長田聖美・増田薫子・辰元晃・高井真知子・田野麻衣子・渡辺忍 ・永井隆理・重田義章・上前育美 </a:t>
            </a:r>
            <a:r>
              <a:rPr lang="en-US" altLang="ja-JP" sz="1800" dirty="0">
                <a:solidFill>
                  <a:prstClr val="black"/>
                </a:solidFill>
              </a:rPr>
              <a:t>(2015).</a:t>
            </a:r>
            <a:r>
              <a:rPr lang="ja-JP" altLang="en-US" sz="1800" dirty="0">
                <a:solidFill>
                  <a:prstClr val="black"/>
                </a:solidFill>
              </a:rPr>
              <a:t>「</a:t>
            </a:r>
            <a:r>
              <a:rPr lang="en" altLang="ja-JP" sz="1800" dirty="0">
                <a:solidFill>
                  <a:prstClr val="black"/>
                </a:solidFill>
              </a:rPr>
              <a:t>SNS</a:t>
            </a:r>
            <a:r>
              <a:rPr lang="ja-JP" altLang="en-US" sz="1800" dirty="0">
                <a:solidFill>
                  <a:prstClr val="black"/>
                </a:solidFill>
              </a:rPr>
              <a:t>で話題になる</a:t>
            </a:r>
            <a:r>
              <a:rPr lang="ja-JP" altLang="en" sz="1800" dirty="0">
                <a:solidFill>
                  <a:prstClr val="black"/>
                </a:solidFill>
              </a:rPr>
              <a:t>ＣＭ</a:t>
            </a:r>
            <a:r>
              <a:rPr lang="ja-JP" altLang="en-US" sz="1800" dirty="0">
                <a:solidFill>
                  <a:prstClr val="black"/>
                </a:solidFill>
              </a:rPr>
              <a:t>とは？</a:t>
            </a:r>
            <a:r>
              <a:rPr lang="ja-JP" altLang="en" sz="1800" dirty="0">
                <a:solidFill>
                  <a:prstClr val="black"/>
                </a:solidFill>
              </a:rPr>
              <a:t>ＣＭ</a:t>
            </a:r>
            <a:r>
              <a:rPr lang="ja-JP" altLang="en-US" sz="1800" dirty="0">
                <a:solidFill>
                  <a:prstClr val="black"/>
                </a:solidFill>
              </a:rPr>
              <a:t>好感度と</a:t>
            </a:r>
            <a:r>
              <a:rPr lang="ja-JP" altLang="en" sz="1800" dirty="0">
                <a:solidFill>
                  <a:prstClr val="black"/>
                </a:solidFill>
              </a:rPr>
              <a:t>ＳＮＳ</a:t>
            </a:r>
            <a:r>
              <a:rPr lang="ja-JP" altLang="en-US" sz="1800" dirty="0">
                <a:solidFill>
                  <a:prstClr val="black"/>
                </a:solidFill>
              </a:rPr>
              <a:t>話題量の関係」</a:t>
            </a:r>
            <a:r>
              <a:rPr lang="en-US" altLang="ja-JP" sz="1800" dirty="0">
                <a:solidFill>
                  <a:prstClr val="black"/>
                </a:solidFill>
              </a:rPr>
              <a:t>『</a:t>
            </a:r>
            <a:r>
              <a:rPr lang="ja-JP" altLang="en-US" sz="1800" dirty="0">
                <a:solidFill>
                  <a:prstClr val="black"/>
                </a:solidFill>
              </a:rPr>
              <a:t>月刊</a:t>
            </a:r>
            <a:r>
              <a:rPr lang="en-US" altLang="ja-JP" sz="1800" dirty="0">
                <a:solidFill>
                  <a:prstClr val="black"/>
                </a:solidFill>
              </a:rPr>
              <a:t>CMINDEX 2015</a:t>
            </a:r>
            <a:r>
              <a:rPr lang="ja-JP" altLang="en-US" sz="1800" dirty="0">
                <a:solidFill>
                  <a:prstClr val="black"/>
                </a:solidFill>
              </a:rPr>
              <a:t>年</a:t>
            </a:r>
            <a:r>
              <a:rPr lang="en-US" altLang="ja-JP" sz="1800" dirty="0">
                <a:solidFill>
                  <a:prstClr val="black"/>
                </a:solidFill>
              </a:rPr>
              <a:t>12</a:t>
            </a:r>
            <a:r>
              <a:rPr lang="ja-JP" altLang="en-US" sz="1800" dirty="0">
                <a:solidFill>
                  <a:prstClr val="black"/>
                </a:solidFill>
              </a:rPr>
              <a:t>月号</a:t>
            </a:r>
            <a:r>
              <a:rPr lang="en-US" altLang="ja-JP" sz="1800" dirty="0">
                <a:solidFill>
                  <a:prstClr val="black"/>
                </a:solidFill>
              </a:rPr>
              <a:t>』 </a:t>
            </a:r>
            <a:r>
              <a:rPr lang="en" altLang="ja-JP" sz="1800" dirty="0">
                <a:solidFill>
                  <a:prstClr val="black"/>
                </a:solidFill>
              </a:rPr>
              <a:t>https://</a:t>
            </a:r>
            <a:r>
              <a:rPr lang="en" altLang="ja-JP" sz="1800" dirty="0" err="1">
                <a:solidFill>
                  <a:prstClr val="black"/>
                </a:solidFill>
              </a:rPr>
              <a:t>www.cmdb.jp</a:t>
            </a:r>
            <a:r>
              <a:rPr lang="en" altLang="ja-JP" sz="1800" dirty="0">
                <a:solidFill>
                  <a:prstClr val="black"/>
                </a:solidFill>
              </a:rPr>
              <a:t>/service/pdf/CMINDEX_Dr_201512.pdf</a:t>
            </a:r>
            <a:endParaRPr lang="en-US" altLang="ja-JP" sz="1800" dirty="0">
              <a:solidFill>
                <a:prstClr val="black"/>
              </a:solidFill>
            </a:endParaRPr>
          </a:p>
          <a:p>
            <a:pPr lvl="0"/>
            <a:r>
              <a:rPr lang="ja-JP" altLang="en-US" sz="1800" dirty="0">
                <a:solidFill>
                  <a:prstClr val="black"/>
                </a:solidFill>
              </a:rPr>
              <a:t>ニールセン</a:t>
            </a:r>
            <a:r>
              <a:rPr lang="en-US" altLang="ja-JP" sz="1800" dirty="0">
                <a:solidFill>
                  <a:prstClr val="black"/>
                </a:solidFill>
              </a:rPr>
              <a:t>(2015). </a:t>
            </a:r>
            <a:r>
              <a:rPr lang="ja-JP" altLang="en-US" sz="1800" dirty="0">
                <a:solidFill>
                  <a:prstClr val="black"/>
                </a:solidFill>
              </a:rPr>
              <a:t>「日本人はどのようなメディアを信頼するのか、若者が共感できる広告のテーマはなにか」</a:t>
            </a:r>
            <a:r>
              <a:rPr lang="en" altLang="ja-JP" sz="1800" dirty="0">
                <a:solidFill>
                  <a:prstClr val="black"/>
                </a:solidFill>
              </a:rPr>
              <a:t>https://www.netratings.co.jp/email_magazine/2015/10/20151029.html</a:t>
            </a:r>
          </a:p>
          <a:p>
            <a:r>
              <a:rPr lang="ja-JP" altLang="en-US" sz="1800" dirty="0"/>
              <a:t>藤本耕平</a:t>
            </a:r>
            <a:r>
              <a:rPr lang="en-US" altLang="ja-JP" sz="1800" dirty="0"/>
              <a:t>(2015).『</a:t>
            </a:r>
            <a:r>
              <a:rPr lang="ja-JP" altLang="en-US" sz="1800" dirty="0"/>
              <a:t>つくし世代</a:t>
            </a:r>
            <a:r>
              <a:rPr lang="en-US" altLang="ja-JP" sz="1800" dirty="0"/>
              <a:t>『</a:t>
            </a:r>
            <a:r>
              <a:rPr lang="ja-JP" altLang="en-US" sz="1800" dirty="0"/>
              <a:t>新しい若者</a:t>
            </a:r>
            <a:r>
              <a:rPr lang="en-US" altLang="ja-JP" sz="1800" dirty="0"/>
              <a:t>』</a:t>
            </a:r>
            <a:r>
              <a:rPr lang="ja-JP" altLang="en-US" sz="1800" dirty="0"/>
              <a:t>の価値観を読む</a:t>
            </a:r>
            <a:r>
              <a:rPr lang="en-US" altLang="ja-JP" sz="1800" dirty="0"/>
              <a:t>』</a:t>
            </a:r>
            <a:r>
              <a:rPr lang="ja-JP" altLang="en-US" sz="1800" dirty="0"/>
              <a:t>光文社</a:t>
            </a:r>
            <a:r>
              <a:rPr lang="en-US" altLang="ja-JP" sz="1800" dirty="0"/>
              <a:t>.</a:t>
            </a:r>
          </a:p>
          <a:p>
            <a:r>
              <a:rPr lang="en" altLang="ja-JP" sz="1800" dirty="0" err="1"/>
              <a:t>MarkeZine</a:t>
            </a:r>
            <a:r>
              <a:rPr lang="en" altLang="ja-JP" sz="1800" dirty="0"/>
              <a:t>(2018).</a:t>
            </a:r>
            <a:r>
              <a:rPr lang="ja-JP" altLang="en-US" sz="1800" dirty="0"/>
              <a:t>「</a:t>
            </a:r>
            <a:r>
              <a:rPr lang="en" altLang="ja-JP" sz="1800" dirty="0"/>
              <a:t> </a:t>
            </a:r>
            <a:r>
              <a:rPr lang="en-US" altLang="ja-JP" sz="1800" dirty="0"/>
              <a:t>『</a:t>
            </a:r>
            <a:r>
              <a:rPr lang="en" altLang="ja-JP" sz="1800" dirty="0"/>
              <a:t>CM</a:t>
            </a:r>
            <a:r>
              <a:rPr lang="ja-JP" altLang="en-US" sz="1800" dirty="0"/>
              <a:t>飛ばし</a:t>
            </a:r>
            <a:r>
              <a:rPr lang="en-US" altLang="ja-JP" sz="1800" dirty="0"/>
              <a:t>』</a:t>
            </a:r>
            <a:r>
              <a:rPr lang="ja-JP" altLang="en-US" sz="1800" dirty="0"/>
              <a:t>の実態は？インテージ、スマート</a:t>
            </a:r>
            <a:r>
              <a:rPr lang="en" altLang="ja-JP" sz="1800" dirty="0"/>
              <a:t>TV</a:t>
            </a:r>
            <a:r>
              <a:rPr lang="ja-JP" altLang="en-US" sz="1800" dirty="0"/>
              <a:t>ログを用いて視聴態度を調査」</a:t>
            </a:r>
            <a:r>
              <a:rPr lang="en" altLang="ja-JP" sz="1800" dirty="0"/>
              <a:t> https://markezine.jp/article/detail/28733</a:t>
            </a:r>
          </a:p>
          <a:p>
            <a:pPr lvl="0"/>
            <a:r>
              <a:rPr lang="ja-JP" altLang="en-US" sz="1800" dirty="0">
                <a:solidFill>
                  <a:prstClr val="black"/>
                </a:solidFill>
              </a:rPr>
              <a:t>牧野幸志</a:t>
            </a:r>
            <a:r>
              <a:rPr lang="en-US" altLang="ja-JP" sz="1800" dirty="0">
                <a:solidFill>
                  <a:prstClr val="black"/>
                </a:solidFill>
              </a:rPr>
              <a:t>(1999).</a:t>
            </a:r>
            <a:r>
              <a:rPr lang="ja-JP" altLang="en-US" sz="1800" dirty="0">
                <a:solidFill>
                  <a:prstClr val="black"/>
                </a:solidFill>
              </a:rPr>
              <a:t>「説得に及ぼすユーモアの効果とその生起メカニズムの検討」 </a:t>
            </a:r>
            <a:r>
              <a:rPr lang="en-US" altLang="ja-JP" sz="1800" dirty="0">
                <a:solidFill>
                  <a:prstClr val="black"/>
                </a:solidFill>
              </a:rPr>
              <a:t>『The Japanese Journal of Experimental Social Psychology』39(1)</a:t>
            </a:r>
            <a:r>
              <a:rPr lang="ja-JP" altLang="en-US" sz="1800" dirty="0">
                <a:solidFill>
                  <a:prstClr val="black"/>
                </a:solidFill>
              </a:rPr>
              <a:t> </a:t>
            </a:r>
            <a:r>
              <a:rPr lang="en-US" altLang="ja-JP" sz="1800" dirty="0">
                <a:solidFill>
                  <a:prstClr val="black"/>
                </a:solidFill>
              </a:rPr>
              <a:t>,86-102.</a:t>
            </a:r>
          </a:p>
          <a:p>
            <a:r>
              <a:rPr lang="ja-JP" altLang="en-US" sz="1800" dirty="0"/>
              <a:t>マクロミル</a:t>
            </a:r>
            <a:r>
              <a:rPr lang="en-US" altLang="ja-JP" sz="1800" dirty="0"/>
              <a:t>×</a:t>
            </a:r>
            <a:r>
              <a:rPr lang="ja-JP" altLang="en-US" sz="1800" dirty="0"/>
              <a:t>デジタルインファクト</a:t>
            </a:r>
            <a:r>
              <a:rPr lang="en-US" altLang="ja-JP" sz="1800" dirty="0"/>
              <a:t>(2017).</a:t>
            </a:r>
            <a:r>
              <a:rPr lang="ja-JP" altLang="en-US" sz="1800" dirty="0"/>
              <a:t>「動画広告ユーザー調査</a:t>
            </a:r>
            <a:r>
              <a:rPr lang="en-US" altLang="ja-JP" sz="1800" dirty="0"/>
              <a:t> </a:t>
            </a:r>
            <a:r>
              <a:rPr lang="ja-JP" altLang="en-US" sz="1800" dirty="0"/>
              <a:t>内容を最も覚えているのはソーシャルメディアの動画広告！？</a:t>
            </a:r>
            <a:r>
              <a:rPr lang="en-US" altLang="ja-JP" sz="1800" dirty="0"/>
              <a:t> </a:t>
            </a:r>
            <a:r>
              <a:rPr lang="ja-JP" altLang="en-US" sz="1800" dirty="0"/>
              <a:t>～第</a:t>
            </a:r>
            <a:r>
              <a:rPr lang="en-US" altLang="ja-JP" sz="1800" dirty="0"/>
              <a:t>2</a:t>
            </a:r>
            <a:r>
              <a:rPr lang="ja-JP" altLang="en-US" sz="1800" dirty="0"/>
              <a:t>回　マクロミル</a:t>
            </a:r>
            <a:r>
              <a:rPr lang="en-US" altLang="ja-JP" sz="1800" dirty="0"/>
              <a:t>×</a:t>
            </a:r>
            <a:r>
              <a:rPr lang="ja-JP" altLang="en-US" sz="1800" dirty="0"/>
              <a:t>デジタルインファクト共同調査～」</a:t>
            </a:r>
            <a:r>
              <a:rPr lang="en" altLang="ja-JP" sz="1800" dirty="0"/>
              <a:t>https://www.macromill.com/press/release/20170731.html</a:t>
            </a:r>
          </a:p>
          <a:p>
            <a:r>
              <a:rPr lang="ja-JP" altLang="en-US" sz="1800" dirty="0"/>
              <a:t>李津娥</a:t>
            </a:r>
            <a:r>
              <a:rPr lang="en-US" altLang="ja-JP" sz="1800" dirty="0"/>
              <a:t>(1996)</a:t>
            </a:r>
            <a:r>
              <a:rPr lang="ja-JP" altLang="en-US" sz="1800" dirty="0"/>
              <a:t>「広告効果に及ぼす知覚されたユーモアの影響</a:t>
            </a:r>
            <a:r>
              <a:rPr lang="ja-JP" altLang="en-US" sz="1800" dirty="0" err="1"/>
              <a:t>ー</a:t>
            </a:r>
            <a:r>
              <a:rPr lang="ja-JP" altLang="en-US" sz="1800" dirty="0"/>
              <a:t>消費者の広告評価および製品関与の影響を中心としてー」</a:t>
            </a:r>
            <a:r>
              <a:rPr lang="en-US" altLang="ja-JP" sz="1800" dirty="0"/>
              <a:t>『</a:t>
            </a:r>
            <a:r>
              <a:rPr lang="ja-JP" altLang="en-US" sz="1800" dirty="0"/>
              <a:t>社会心理学研究</a:t>
            </a:r>
            <a:r>
              <a:rPr lang="en-US" altLang="ja-JP" sz="1800" dirty="0"/>
              <a:t>』12(2),135-145.</a:t>
            </a:r>
            <a:endParaRPr lang="en-US" altLang="ja-JP" sz="1800" dirty="0">
              <a:solidFill>
                <a:prstClr val="black"/>
              </a:solidFill>
            </a:endParaRPr>
          </a:p>
          <a:p>
            <a:endParaRPr lang="ja-JP" altLang="en-US" dirty="0"/>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69</a:t>
            </a:fld>
            <a:endParaRPr kumimoji="1" lang="ja-JP" altLang="en-US"/>
          </a:p>
        </p:txBody>
      </p:sp>
    </p:spTree>
    <p:extLst>
      <p:ext uri="{BB962C8B-B14F-4D97-AF65-F5344CB8AC3E}">
        <p14:creationId xmlns:p14="http://schemas.microsoft.com/office/powerpoint/2010/main" val="2472094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上矢印 21">
            <a:extLst>
              <a:ext uri="{FF2B5EF4-FFF2-40B4-BE49-F238E27FC236}">
                <a16:creationId xmlns:a16="http://schemas.microsoft.com/office/drawing/2014/main" id="{3BB206AA-691F-8F48-BE7C-0BA1AD397AEB}"/>
              </a:ext>
            </a:extLst>
          </p:cNvPr>
          <p:cNvSpPr/>
          <p:nvPr/>
        </p:nvSpPr>
        <p:spPr>
          <a:xfrm>
            <a:off x="9043072" y="1462697"/>
            <a:ext cx="1735162" cy="1672708"/>
          </a:xfrm>
          <a:prstGeom prst="upArrow">
            <a:avLst/>
          </a:prstGeom>
          <a:solidFill>
            <a:schemeClr val="accent2">
              <a:lumMod val="60000"/>
              <a:lumOff val="40000"/>
            </a:schemeClr>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業績</a:t>
            </a:r>
            <a:endParaRPr kumimoji="1" lang="en-US" altLang="ja-JP" sz="2400" dirty="0">
              <a:solidFill>
                <a:schemeClr val="tx1"/>
              </a:solidFill>
            </a:endParaRPr>
          </a:p>
          <a:p>
            <a:pPr algn="ctr"/>
            <a:r>
              <a:rPr lang="ja-JP" altLang="en-US" sz="2400">
                <a:solidFill>
                  <a:schemeClr val="tx1"/>
                </a:solidFill>
              </a:rPr>
              <a:t>ＵＰ</a:t>
            </a:r>
            <a:endParaRPr kumimoji="1" lang="ja-JP" altLang="en-US" sz="2400">
              <a:solidFill>
                <a:schemeClr val="tx1"/>
              </a:solidFill>
            </a:endParaRPr>
          </a:p>
        </p:txBody>
      </p:sp>
      <p:sp>
        <p:nvSpPr>
          <p:cNvPr id="14" name="ストライプ矢印 13">
            <a:extLst>
              <a:ext uri="{FF2B5EF4-FFF2-40B4-BE49-F238E27FC236}">
                <a16:creationId xmlns:a16="http://schemas.microsoft.com/office/drawing/2014/main" id="{47BC138C-CAAD-8741-88B3-3E7E66249310}"/>
              </a:ext>
            </a:extLst>
          </p:cNvPr>
          <p:cNvSpPr/>
          <p:nvPr/>
        </p:nvSpPr>
        <p:spPr>
          <a:xfrm>
            <a:off x="4376604" y="2413010"/>
            <a:ext cx="4848923" cy="2506764"/>
          </a:xfrm>
          <a:prstGeom prst="stripedRightArrow">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a:extLst>
              <a:ext uri="{FF2B5EF4-FFF2-40B4-BE49-F238E27FC236}">
                <a16:creationId xmlns:a16="http://schemas.microsoft.com/office/drawing/2014/main" id="{EE3EC828-ED87-A04D-8216-4DBEE046ABF0}"/>
              </a:ext>
            </a:extLst>
          </p:cNvPr>
          <p:cNvSpPr>
            <a:spLocks noGrp="1"/>
          </p:cNvSpPr>
          <p:nvPr>
            <p:ph type="title"/>
          </p:nvPr>
        </p:nvSpPr>
        <p:spPr/>
        <p:txBody>
          <a:bodyPr/>
          <a:lstStyle/>
          <a:p>
            <a:r>
              <a:rPr lang="ja-JP" altLang="en-US" dirty="0"/>
              <a:t>現状分析</a:t>
            </a:r>
            <a:r>
              <a:rPr kumimoji="1" lang="ja-JP" altLang="en-US" dirty="0"/>
              <a:t>　事例</a:t>
            </a:r>
          </a:p>
        </p:txBody>
      </p:sp>
      <p:pic>
        <p:nvPicPr>
          <p:cNvPr id="4" name="図 3" descr="人, 室内, 幼い, 若者 が含まれている画像&#10;&#10;自動的に生成された説明">
            <a:extLst>
              <a:ext uri="{FF2B5EF4-FFF2-40B4-BE49-F238E27FC236}">
                <a16:creationId xmlns:a16="http://schemas.microsoft.com/office/drawing/2014/main" id="{A743E975-C2D6-A34C-B5C8-7EFB433B05B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0709" y="2695692"/>
            <a:ext cx="3455895" cy="1941400"/>
          </a:xfrm>
          <a:prstGeom prst="rect">
            <a:avLst/>
          </a:prstGeom>
        </p:spPr>
      </p:pic>
      <p:pic>
        <p:nvPicPr>
          <p:cNvPr id="5" name="図 4">
            <a:extLst>
              <a:ext uri="{FF2B5EF4-FFF2-40B4-BE49-F238E27FC236}">
                <a16:creationId xmlns:a16="http://schemas.microsoft.com/office/drawing/2014/main" id="{3282E339-B939-3340-A7A9-BCDDC95200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409746" y="2976274"/>
            <a:ext cx="2944054" cy="2296363"/>
          </a:xfrm>
          <a:prstGeom prst="rect">
            <a:avLst/>
          </a:prstGeom>
        </p:spPr>
      </p:pic>
      <p:sp>
        <p:nvSpPr>
          <p:cNvPr id="15" name="角丸四角形 14">
            <a:extLst>
              <a:ext uri="{FF2B5EF4-FFF2-40B4-BE49-F238E27FC236}">
                <a16:creationId xmlns:a16="http://schemas.microsoft.com/office/drawing/2014/main" id="{0066A7DB-122E-D541-98FC-09066F7B2A84}"/>
              </a:ext>
            </a:extLst>
          </p:cNvPr>
          <p:cNvSpPr/>
          <p:nvPr/>
        </p:nvSpPr>
        <p:spPr>
          <a:xfrm>
            <a:off x="838200" y="5586061"/>
            <a:ext cx="10515600" cy="742892"/>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rgbClr val="FF0000"/>
                </a:solidFill>
              </a:rPr>
              <a:t>アレンジ動画</a:t>
            </a:r>
            <a:r>
              <a:rPr lang="ja-JP" altLang="en-US" sz="2800" dirty="0">
                <a:solidFill>
                  <a:schemeClr val="tx1"/>
                </a:solidFill>
              </a:rPr>
              <a:t>で認知がＳＮＳを通じ全国区に。</a:t>
            </a:r>
          </a:p>
        </p:txBody>
      </p:sp>
      <p:sp>
        <p:nvSpPr>
          <p:cNvPr id="16" name="円/楕円 15">
            <a:extLst>
              <a:ext uri="{FF2B5EF4-FFF2-40B4-BE49-F238E27FC236}">
                <a16:creationId xmlns:a16="http://schemas.microsoft.com/office/drawing/2014/main" id="{F68B47E8-3CFB-004D-8285-5106C199C2C9}"/>
              </a:ext>
            </a:extLst>
          </p:cNvPr>
          <p:cNvSpPr/>
          <p:nvPr/>
        </p:nvSpPr>
        <p:spPr>
          <a:xfrm>
            <a:off x="558774" y="3913070"/>
            <a:ext cx="1219200" cy="1198505"/>
          </a:xfrm>
          <a:prstGeom prst="ellipse">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a:solidFill>
                  <a:schemeClr val="tx1"/>
                </a:solidFill>
              </a:rPr>
              <a:t>限定</a:t>
            </a:r>
            <a:endParaRPr kumimoji="1" lang="ja-JP" altLang="en-US" sz="3600">
              <a:solidFill>
                <a:schemeClr val="tx1"/>
              </a:solidFill>
            </a:endParaRPr>
          </a:p>
        </p:txBody>
      </p:sp>
      <p:sp>
        <p:nvSpPr>
          <p:cNvPr id="19" name="円/楕円 18">
            <a:extLst>
              <a:ext uri="{FF2B5EF4-FFF2-40B4-BE49-F238E27FC236}">
                <a16:creationId xmlns:a16="http://schemas.microsoft.com/office/drawing/2014/main" id="{40978687-CD6F-3241-B69D-6072F21B2FA9}"/>
              </a:ext>
            </a:extLst>
          </p:cNvPr>
          <p:cNvSpPr/>
          <p:nvPr/>
        </p:nvSpPr>
        <p:spPr>
          <a:xfrm>
            <a:off x="7724620" y="3913070"/>
            <a:ext cx="1219200" cy="1198505"/>
          </a:xfrm>
          <a:prstGeom prst="ellipse">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a:solidFill>
                  <a:schemeClr val="tx1"/>
                </a:solidFill>
              </a:rPr>
              <a:t>全国</a:t>
            </a:r>
          </a:p>
        </p:txBody>
      </p:sp>
      <p:sp>
        <p:nvSpPr>
          <p:cNvPr id="20" name="テキスト ボックス 19">
            <a:extLst>
              <a:ext uri="{FF2B5EF4-FFF2-40B4-BE49-F238E27FC236}">
                <a16:creationId xmlns:a16="http://schemas.microsoft.com/office/drawing/2014/main" id="{A0FFB5F2-BDD8-6648-A2D2-8B1AD363021E}"/>
              </a:ext>
            </a:extLst>
          </p:cNvPr>
          <p:cNvSpPr txBox="1"/>
          <p:nvPr/>
        </p:nvSpPr>
        <p:spPr>
          <a:xfrm>
            <a:off x="838200" y="1462697"/>
            <a:ext cx="3429144" cy="369332"/>
          </a:xfrm>
          <a:prstGeom prst="rect">
            <a:avLst/>
          </a:prstGeom>
          <a:noFill/>
        </p:spPr>
        <p:txBody>
          <a:bodyPr wrap="none" rtlCol="0">
            <a:spAutoFit/>
          </a:bodyPr>
          <a:lstStyle/>
          <a:p>
            <a:r>
              <a:rPr kumimoji="1" lang="en-US" altLang="ja-JP" dirty="0"/>
              <a:t>ORICON NEWS(2019)</a:t>
            </a:r>
            <a:r>
              <a:rPr kumimoji="1" lang="ja-JP" altLang="en-US"/>
              <a:t>より作成</a:t>
            </a:r>
          </a:p>
        </p:txBody>
      </p:sp>
      <p:grpSp>
        <p:nvGrpSpPr>
          <p:cNvPr id="8" name="グループ化 7">
            <a:extLst>
              <a:ext uri="{FF2B5EF4-FFF2-40B4-BE49-F238E27FC236}">
                <a16:creationId xmlns:a16="http://schemas.microsoft.com/office/drawing/2014/main" id="{6AA689A3-10E6-914E-A1E0-60DDCB5B3FDA}"/>
              </a:ext>
            </a:extLst>
          </p:cNvPr>
          <p:cNvGrpSpPr/>
          <p:nvPr/>
        </p:nvGrpSpPr>
        <p:grpSpPr>
          <a:xfrm>
            <a:off x="5130739" y="2291468"/>
            <a:ext cx="2184385" cy="2310101"/>
            <a:chOff x="5130739" y="2291468"/>
            <a:chExt cx="2184385" cy="2310101"/>
          </a:xfrm>
        </p:grpSpPr>
        <p:pic>
          <p:nvPicPr>
            <p:cNvPr id="13" name="図 12">
              <a:extLst>
                <a:ext uri="{FF2B5EF4-FFF2-40B4-BE49-F238E27FC236}">
                  <a16:creationId xmlns:a16="http://schemas.microsoft.com/office/drawing/2014/main" id="{2A64DB56-5954-1148-A4AB-EA0DD08DD7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30739" y="2695692"/>
              <a:ext cx="2184385" cy="1905877"/>
            </a:xfrm>
            <a:prstGeom prst="rect">
              <a:avLst/>
            </a:prstGeom>
          </p:spPr>
        </p:pic>
        <p:sp>
          <p:nvSpPr>
            <p:cNvPr id="24" name="テキスト ボックス 23">
              <a:extLst>
                <a:ext uri="{FF2B5EF4-FFF2-40B4-BE49-F238E27FC236}">
                  <a16:creationId xmlns:a16="http://schemas.microsoft.com/office/drawing/2014/main" id="{6455AB12-D033-1540-89D5-489DB7EAE9A5}"/>
                </a:ext>
              </a:extLst>
            </p:cNvPr>
            <p:cNvSpPr txBox="1"/>
            <p:nvPr/>
          </p:nvSpPr>
          <p:spPr>
            <a:xfrm>
              <a:off x="5207268" y="2291468"/>
              <a:ext cx="2031325" cy="461665"/>
            </a:xfrm>
            <a:prstGeom prst="rect">
              <a:avLst/>
            </a:prstGeom>
            <a:noFill/>
          </p:spPr>
          <p:txBody>
            <a:bodyPr wrap="none" rtlCol="0">
              <a:spAutoFit/>
            </a:bodyPr>
            <a:lstStyle/>
            <a:p>
              <a:r>
                <a:rPr kumimoji="1" lang="ja-JP" altLang="en-US" sz="2400"/>
                <a:t>パロディ動画</a:t>
              </a:r>
            </a:p>
          </p:txBody>
        </p:sp>
      </p:grpSp>
      <p:sp>
        <p:nvSpPr>
          <p:cNvPr id="6" name="スライド番号プレースホルダー 5"/>
          <p:cNvSpPr>
            <a:spLocks noGrp="1"/>
          </p:cNvSpPr>
          <p:nvPr>
            <p:ph type="sldNum" sz="quarter" idx="12"/>
          </p:nvPr>
        </p:nvSpPr>
        <p:spPr/>
        <p:txBody>
          <a:bodyPr/>
          <a:lstStyle/>
          <a:p>
            <a:fld id="{A0425D7D-E298-47E0-9EE2-10DA9891358A}" type="slidenum">
              <a:rPr kumimoji="1" lang="ja-JP" altLang="en-US" smtClean="0"/>
              <a:t>7</a:t>
            </a:fld>
            <a:endParaRPr kumimoji="1" lang="ja-JP" altLang="en-US"/>
          </a:p>
        </p:txBody>
      </p:sp>
    </p:spTree>
    <p:extLst>
      <p:ext uri="{BB962C8B-B14F-4D97-AF65-F5344CB8AC3E}">
        <p14:creationId xmlns:p14="http://schemas.microsoft.com/office/powerpoint/2010/main" val="1485107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p:txBody>
          <a:bodyPr/>
          <a:lstStyle/>
          <a:p>
            <a:r>
              <a:rPr kumimoji="1" lang="ja-JP" altLang="en-US"/>
              <a:t>参考文献・</a:t>
            </a:r>
            <a:r>
              <a:rPr kumimoji="1" lang="en-US" altLang="ja-JP" dirty="0"/>
              <a:t>URL</a:t>
            </a:r>
            <a:endParaRPr kumimoji="1" lang="ja-JP" altLang="en-US"/>
          </a:p>
        </p:txBody>
      </p:sp>
      <p:sp>
        <p:nvSpPr>
          <p:cNvPr id="8" name="コンテンツ プレースホルダー 7">
            <a:extLst>
              <a:ext uri="{FF2B5EF4-FFF2-40B4-BE49-F238E27FC236}">
                <a16:creationId xmlns:a16="http://schemas.microsoft.com/office/drawing/2014/main" id="{93E11BE2-9BBE-D34E-A3BE-C77161089D3A}"/>
              </a:ext>
            </a:extLst>
          </p:cNvPr>
          <p:cNvSpPr>
            <a:spLocks noGrp="1"/>
          </p:cNvSpPr>
          <p:nvPr>
            <p:ph idx="1"/>
          </p:nvPr>
        </p:nvSpPr>
        <p:spPr/>
        <p:txBody>
          <a:bodyPr anchor="t">
            <a:normAutofit fontScale="92500" lnSpcReduction="20000"/>
          </a:bodyPr>
          <a:lstStyle/>
          <a:p>
            <a:r>
              <a:rPr lang="en-US" altLang="ja-JP" sz="1800" dirty="0" err="1"/>
              <a:t>AdverTimes</a:t>
            </a:r>
            <a:r>
              <a:rPr lang="en-US" altLang="ja-JP" sz="1800" dirty="0"/>
              <a:t>(2017)</a:t>
            </a:r>
            <a:r>
              <a:rPr lang="ja-JP" altLang="en-US" sz="1800" dirty="0"/>
              <a:t>「広告の</a:t>
            </a:r>
            <a:r>
              <a:rPr lang="en-US" altLang="ja-JP" sz="1800" dirty="0"/>
              <a:t>『</a:t>
            </a:r>
            <a:r>
              <a:rPr lang="ja-JP" altLang="en-US" sz="1800" dirty="0"/>
              <a:t>嘘</a:t>
            </a:r>
            <a:r>
              <a:rPr lang="en-US" altLang="ja-JP" sz="1800" dirty="0"/>
              <a:t>』</a:t>
            </a:r>
            <a:r>
              <a:rPr lang="ja-JP" altLang="en-US" sz="1800" dirty="0"/>
              <a:t>を見抜いて嫌悪する。</a:t>
            </a:r>
            <a:r>
              <a:rPr lang="en-US" altLang="ja-JP" sz="1800" dirty="0"/>
              <a:t>10</a:t>
            </a:r>
            <a:r>
              <a:rPr lang="ja-JP" altLang="en-US" sz="1800" dirty="0"/>
              <a:t>代が広告に抱いている感覚って？」</a:t>
            </a:r>
          </a:p>
          <a:p>
            <a:pPr marL="0" indent="0">
              <a:buNone/>
            </a:pPr>
            <a:r>
              <a:rPr lang="ja-JP" altLang="en-US" sz="1800" dirty="0"/>
              <a:t>　　　 </a:t>
            </a:r>
            <a:r>
              <a:rPr lang="en-US" altLang="ja-JP" sz="1800" dirty="0"/>
              <a:t>https://www.advertimes.com/20170818/article256239/2/</a:t>
            </a:r>
          </a:p>
          <a:p>
            <a:r>
              <a:rPr lang="en-US" altLang="ja-JP" sz="1800" dirty="0"/>
              <a:t>CM Watch(2019)</a:t>
            </a:r>
            <a:r>
              <a:rPr lang="ja-JP" altLang="en-US" sz="1800" dirty="0"/>
              <a:t>「三菱</a:t>
            </a:r>
            <a:r>
              <a:rPr lang="en" altLang="ja-JP" sz="1800" dirty="0"/>
              <a:t>UFJ</a:t>
            </a:r>
            <a:r>
              <a:rPr lang="ja-JP" altLang="en-US" sz="1800" dirty="0"/>
              <a:t>銀行 </a:t>
            </a:r>
            <a:r>
              <a:rPr lang="en" altLang="ja-JP" sz="1800" dirty="0"/>
              <a:t>HOP</a:t>
            </a:r>
            <a:r>
              <a:rPr lang="ja-JP" altLang="en" sz="1800" dirty="0"/>
              <a:t>！</a:t>
            </a:r>
            <a:r>
              <a:rPr lang="en" altLang="ja-JP" sz="1800" dirty="0"/>
              <a:t>STEP</a:t>
            </a:r>
            <a:r>
              <a:rPr lang="ja-JP" altLang="en" sz="1800" dirty="0"/>
              <a:t>！</a:t>
            </a:r>
            <a:r>
              <a:rPr lang="en" altLang="ja-JP" sz="1800" dirty="0"/>
              <a:t>JAPAN</a:t>
            </a:r>
            <a:r>
              <a:rPr lang="ja-JP" altLang="en" sz="1800" dirty="0"/>
              <a:t>！ </a:t>
            </a:r>
            <a:r>
              <a:rPr lang="ja-JP" altLang="en-US" sz="1800" dirty="0"/>
              <a:t>阿部寛 石原さとみ 小市慢太郎」</a:t>
            </a:r>
            <a:endParaRPr lang="en-US" altLang="ja-JP" sz="1800" dirty="0"/>
          </a:p>
          <a:p>
            <a:pPr marL="0" indent="0">
              <a:buNone/>
            </a:pPr>
            <a:r>
              <a:rPr lang="ja-JP" altLang="en-US" sz="1800" dirty="0"/>
              <a:t>　　　</a:t>
            </a:r>
            <a:r>
              <a:rPr lang="en" altLang="ja-JP" sz="1800" dirty="0"/>
              <a:t> http://cm-watch.net/mufg-abe-ishihara/</a:t>
            </a:r>
            <a:endParaRPr lang="ja-JP" altLang="en-US" sz="1800" dirty="0"/>
          </a:p>
          <a:p>
            <a:r>
              <a:rPr lang="en-US" altLang="ja-JP" sz="1800" dirty="0"/>
              <a:t>CM Watch(2019)</a:t>
            </a:r>
            <a:r>
              <a:rPr lang="ja-JP" altLang="en-US" sz="1800" dirty="0"/>
              <a:t>「資生堂 マジョリカマジョルカ </a:t>
            </a:r>
            <a:r>
              <a:rPr lang="en-US" altLang="ja-JP" sz="1800" dirty="0"/>
              <a:t>『</a:t>
            </a:r>
            <a:r>
              <a:rPr lang="ja-JP" altLang="en-US" sz="1800" dirty="0"/>
              <a:t>自分だけの大きな瞳へ</a:t>
            </a:r>
            <a:r>
              <a:rPr lang="en-US" altLang="ja-JP" sz="1800" dirty="0"/>
              <a:t>』</a:t>
            </a:r>
            <a:r>
              <a:rPr lang="ja-JP" altLang="en-US" sz="1800" dirty="0"/>
              <a:t>篇 浜辺美波」</a:t>
            </a:r>
            <a:endParaRPr lang="en-US" altLang="ja-JP" sz="1800" dirty="0"/>
          </a:p>
          <a:p>
            <a:pPr marL="0" indent="0">
              <a:buNone/>
            </a:pPr>
            <a:r>
              <a:rPr lang="ja-JP" altLang="en-US" sz="1800" dirty="0"/>
              <a:t>　　　</a:t>
            </a:r>
            <a:r>
              <a:rPr lang="en" altLang="ja-JP" sz="1800" dirty="0"/>
              <a:t> http://cm-watch.net/majolica-majorca-hamabeminami/</a:t>
            </a:r>
            <a:endParaRPr lang="en-US" altLang="ja-JP" sz="1800" dirty="0"/>
          </a:p>
          <a:p>
            <a:r>
              <a:rPr lang="en-US" altLang="ja-JP" sz="1800" dirty="0"/>
              <a:t>CM Watch(2019)</a:t>
            </a:r>
            <a:r>
              <a:rPr lang="ja-JP" altLang="en-US" sz="1800" dirty="0"/>
              <a:t> 「花王 ビオレ</a:t>
            </a:r>
            <a:r>
              <a:rPr lang="ja-JP" altLang="en" sz="1800" dirty="0"/>
              <a:t>ｕ </a:t>
            </a:r>
            <a:r>
              <a:rPr lang="en" altLang="ja-JP" sz="1800" dirty="0"/>
              <a:t>The Body </a:t>
            </a:r>
            <a:r>
              <a:rPr lang="ja-JP" altLang="en-US" sz="1800" dirty="0"/>
              <a:t>誕生篇 田中圭 橋本環奈」</a:t>
            </a:r>
            <a:endParaRPr lang="en-US" altLang="ja-JP" sz="1800" dirty="0"/>
          </a:p>
          <a:p>
            <a:pPr marL="0" indent="0">
              <a:buNone/>
            </a:pPr>
            <a:r>
              <a:rPr lang="ja-JP" altLang="en-US" sz="1800" dirty="0"/>
              <a:t>　　　</a:t>
            </a:r>
            <a:r>
              <a:rPr lang="en" altLang="ja-JP" sz="1800" dirty="0"/>
              <a:t> http://cm-watch.net/kao-bioreu-kei-kanna/</a:t>
            </a:r>
            <a:endParaRPr lang="en-US" altLang="ja-JP" sz="1800" dirty="0"/>
          </a:p>
          <a:p>
            <a:r>
              <a:rPr lang="en-US" altLang="ja-JP" sz="1800" dirty="0"/>
              <a:t>CM Watch(2019)</a:t>
            </a:r>
            <a:r>
              <a:rPr lang="ja-JP" altLang="en-US" sz="1800" dirty="0"/>
              <a:t>「</a:t>
            </a:r>
            <a:r>
              <a:rPr lang="en" altLang="ja-JP" sz="1800" dirty="0" err="1"/>
              <a:t>SmartNews</a:t>
            </a:r>
            <a:r>
              <a:rPr lang="en" altLang="ja-JP" sz="1800" dirty="0"/>
              <a:t> </a:t>
            </a:r>
            <a:r>
              <a:rPr lang="ja-JP" altLang="en-US" sz="1800" dirty="0"/>
              <a:t>スマートニュース ポケモン</a:t>
            </a:r>
            <a:r>
              <a:rPr lang="en" altLang="ja-JP" sz="1800" dirty="0"/>
              <a:t>GO</a:t>
            </a:r>
            <a:r>
              <a:rPr lang="en-US" altLang="ja-JP" sz="1800" dirty="0"/>
              <a:t>『</a:t>
            </a:r>
            <a:r>
              <a:rPr lang="ja-JP" altLang="en-US" sz="1800" dirty="0"/>
              <a:t>コソコソ</a:t>
            </a:r>
            <a:r>
              <a:rPr lang="en-US" altLang="ja-JP" sz="1800" dirty="0"/>
              <a:t>』</a:t>
            </a:r>
            <a:r>
              <a:rPr lang="ja-JP" altLang="en-US" sz="1800" dirty="0"/>
              <a:t>篇</a:t>
            </a:r>
            <a:r>
              <a:rPr lang="en-US" altLang="ja-JP" sz="1800" dirty="0"/>
              <a:t>『</a:t>
            </a:r>
            <a:r>
              <a:rPr lang="ja-JP" altLang="en-US" sz="1800" dirty="0"/>
              <a:t>心の準備</a:t>
            </a:r>
            <a:r>
              <a:rPr lang="en-US" altLang="ja-JP" sz="1800" dirty="0"/>
              <a:t>』</a:t>
            </a:r>
            <a:r>
              <a:rPr lang="ja-JP" altLang="en-US" sz="1800" dirty="0"/>
              <a:t>篇 </a:t>
            </a:r>
            <a:endParaRPr lang="en-US" altLang="ja-JP" sz="1800" dirty="0"/>
          </a:p>
          <a:p>
            <a:pPr marL="0" indent="0">
              <a:buNone/>
            </a:pPr>
            <a:r>
              <a:rPr lang="ja-JP" altLang="en-US" sz="1800" dirty="0"/>
              <a:t>　　　宇垣美里」</a:t>
            </a:r>
            <a:r>
              <a:rPr lang="en" altLang="ja-JP" sz="1800" dirty="0"/>
              <a:t>http://cm-watch.net/smartnews-ugakimisato/</a:t>
            </a:r>
          </a:p>
          <a:p>
            <a:r>
              <a:rPr lang="en" altLang="ja-JP" sz="1800" dirty="0" err="1"/>
              <a:t>Togetter</a:t>
            </a:r>
            <a:r>
              <a:rPr lang="ja-JP" altLang="en-US" sz="1800" dirty="0"/>
              <a:t>「</a:t>
            </a:r>
            <a:r>
              <a:rPr lang="en-US" altLang="ja-JP" sz="1800" dirty="0"/>
              <a:t>#BOOKOFF </a:t>
            </a:r>
            <a:r>
              <a:rPr lang="ja-JP" altLang="en-US" sz="1800" dirty="0"/>
              <a:t>の寺田心くんの</a:t>
            </a:r>
            <a:r>
              <a:rPr lang="en-US" altLang="ja-JP" sz="1800" dirty="0"/>
              <a:t>CM</a:t>
            </a:r>
            <a:r>
              <a:rPr lang="ja-JP" altLang="en-US" sz="1800" dirty="0"/>
              <a:t>、イラッとしつつもそこが面白くてクセになる！それに</a:t>
            </a:r>
            <a:endParaRPr lang="en-US" altLang="ja-JP" sz="1800" dirty="0"/>
          </a:p>
          <a:p>
            <a:pPr marL="0" indent="0">
              <a:buNone/>
            </a:pPr>
            <a:r>
              <a:rPr lang="ja-JP" altLang="en-US" sz="1800" dirty="0"/>
              <a:t>　　　演技力も存分に発揮しててすごい」</a:t>
            </a:r>
            <a:r>
              <a:rPr lang="en" altLang="ja-JP" sz="1800" dirty="0"/>
              <a:t>https://</a:t>
            </a:r>
            <a:r>
              <a:rPr lang="en" altLang="ja-JP" sz="1800" dirty="0" err="1"/>
              <a:t>togetter.com</a:t>
            </a:r>
            <a:r>
              <a:rPr lang="en" altLang="ja-JP" sz="1800" dirty="0"/>
              <a:t>/li/1331474</a:t>
            </a:r>
          </a:p>
          <a:p>
            <a:r>
              <a:rPr lang="en" altLang="ja-JP" sz="1800" dirty="0"/>
              <a:t>You Tube</a:t>
            </a:r>
            <a:r>
              <a:rPr lang="ja-JP" altLang="en-US" sz="1800" dirty="0"/>
              <a:t>「草彅剛</a:t>
            </a:r>
            <a:r>
              <a:rPr lang="en-US" altLang="ja-JP" sz="1800" dirty="0"/>
              <a:t>/</a:t>
            </a:r>
            <a:r>
              <a:rPr lang="en" altLang="ja-JP" sz="1800" dirty="0"/>
              <a:t>Tsuyoshi </a:t>
            </a:r>
            <a:r>
              <a:rPr lang="en" altLang="ja-JP" sz="1800" dirty="0" err="1"/>
              <a:t>Kusanagi</a:t>
            </a:r>
            <a:r>
              <a:rPr lang="en" altLang="ja-JP" sz="1800" dirty="0"/>
              <a:t> </a:t>
            </a:r>
            <a:r>
              <a:rPr lang="ja-JP" altLang="en-US" sz="1800" dirty="0"/>
              <a:t>一本満足バー」</a:t>
            </a:r>
            <a:endParaRPr lang="en-US" altLang="ja-JP" sz="1800" dirty="0"/>
          </a:p>
          <a:p>
            <a:pPr marL="0" indent="0">
              <a:buNone/>
            </a:pPr>
            <a:r>
              <a:rPr lang="ja-JP" altLang="en-US" sz="1800" dirty="0"/>
              <a:t>　　　</a:t>
            </a:r>
            <a:r>
              <a:rPr lang="en" altLang="ja-JP" sz="1800" dirty="0"/>
              <a:t>https://www.youtube.com/watch?v=-EH77FfLxy0</a:t>
            </a:r>
          </a:p>
          <a:p>
            <a:pPr marL="0" indent="0">
              <a:buNone/>
            </a:pPr>
            <a:endParaRPr lang="ja-JP" altLang="en-US" sz="1800" dirty="0"/>
          </a:p>
          <a:p>
            <a:endParaRPr lang="en-US" altLang="ja-JP" sz="1800" dirty="0"/>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70</a:t>
            </a:fld>
            <a:endParaRPr kumimoji="1" lang="ja-JP" altLang="en-US"/>
          </a:p>
        </p:txBody>
      </p:sp>
    </p:spTree>
    <p:extLst>
      <p:ext uri="{BB962C8B-B14F-4D97-AF65-F5344CB8AC3E}">
        <p14:creationId xmlns:p14="http://schemas.microsoft.com/office/powerpoint/2010/main" val="3897191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0CF229-55B3-7843-93AB-903E147045CF}"/>
              </a:ext>
            </a:extLst>
          </p:cNvPr>
          <p:cNvSpPr>
            <a:spLocks noGrp="1"/>
          </p:cNvSpPr>
          <p:nvPr>
            <p:ph type="title"/>
          </p:nvPr>
        </p:nvSpPr>
        <p:spPr>
          <a:xfrm>
            <a:off x="838200" y="365125"/>
            <a:ext cx="10515600" cy="1325563"/>
          </a:xfrm>
        </p:spPr>
        <p:txBody>
          <a:bodyPr/>
          <a:lstStyle/>
          <a:p>
            <a:r>
              <a:rPr lang="ja-JP" altLang="en-US" dirty="0"/>
              <a:t>現状分析</a:t>
            </a:r>
            <a:endParaRPr kumimoji="1" lang="ja-JP" altLang="en-US" dirty="0"/>
          </a:p>
        </p:txBody>
      </p:sp>
      <p:sp>
        <p:nvSpPr>
          <p:cNvPr id="17" name="角丸四角形 14">
            <a:extLst>
              <a:ext uri="{FF2B5EF4-FFF2-40B4-BE49-F238E27FC236}">
                <a16:creationId xmlns:a16="http://schemas.microsoft.com/office/drawing/2014/main" id="{C3D68350-F530-4E03-A573-721C0F45FE3F}"/>
              </a:ext>
            </a:extLst>
          </p:cNvPr>
          <p:cNvSpPr/>
          <p:nvPr/>
        </p:nvSpPr>
        <p:spPr>
          <a:xfrm>
            <a:off x="838200" y="2572174"/>
            <a:ext cx="5257802" cy="670206"/>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内容が</a:t>
            </a:r>
            <a:r>
              <a:rPr lang="ja-JP" altLang="en-US" sz="2000" b="1" u="sng" dirty="0">
                <a:solidFill>
                  <a:srgbClr val="FF0000"/>
                </a:solidFill>
              </a:rPr>
              <a:t>おもしろいと思わせるような動画</a:t>
            </a:r>
            <a:endParaRPr lang="ja-JP" altLang="en-US" sz="2000" b="1" u="sng" dirty="0">
              <a:solidFill>
                <a:schemeClr val="tx1"/>
              </a:solidFill>
            </a:endParaRPr>
          </a:p>
        </p:txBody>
      </p:sp>
      <p:sp>
        <p:nvSpPr>
          <p:cNvPr id="4" name="スライド番号プレースホルダー 3"/>
          <p:cNvSpPr>
            <a:spLocks noGrp="1"/>
          </p:cNvSpPr>
          <p:nvPr>
            <p:ph type="sldNum" sz="quarter" idx="12"/>
          </p:nvPr>
        </p:nvSpPr>
        <p:spPr/>
        <p:txBody>
          <a:bodyPr/>
          <a:lstStyle/>
          <a:p>
            <a:fld id="{A0425D7D-E298-47E0-9EE2-10DA9891358A}" type="slidenum">
              <a:rPr kumimoji="1" lang="ja-JP" altLang="en-US" smtClean="0"/>
              <a:t>8</a:t>
            </a:fld>
            <a:endParaRPr kumimoji="1" lang="ja-JP" altLang="en-US" dirty="0"/>
          </a:p>
        </p:txBody>
      </p:sp>
      <p:sp>
        <p:nvSpPr>
          <p:cNvPr id="18" name="角丸四角形 14">
            <a:extLst>
              <a:ext uri="{FF2B5EF4-FFF2-40B4-BE49-F238E27FC236}">
                <a16:creationId xmlns:a16="http://schemas.microsoft.com/office/drawing/2014/main" id="{7353B215-17E8-46BA-981E-6A2D74DA8375}"/>
              </a:ext>
            </a:extLst>
          </p:cNvPr>
          <p:cNvSpPr/>
          <p:nvPr/>
        </p:nvSpPr>
        <p:spPr>
          <a:xfrm>
            <a:off x="568730" y="1617644"/>
            <a:ext cx="3212695" cy="883888"/>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a:solidFill>
                  <a:schemeClr val="tx1"/>
                </a:solidFill>
              </a:rPr>
              <a:t>事例の特徴として</a:t>
            </a:r>
            <a:endParaRPr lang="ja-JP" altLang="en-US" sz="2400" dirty="0">
              <a:solidFill>
                <a:schemeClr val="tx1"/>
              </a:solidFill>
            </a:endParaRPr>
          </a:p>
        </p:txBody>
      </p:sp>
      <p:sp>
        <p:nvSpPr>
          <p:cNvPr id="6" name="矢印: ストライプ 2">
            <a:extLst>
              <a:ext uri="{FF2B5EF4-FFF2-40B4-BE49-F238E27FC236}">
                <a16:creationId xmlns:a16="http://schemas.microsoft.com/office/drawing/2014/main" id="{337070CA-C133-684B-80AB-DF060073D505}"/>
              </a:ext>
            </a:extLst>
          </p:cNvPr>
          <p:cNvSpPr/>
          <p:nvPr/>
        </p:nvSpPr>
        <p:spPr>
          <a:xfrm rot="5400000">
            <a:off x="3144654" y="2994523"/>
            <a:ext cx="624228" cy="1119944"/>
          </a:xfrm>
          <a:prstGeom prst="stripedRightArrow">
            <a:avLst/>
          </a:prstGeom>
          <a:solidFill>
            <a:schemeClr val="bg2">
              <a:lumMod val="50000"/>
            </a:schemeClr>
          </a:solidFill>
          <a:ln>
            <a:solidFill>
              <a:schemeClr val="bg2">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角丸四角形 14">
            <a:extLst>
              <a:ext uri="{FF2B5EF4-FFF2-40B4-BE49-F238E27FC236}">
                <a16:creationId xmlns:a16="http://schemas.microsoft.com/office/drawing/2014/main" id="{E8CDA009-07D4-6440-88D1-D615B97928FF}"/>
              </a:ext>
            </a:extLst>
          </p:cNvPr>
          <p:cNvSpPr/>
          <p:nvPr/>
        </p:nvSpPr>
        <p:spPr>
          <a:xfrm>
            <a:off x="838199" y="3866609"/>
            <a:ext cx="5257802" cy="670206"/>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u="sng" dirty="0">
                <a:solidFill>
                  <a:srgbClr val="FF0000"/>
                </a:solidFill>
              </a:rPr>
              <a:t>アレンジ動画が作成された</a:t>
            </a:r>
            <a:endParaRPr lang="en-US" altLang="ja-JP" sz="2000" b="1" dirty="0">
              <a:solidFill>
                <a:schemeClr val="tx1"/>
              </a:solidFill>
            </a:endParaRPr>
          </a:p>
        </p:txBody>
      </p:sp>
      <p:sp>
        <p:nvSpPr>
          <p:cNvPr id="11" name="角丸四角形 14">
            <a:extLst>
              <a:ext uri="{FF2B5EF4-FFF2-40B4-BE49-F238E27FC236}">
                <a16:creationId xmlns:a16="http://schemas.microsoft.com/office/drawing/2014/main" id="{DDFDFBE9-A644-E04B-A069-98EDEDE344C7}"/>
              </a:ext>
            </a:extLst>
          </p:cNvPr>
          <p:cNvSpPr/>
          <p:nvPr/>
        </p:nvSpPr>
        <p:spPr>
          <a:xfrm>
            <a:off x="827867" y="5491345"/>
            <a:ext cx="5257802" cy="670206"/>
          </a:xfrm>
          <a:prstGeom prst="roundRect">
            <a:avLst/>
          </a:prstGeom>
          <a:solidFill>
            <a:schemeClr val="bg1"/>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a:solidFill>
                  <a:schemeClr val="tx1"/>
                </a:solidFill>
              </a:rPr>
              <a:t>SNS</a:t>
            </a:r>
            <a:r>
              <a:rPr lang="ja-JP" altLang="en-US" sz="2000" b="1" dirty="0">
                <a:solidFill>
                  <a:schemeClr val="tx1"/>
                </a:solidFill>
              </a:rPr>
              <a:t>で話題になり拡散された</a:t>
            </a:r>
          </a:p>
        </p:txBody>
      </p:sp>
      <p:sp>
        <p:nvSpPr>
          <p:cNvPr id="12" name="矢印: ストライプ 2">
            <a:extLst>
              <a:ext uri="{FF2B5EF4-FFF2-40B4-BE49-F238E27FC236}">
                <a16:creationId xmlns:a16="http://schemas.microsoft.com/office/drawing/2014/main" id="{FB53A662-4583-BB46-B382-26EC71760FD0}"/>
              </a:ext>
            </a:extLst>
          </p:cNvPr>
          <p:cNvSpPr/>
          <p:nvPr/>
        </p:nvSpPr>
        <p:spPr>
          <a:xfrm rot="5400000">
            <a:off x="2988634" y="4436402"/>
            <a:ext cx="956932" cy="1119944"/>
          </a:xfrm>
          <a:prstGeom prst="stripedRightArrow">
            <a:avLst/>
          </a:prstGeom>
          <a:solidFill>
            <a:schemeClr val="bg2">
              <a:lumMod val="50000"/>
            </a:schemeClr>
          </a:solidFill>
          <a:ln>
            <a:solidFill>
              <a:schemeClr val="bg2">
                <a:lumMod val="5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3" name="角丸四角形吹き出し 12">
            <a:extLst>
              <a:ext uri="{FF2B5EF4-FFF2-40B4-BE49-F238E27FC236}">
                <a16:creationId xmlns:a16="http://schemas.microsoft.com/office/drawing/2014/main" id="{00989334-3BC0-C044-A26C-5817FC793098}"/>
              </a:ext>
            </a:extLst>
          </p:cNvPr>
          <p:cNvSpPr/>
          <p:nvPr/>
        </p:nvSpPr>
        <p:spPr>
          <a:xfrm>
            <a:off x="6480500" y="4117016"/>
            <a:ext cx="5012229" cy="1357824"/>
          </a:xfrm>
          <a:prstGeom prst="wedgeRoundRectCallout">
            <a:avLst>
              <a:gd name="adj1" fmla="val -53542"/>
              <a:gd name="adj2" fmla="val 80237"/>
              <a:gd name="adj3" fmla="val 16667"/>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ja-JP" altLang="en-US" dirty="0">
                <a:solidFill>
                  <a:schemeClr val="tx1"/>
                </a:solidFill>
              </a:rPr>
              <a:t>＜</a:t>
            </a:r>
            <a:r>
              <a:rPr lang="en-US" altLang="ja-JP" dirty="0">
                <a:solidFill>
                  <a:schemeClr val="tx1"/>
                </a:solidFill>
              </a:rPr>
              <a:t>CM</a:t>
            </a:r>
            <a:r>
              <a:rPr lang="ja-JP" altLang="en-US" dirty="0">
                <a:solidFill>
                  <a:schemeClr val="tx1"/>
                </a:solidFill>
              </a:rPr>
              <a:t>グルーピング検証の結果＞</a:t>
            </a:r>
            <a:endParaRPr lang="en-US" altLang="ja-JP" dirty="0">
              <a:solidFill>
                <a:schemeClr val="tx1"/>
              </a:solidFill>
            </a:endParaRPr>
          </a:p>
          <a:p>
            <a:pPr algn="ctr"/>
            <a:r>
              <a:rPr lang="ja-JP" altLang="en-US" sz="2000" dirty="0">
                <a:solidFill>
                  <a:srgbClr val="FF0000"/>
                </a:solidFill>
              </a:rPr>
              <a:t>最も話題化に成功</a:t>
            </a:r>
            <a:r>
              <a:rPr lang="ja-JP" altLang="en-US" sz="2000" dirty="0">
                <a:solidFill>
                  <a:schemeClr val="tx1"/>
                </a:solidFill>
              </a:rPr>
              <a:t>しているグループは</a:t>
            </a:r>
            <a:endParaRPr lang="en-US" altLang="ja-JP" sz="1000" dirty="0">
              <a:solidFill>
                <a:schemeClr val="tx1"/>
              </a:solidFill>
            </a:endParaRPr>
          </a:p>
          <a:p>
            <a:r>
              <a:rPr lang="ja-JP" altLang="en-US" sz="2000" dirty="0">
                <a:solidFill>
                  <a:schemeClr val="tx1"/>
                </a:solidFill>
              </a:rPr>
              <a:t>　</a:t>
            </a:r>
            <a:r>
              <a:rPr lang="ja-JP" altLang="en-US" sz="2400" u="sng" dirty="0">
                <a:solidFill>
                  <a:srgbClr val="00B0F0"/>
                </a:solidFill>
              </a:rPr>
              <a:t>ユーモア</a:t>
            </a:r>
            <a:r>
              <a:rPr lang="ja-JP" altLang="en-US" sz="2000" dirty="0">
                <a:solidFill>
                  <a:schemeClr val="tx1"/>
                </a:solidFill>
              </a:rPr>
              <a:t>を含んだ表現がされている</a:t>
            </a:r>
            <a:endParaRPr lang="en-US" altLang="ja-JP" sz="2000" dirty="0">
              <a:solidFill>
                <a:schemeClr val="tx1"/>
              </a:solidFill>
            </a:endParaRPr>
          </a:p>
        </p:txBody>
      </p:sp>
      <p:sp>
        <p:nvSpPr>
          <p:cNvPr id="14" name="正方形/長方形 13">
            <a:extLst>
              <a:ext uri="{FF2B5EF4-FFF2-40B4-BE49-F238E27FC236}">
                <a16:creationId xmlns:a16="http://schemas.microsoft.com/office/drawing/2014/main" id="{FE383746-AEC3-DB4C-A28C-9799106AD6C2}"/>
              </a:ext>
            </a:extLst>
          </p:cNvPr>
          <p:cNvSpPr/>
          <p:nvPr/>
        </p:nvSpPr>
        <p:spPr>
          <a:xfrm>
            <a:off x="8775160" y="5534060"/>
            <a:ext cx="2954655" cy="584775"/>
          </a:xfrm>
          <a:prstGeom prst="rect">
            <a:avLst/>
          </a:prstGeom>
        </p:spPr>
        <p:txBody>
          <a:bodyPr wrap="none">
            <a:spAutoFit/>
          </a:bodyPr>
          <a:lstStyle/>
          <a:p>
            <a:r>
              <a:rPr lang="ja-JP" altLang="en-US" sz="1600" dirty="0"/>
              <a:t>長田</a:t>
            </a:r>
            <a:r>
              <a:rPr lang="en-US" altLang="ja-JP" sz="1600" dirty="0"/>
              <a:t>,</a:t>
            </a:r>
            <a:r>
              <a:rPr lang="ja-JP" altLang="en-US" sz="1600" dirty="0"/>
              <a:t>増田</a:t>
            </a:r>
            <a:r>
              <a:rPr lang="en-US" altLang="ja-JP" sz="1600" dirty="0"/>
              <a:t>,</a:t>
            </a:r>
            <a:r>
              <a:rPr lang="ja-JP" altLang="en-US" sz="1600" dirty="0"/>
              <a:t>辰元</a:t>
            </a:r>
            <a:r>
              <a:rPr lang="en-US" altLang="ja-JP" sz="1600" dirty="0"/>
              <a:t>,</a:t>
            </a:r>
            <a:r>
              <a:rPr lang="ja-JP" altLang="en-US" sz="1600" dirty="0"/>
              <a:t>高井</a:t>
            </a:r>
            <a:r>
              <a:rPr lang="en-US" altLang="ja-JP" sz="1600" dirty="0"/>
              <a:t>,</a:t>
            </a:r>
            <a:r>
              <a:rPr lang="ja-JP" altLang="en-US" sz="1600" dirty="0"/>
              <a:t>田野</a:t>
            </a:r>
            <a:r>
              <a:rPr lang="en-US" altLang="ja-JP" sz="1600" dirty="0"/>
              <a:t>,</a:t>
            </a:r>
            <a:r>
              <a:rPr lang="ja-JP" altLang="en-US" sz="1600" dirty="0"/>
              <a:t>渡辺</a:t>
            </a:r>
            <a:r>
              <a:rPr lang="en-US" altLang="ja-JP" sz="1600" dirty="0"/>
              <a:t>,</a:t>
            </a:r>
          </a:p>
          <a:p>
            <a:r>
              <a:rPr lang="ja-JP" altLang="en-US" sz="1600" dirty="0"/>
              <a:t>永井</a:t>
            </a:r>
            <a:r>
              <a:rPr lang="en-US" altLang="ja-JP" sz="1600" dirty="0"/>
              <a:t>,</a:t>
            </a:r>
            <a:r>
              <a:rPr lang="ja-JP" altLang="en-US" sz="1600" dirty="0"/>
              <a:t>重田</a:t>
            </a:r>
            <a:r>
              <a:rPr lang="en-US" altLang="ja-JP" sz="1600" dirty="0"/>
              <a:t>,</a:t>
            </a:r>
            <a:r>
              <a:rPr lang="ja-JP" altLang="en-US" sz="1600" dirty="0"/>
              <a:t>上前</a:t>
            </a:r>
            <a:r>
              <a:rPr lang="en-US" altLang="ja-JP" sz="1600" dirty="0"/>
              <a:t>(2015)</a:t>
            </a:r>
            <a:r>
              <a:rPr lang="ja-JP" altLang="en-US" sz="1600" dirty="0"/>
              <a:t>より</a:t>
            </a:r>
          </a:p>
        </p:txBody>
      </p:sp>
      <p:sp>
        <p:nvSpPr>
          <p:cNvPr id="3" name="テキスト ボックス 2"/>
          <p:cNvSpPr txBox="1"/>
          <p:nvPr/>
        </p:nvSpPr>
        <p:spPr>
          <a:xfrm>
            <a:off x="6480500" y="3747684"/>
            <a:ext cx="2712602" cy="369332"/>
          </a:xfrm>
          <a:prstGeom prst="rect">
            <a:avLst/>
          </a:prstGeom>
          <a:noFill/>
        </p:spPr>
        <p:txBody>
          <a:bodyPr wrap="none" rtlCol="0">
            <a:spAutoFit/>
          </a:bodyPr>
          <a:lstStyle/>
          <a:p>
            <a:r>
              <a:rPr kumimoji="1" lang="en-US" altLang="ja-JP" dirty="0"/>
              <a:t>SNS</a:t>
            </a:r>
            <a:r>
              <a:rPr kumimoji="1" lang="ja-JP" altLang="en-US" dirty="0"/>
              <a:t>で話題になる</a:t>
            </a:r>
            <a:r>
              <a:rPr kumimoji="1" lang="en-US" altLang="ja-JP" dirty="0"/>
              <a:t>CM</a:t>
            </a:r>
            <a:r>
              <a:rPr kumimoji="1" lang="ja-JP" altLang="en-US" dirty="0"/>
              <a:t>とは</a:t>
            </a:r>
          </a:p>
        </p:txBody>
      </p:sp>
      <p:sp>
        <p:nvSpPr>
          <p:cNvPr id="15" name="角丸四角形吹き出し 14">
            <a:extLst>
              <a:ext uri="{FF2B5EF4-FFF2-40B4-BE49-F238E27FC236}">
                <a16:creationId xmlns:a16="http://schemas.microsoft.com/office/drawing/2014/main" id="{00989334-3BC0-C044-A26C-5817FC793098}"/>
              </a:ext>
            </a:extLst>
          </p:cNvPr>
          <p:cNvSpPr/>
          <p:nvPr/>
        </p:nvSpPr>
        <p:spPr>
          <a:xfrm>
            <a:off x="6611041" y="1614416"/>
            <a:ext cx="5012229" cy="1340772"/>
          </a:xfrm>
          <a:prstGeom prst="wedgeRoundRectCallout">
            <a:avLst>
              <a:gd name="adj1" fmla="val -58103"/>
              <a:gd name="adj2" fmla="val 53580"/>
              <a:gd name="adj3" fmla="val 16667"/>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ja-JP" altLang="en-US" sz="2400" u="sng" dirty="0">
                <a:solidFill>
                  <a:srgbClr val="00B0F0"/>
                </a:solidFill>
              </a:rPr>
              <a:t>ユーモア</a:t>
            </a:r>
            <a:endParaRPr lang="en-US" altLang="ja-JP" sz="2400" u="sng" dirty="0">
              <a:solidFill>
                <a:srgbClr val="00B0F0"/>
              </a:solidFill>
            </a:endParaRPr>
          </a:p>
          <a:p>
            <a:pPr algn="ctr"/>
            <a:r>
              <a:rPr lang="ja-JP" altLang="en-US" dirty="0">
                <a:solidFill>
                  <a:srgbClr val="FF0000"/>
                </a:solidFill>
              </a:rPr>
              <a:t>「おかしさ」「おもしろさ」</a:t>
            </a:r>
            <a:r>
              <a:rPr lang="ja-JP" altLang="en-US" dirty="0">
                <a:solidFill>
                  <a:schemeClr val="tx1"/>
                </a:solidFill>
              </a:rPr>
              <a:t>という心的現象</a:t>
            </a:r>
            <a:endParaRPr lang="en-US" altLang="ja-JP" dirty="0">
              <a:solidFill>
                <a:schemeClr val="tx1"/>
              </a:solidFill>
            </a:endParaRPr>
          </a:p>
        </p:txBody>
      </p:sp>
      <p:sp>
        <p:nvSpPr>
          <p:cNvPr id="16" name="テキスト ボックス 15"/>
          <p:cNvSpPr txBox="1"/>
          <p:nvPr/>
        </p:nvSpPr>
        <p:spPr>
          <a:xfrm>
            <a:off x="6611041" y="1245084"/>
            <a:ext cx="1800493" cy="369332"/>
          </a:xfrm>
          <a:prstGeom prst="rect">
            <a:avLst/>
          </a:prstGeom>
          <a:noFill/>
        </p:spPr>
        <p:txBody>
          <a:bodyPr wrap="none" rtlCol="0">
            <a:spAutoFit/>
          </a:bodyPr>
          <a:lstStyle/>
          <a:p>
            <a:r>
              <a:rPr lang="ja-JP" altLang="en-US" dirty="0"/>
              <a:t>おもしろいとは</a:t>
            </a:r>
            <a:endParaRPr kumimoji="1" lang="ja-JP" altLang="en-US" dirty="0"/>
          </a:p>
        </p:txBody>
      </p:sp>
      <p:sp>
        <p:nvSpPr>
          <p:cNvPr id="19" name="正方形/長方形 18">
            <a:extLst>
              <a:ext uri="{FF2B5EF4-FFF2-40B4-BE49-F238E27FC236}">
                <a16:creationId xmlns:a16="http://schemas.microsoft.com/office/drawing/2014/main" id="{8BDC885D-4862-0E4E-BC57-2A7A1B4A6B89}"/>
              </a:ext>
            </a:extLst>
          </p:cNvPr>
          <p:cNvSpPr/>
          <p:nvPr/>
        </p:nvSpPr>
        <p:spPr>
          <a:xfrm>
            <a:off x="10076052" y="3031460"/>
            <a:ext cx="1547218" cy="338554"/>
          </a:xfrm>
          <a:prstGeom prst="rect">
            <a:avLst/>
          </a:prstGeom>
        </p:spPr>
        <p:txBody>
          <a:bodyPr wrap="none">
            <a:spAutoFit/>
          </a:bodyPr>
          <a:lstStyle/>
          <a:p>
            <a:r>
              <a:rPr lang="ja-JP" altLang="en-US" sz="1600" dirty="0">
                <a:latin typeface="+mn-ea"/>
                <a:cs typeface="MS PGothic" charset="-128"/>
              </a:rPr>
              <a:t>上野</a:t>
            </a:r>
            <a:r>
              <a:rPr lang="en-US" altLang="ja-JP" sz="1600" dirty="0">
                <a:latin typeface="+mn-ea"/>
                <a:cs typeface="MS PGothic" charset="-128"/>
              </a:rPr>
              <a:t>(1992)</a:t>
            </a:r>
            <a:r>
              <a:rPr lang="ja-JP" altLang="en-US" sz="1600" dirty="0">
                <a:latin typeface="+mn-ea"/>
                <a:cs typeface="MS PGothic" charset="-128"/>
              </a:rPr>
              <a:t>より</a:t>
            </a:r>
          </a:p>
        </p:txBody>
      </p:sp>
    </p:spTree>
    <p:extLst>
      <p:ext uri="{BB962C8B-B14F-4D97-AF65-F5344CB8AC3E}">
        <p14:creationId xmlns:p14="http://schemas.microsoft.com/office/powerpoint/2010/main" val="2013684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C32143B0-11C1-405B-8726-78C3D9A06442}"/>
              </a:ext>
            </a:extLst>
          </p:cNvPr>
          <p:cNvSpPr/>
          <p:nvPr/>
        </p:nvSpPr>
        <p:spPr>
          <a:xfrm>
            <a:off x="762000" y="4983161"/>
            <a:ext cx="10591800" cy="1325564"/>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a:t>
            </a:r>
            <a:r>
              <a:rPr lang="ja-JP" altLang="en-US" sz="2800" u="sng" dirty="0">
                <a:solidFill>
                  <a:srgbClr val="FF0000"/>
                </a:solidFill>
              </a:rPr>
              <a:t>楽しさ</a:t>
            </a:r>
            <a:r>
              <a:rPr lang="ja-JP" altLang="en-US" sz="2800" dirty="0">
                <a:solidFill>
                  <a:schemeClr val="tx1"/>
                </a:solidFill>
              </a:rPr>
              <a:t>」、「</a:t>
            </a:r>
            <a:r>
              <a:rPr lang="ja-JP" altLang="en-US" sz="2800" u="sng" dirty="0">
                <a:solidFill>
                  <a:srgbClr val="FF0000"/>
                </a:solidFill>
              </a:rPr>
              <a:t>おもしろさ</a:t>
            </a:r>
            <a:r>
              <a:rPr lang="ja-JP" altLang="en-US" sz="2800" dirty="0">
                <a:solidFill>
                  <a:schemeClr val="tx1"/>
                </a:solidFill>
              </a:rPr>
              <a:t>」、「</a:t>
            </a:r>
            <a:r>
              <a:rPr lang="ja-JP" altLang="en-US" sz="2800" u="sng" dirty="0">
                <a:solidFill>
                  <a:srgbClr val="FF0000"/>
                </a:solidFill>
              </a:rPr>
              <a:t>おかしさ</a:t>
            </a:r>
            <a:r>
              <a:rPr lang="ja-JP" altLang="en-US" sz="2800" dirty="0">
                <a:solidFill>
                  <a:schemeClr val="tx1"/>
                </a:solidFill>
              </a:rPr>
              <a:t>」</a:t>
            </a:r>
            <a:endParaRPr lang="en-US" altLang="ja-JP" sz="2800" dirty="0">
              <a:solidFill>
                <a:schemeClr val="tx1"/>
              </a:solidFill>
            </a:endParaRPr>
          </a:p>
          <a:p>
            <a:pPr algn="ctr"/>
            <a:r>
              <a:rPr lang="ja-JP" altLang="en-US" sz="2800" dirty="0">
                <a:solidFill>
                  <a:schemeClr val="tx1"/>
                </a:solidFill>
              </a:rPr>
              <a:t>を引き起こすような広告</a:t>
            </a:r>
          </a:p>
        </p:txBody>
      </p:sp>
      <p:sp>
        <p:nvSpPr>
          <p:cNvPr id="2" name="タイトル 1">
            <a:extLst>
              <a:ext uri="{FF2B5EF4-FFF2-40B4-BE49-F238E27FC236}">
                <a16:creationId xmlns:a16="http://schemas.microsoft.com/office/drawing/2014/main" id="{87C6F08D-A1A0-4620-8876-4D640BF9E452}"/>
              </a:ext>
            </a:extLst>
          </p:cNvPr>
          <p:cNvSpPr>
            <a:spLocks noGrp="1"/>
          </p:cNvSpPr>
          <p:nvPr>
            <p:ph type="title"/>
          </p:nvPr>
        </p:nvSpPr>
        <p:spPr/>
        <p:txBody>
          <a:bodyPr/>
          <a:lstStyle/>
          <a:p>
            <a:r>
              <a:rPr kumimoji="1" lang="ja-JP" altLang="en-US" dirty="0"/>
              <a:t>先行研究</a:t>
            </a:r>
          </a:p>
        </p:txBody>
      </p:sp>
      <p:sp>
        <p:nvSpPr>
          <p:cNvPr id="6" name="スライド番号プレースホルダー 5"/>
          <p:cNvSpPr>
            <a:spLocks noGrp="1"/>
          </p:cNvSpPr>
          <p:nvPr>
            <p:ph type="sldNum" sz="quarter" idx="12"/>
          </p:nvPr>
        </p:nvSpPr>
        <p:spPr/>
        <p:txBody>
          <a:bodyPr/>
          <a:lstStyle/>
          <a:p>
            <a:fld id="{A0425D7D-E298-47E0-9EE2-10DA9891358A}" type="slidenum">
              <a:rPr kumimoji="1" lang="ja-JP" altLang="en-US" smtClean="0"/>
              <a:t>9</a:t>
            </a:fld>
            <a:endParaRPr kumimoji="1" lang="ja-JP" altLang="en-US"/>
          </a:p>
        </p:txBody>
      </p:sp>
      <p:sp>
        <p:nvSpPr>
          <p:cNvPr id="7" name="フローチャート: 代替処理 6">
            <a:extLst>
              <a:ext uri="{FF2B5EF4-FFF2-40B4-BE49-F238E27FC236}">
                <a16:creationId xmlns:a16="http://schemas.microsoft.com/office/drawing/2014/main" id="{27190205-60AE-4D1A-B4D7-14B1DC435EE4}"/>
              </a:ext>
            </a:extLst>
          </p:cNvPr>
          <p:cNvSpPr/>
          <p:nvPr/>
        </p:nvSpPr>
        <p:spPr>
          <a:xfrm>
            <a:off x="838200" y="2090797"/>
            <a:ext cx="10515600" cy="2086755"/>
          </a:xfrm>
          <a:prstGeom prst="flowChartAlternateProcess">
            <a:avLst/>
          </a:prstGeom>
          <a:noFill/>
          <a:ln w="2857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1"/>
                </a:solidFill>
              </a:rPr>
              <a:t>上野（</a:t>
            </a:r>
            <a:r>
              <a:rPr lang="en-US" altLang="ja-JP" sz="2400" dirty="0">
                <a:solidFill>
                  <a:schemeClr val="tx1"/>
                </a:solidFill>
              </a:rPr>
              <a:t>1992</a:t>
            </a:r>
            <a:r>
              <a:rPr lang="ja-JP" altLang="en-US" sz="2400" dirty="0">
                <a:solidFill>
                  <a:schemeClr val="tx1"/>
                </a:solidFill>
              </a:rPr>
              <a:t>）によると</a:t>
            </a:r>
            <a:endParaRPr lang="en-US" altLang="ja-JP" sz="2400" dirty="0">
              <a:solidFill>
                <a:schemeClr val="tx1"/>
              </a:solidFill>
            </a:endParaRPr>
          </a:p>
          <a:p>
            <a:endParaRPr lang="en-US" altLang="ja-JP" sz="2400" dirty="0">
              <a:solidFill>
                <a:schemeClr val="tx1"/>
              </a:solidFill>
            </a:endParaRPr>
          </a:p>
          <a:p>
            <a:pPr lvl="1"/>
            <a:r>
              <a:rPr lang="ja-JP" altLang="en-US" sz="2400" dirty="0">
                <a:solidFill>
                  <a:schemeClr val="tx1"/>
                </a:solidFill>
              </a:rPr>
              <a:t>ユーモア　　：「おもしろさ」「おかしさ」</a:t>
            </a:r>
            <a:endParaRPr lang="en-US" altLang="ja-JP" sz="2400" dirty="0">
              <a:solidFill>
                <a:schemeClr val="tx1"/>
              </a:solidFill>
            </a:endParaRPr>
          </a:p>
          <a:p>
            <a:pPr lvl="1"/>
            <a:r>
              <a:rPr lang="ja-JP" altLang="en-US" sz="2400" dirty="0">
                <a:solidFill>
                  <a:schemeClr val="tx1"/>
                </a:solidFill>
              </a:rPr>
              <a:t>ユーモア刺激：漫画やジョーク、喜劇といったユーモアを</a:t>
            </a:r>
            <a:endParaRPr lang="en-US" altLang="ja-JP" sz="2400" dirty="0">
              <a:solidFill>
                <a:schemeClr val="tx1"/>
              </a:solidFill>
            </a:endParaRPr>
          </a:p>
          <a:p>
            <a:pPr lvl="1"/>
            <a:r>
              <a:rPr lang="en-US" altLang="ja-JP" sz="2400" dirty="0">
                <a:solidFill>
                  <a:schemeClr val="tx1"/>
                </a:solidFill>
              </a:rPr>
              <a:t>                        </a:t>
            </a:r>
            <a:r>
              <a:rPr lang="ja-JP" altLang="en-US" sz="2400" dirty="0">
                <a:solidFill>
                  <a:schemeClr val="tx1"/>
                </a:solidFill>
              </a:rPr>
              <a:t>　 引き起こす個々の刺激事象　　　　</a:t>
            </a:r>
            <a:endParaRPr lang="en-US" altLang="ja-JP" sz="2400" dirty="0">
              <a:solidFill>
                <a:schemeClr val="tx1"/>
              </a:solidFill>
            </a:endParaRPr>
          </a:p>
        </p:txBody>
      </p:sp>
      <p:sp>
        <p:nvSpPr>
          <p:cNvPr id="11" name="テキスト ボックス 10">
            <a:extLst>
              <a:ext uri="{FF2B5EF4-FFF2-40B4-BE49-F238E27FC236}">
                <a16:creationId xmlns:a16="http://schemas.microsoft.com/office/drawing/2014/main" id="{71287BBF-C949-4A16-8E00-6DFE4D4C1316}"/>
              </a:ext>
            </a:extLst>
          </p:cNvPr>
          <p:cNvSpPr txBox="1"/>
          <p:nvPr/>
        </p:nvSpPr>
        <p:spPr>
          <a:xfrm>
            <a:off x="838200" y="4583051"/>
            <a:ext cx="4769224" cy="400110"/>
          </a:xfrm>
          <a:prstGeom prst="rect">
            <a:avLst/>
          </a:prstGeom>
          <a:noFill/>
        </p:spPr>
        <p:txBody>
          <a:bodyPr wrap="square" rtlCol="0">
            <a:spAutoFit/>
          </a:bodyPr>
          <a:lstStyle/>
          <a:p>
            <a:r>
              <a:rPr kumimoji="1" lang="ja-JP" altLang="en-US" sz="2000" dirty="0"/>
              <a:t>本研究の「ユーモア広告」の定義</a:t>
            </a:r>
          </a:p>
        </p:txBody>
      </p:sp>
      <p:sp>
        <p:nvSpPr>
          <p:cNvPr id="13" name="テキスト ボックス 12">
            <a:extLst>
              <a:ext uri="{FF2B5EF4-FFF2-40B4-BE49-F238E27FC236}">
                <a16:creationId xmlns:a16="http://schemas.microsoft.com/office/drawing/2014/main" id="{08AB11D4-9203-4B48-BF1E-2C29BB582372}"/>
              </a:ext>
            </a:extLst>
          </p:cNvPr>
          <p:cNvSpPr txBox="1"/>
          <p:nvPr/>
        </p:nvSpPr>
        <p:spPr>
          <a:xfrm>
            <a:off x="838200" y="1551931"/>
            <a:ext cx="3585883" cy="523220"/>
          </a:xfrm>
          <a:prstGeom prst="rect">
            <a:avLst/>
          </a:prstGeom>
          <a:noFill/>
        </p:spPr>
        <p:txBody>
          <a:bodyPr wrap="square" rtlCol="0">
            <a:spAutoFit/>
          </a:bodyPr>
          <a:lstStyle/>
          <a:p>
            <a:r>
              <a:rPr lang="ja-JP" altLang="en-US" sz="2800"/>
              <a:t>面白い＝ユーモア</a:t>
            </a:r>
            <a:endParaRPr kumimoji="1" lang="ja-JP" altLang="en-US" sz="2800" dirty="0"/>
          </a:p>
        </p:txBody>
      </p:sp>
    </p:spTree>
    <p:extLst>
      <p:ext uri="{BB962C8B-B14F-4D97-AF65-F5344CB8AC3E}">
        <p14:creationId xmlns:p14="http://schemas.microsoft.com/office/powerpoint/2010/main" val="194896607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6799</TotalTime>
  <Words>5934</Words>
  <Application>Microsoft Office PowerPoint</Application>
  <PresentationFormat>ワイド画面</PresentationFormat>
  <Paragraphs>1322</Paragraphs>
  <Slides>70</Slides>
  <Notes>13</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70</vt:i4>
      </vt:variant>
    </vt:vector>
  </HeadingPairs>
  <TitlesOfParts>
    <vt:vector size="80" baseType="lpstr">
      <vt:lpstr>HGP創英角ｺﾞｼｯｸUB</vt:lpstr>
      <vt:lpstr>HGS創英角ｺﾞｼｯｸUB</vt:lpstr>
      <vt:lpstr>MS Gothic</vt:lpstr>
      <vt:lpstr>Yu Gothic</vt:lpstr>
      <vt:lpstr>Yu Gothic</vt:lpstr>
      <vt:lpstr>游ゴシック Light</vt:lpstr>
      <vt:lpstr>游ゴシック Regular</vt:lpstr>
      <vt:lpstr>Arial</vt:lpstr>
      <vt:lpstr>Office テーマ</vt:lpstr>
      <vt:lpstr>ワークシート</vt:lpstr>
      <vt:lpstr>アレンジの基礎は〇〇にあり</vt:lpstr>
      <vt:lpstr>目次</vt:lpstr>
      <vt:lpstr>はじめに</vt:lpstr>
      <vt:lpstr>はじめに</vt:lpstr>
      <vt:lpstr>現状分析</vt:lpstr>
      <vt:lpstr>現状分析</vt:lpstr>
      <vt:lpstr>現状分析　事例</vt:lpstr>
      <vt:lpstr>現状分析</vt:lpstr>
      <vt:lpstr>先行研究</vt:lpstr>
      <vt:lpstr>先行研究</vt:lpstr>
      <vt:lpstr>先行研究</vt:lpstr>
      <vt:lpstr>先行研究</vt:lpstr>
      <vt:lpstr>問題意識</vt:lpstr>
      <vt:lpstr>先行研究</vt:lpstr>
      <vt:lpstr>研究目的</vt:lpstr>
      <vt:lpstr>仮説導出①</vt:lpstr>
      <vt:lpstr>仮説１</vt:lpstr>
      <vt:lpstr>仮説導出②</vt:lpstr>
      <vt:lpstr>仮説導出②</vt:lpstr>
      <vt:lpstr>仮説導出②　不適合モデル</vt:lpstr>
      <vt:lpstr>仮説２</vt:lpstr>
      <vt:lpstr>仮説導出③　</vt:lpstr>
      <vt:lpstr>仮説導出③</vt:lpstr>
      <vt:lpstr>仮説導出③</vt:lpstr>
      <vt:lpstr>仮説３</vt:lpstr>
      <vt:lpstr>仮説導出④</vt:lpstr>
      <vt:lpstr>仮説導出④</vt:lpstr>
      <vt:lpstr>仮説導出④</vt:lpstr>
      <vt:lpstr>仮説導出④</vt:lpstr>
      <vt:lpstr>仮説導出④</vt:lpstr>
      <vt:lpstr>仮説導出④</vt:lpstr>
      <vt:lpstr>仮説導出④</vt:lpstr>
      <vt:lpstr>仮説導出④　</vt:lpstr>
      <vt:lpstr>仮説４</vt:lpstr>
      <vt:lpstr>仮説導出⑤</vt:lpstr>
      <vt:lpstr>仮説導出⑤</vt:lpstr>
      <vt:lpstr>仮説5</vt:lpstr>
      <vt:lpstr>仮説（図解）</vt:lpstr>
      <vt:lpstr>検証</vt:lpstr>
      <vt:lpstr>検証の流れ</vt:lpstr>
      <vt:lpstr>本調査１概要 （仮説１で使用）</vt:lpstr>
      <vt:lpstr>本調査１概要 （仮説１で使用）</vt:lpstr>
      <vt:lpstr>検証結果・仮説１</vt:lpstr>
      <vt:lpstr>検証結果・仮説１</vt:lpstr>
      <vt:lpstr>検証結果・仮説１まとめ</vt:lpstr>
      <vt:lpstr>事前調査①</vt:lpstr>
      <vt:lpstr>本調査で 使用する動画</vt:lpstr>
      <vt:lpstr>事前調査②</vt:lpstr>
      <vt:lpstr>本調査２概要 （仮説２～５で使用）</vt:lpstr>
      <vt:lpstr>検証・仮説２</vt:lpstr>
      <vt:lpstr>検証結果・仮説２</vt:lpstr>
      <vt:lpstr>検証・仮説３</vt:lpstr>
      <vt:lpstr>検証結果・仮説３</vt:lpstr>
      <vt:lpstr>検証結果・仮説３</vt:lpstr>
      <vt:lpstr>検証結果・仮説４</vt:lpstr>
      <vt:lpstr>検証結果・仮説４</vt:lpstr>
      <vt:lpstr>検証結果・仮説４</vt:lpstr>
      <vt:lpstr>検証結果・仮説４</vt:lpstr>
      <vt:lpstr>ポジショニングマップ</vt:lpstr>
      <vt:lpstr>検証・仮説５</vt:lpstr>
      <vt:lpstr>検証結果・仮説５</vt:lpstr>
      <vt:lpstr>仮説５ 考察</vt:lpstr>
      <vt:lpstr>検証結果・仮説５</vt:lpstr>
      <vt:lpstr>インプリケーション</vt:lpstr>
      <vt:lpstr>インプリケーション</vt:lpstr>
      <vt:lpstr>本研究の限界と課題</vt:lpstr>
      <vt:lpstr>参考文献・URL</vt:lpstr>
      <vt:lpstr>参考文献・URL</vt:lpstr>
      <vt:lpstr>参考文献・URL</vt:lpstr>
      <vt:lpstr>参考文献・URL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ユーモア広告の有用性</dc:title>
  <dc:creator>AMIKA</dc:creator>
  <cp:lastModifiedBy>Asada Shiori</cp:lastModifiedBy>
  <cp:revision>341</cp:revision>
  <dcterms:created xsi:type="dcterms:W3CDTF">2019-11-14T07:53:38Z</dcterms:created>
  <dcterms:modified xsi:type="dcterms:W3CDTF">2019-12-19T12:01:54Z</dcterms:modified>
</cp:coreProperties>
</file>